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61"/>
  </p:notesMasterIdLst>
  <p:handoutMasterIdLst>
    <p:handoutMasterId r:id="rId62"/>
  </p:handoutMasterIdLst>
  <p:sldIdLst>
    <p:sldId id="465" r:id="rId2"/>
    <p:sldId id="401" r:id="rId3"/>
    <p:sldId id="426" r:id="rId4"/>
    <p:sldId id="466" r:id="rId5"/>
    <p:sldId id="547" r:id="rId6"/>
    <p:sldId id="548" r:id="rId7"/>
    <p:sldId id="467" r:id="rId8"/>
    <p:sldId id="468" r:id="rId9"/>
    <p:sldId id="469" r:id="rId10"/>
    <p:sldId id="470" r:id="rId11"/>
    <p:sldId id="471" r:id="rId12"/>
    <p:sldId id="473" r:id="rId13"/>
    <p:sldId id="474" r:id="rId14"/>
    <p:sldId id="322" r:id="rId15"/>
    <p:sldId id="475" r:id="rId16"/>
    <p:sldId id="407" r:id="rId17"/>
    <p:sldId id="409" r:id="rId18"/>
    <p:sldId id="323" r:id="rId19"/>
    <p:sldId id="324" r:id="rId20"/>
    <p:sldId id="539" r:id="rId21"/>
    <p:sldId id="339" r:id="rId22"/>
    <p:sldId id="344" r:id="rId23"/>
    <p:sldId id="540" r:id="rId24"/>
    <p:sldId id="462" r:id="rId25"/>
    <p:sldId id="431" r:id="rId26"/>
    <p:sldId id="272" r:id="rId27"/>
    <p:sldId id="273" r:id="rId28"/>
    <p:sldId id="458" r:id="rId29"/>
    <p:sldId id="441" r:id="rId30"/>
    <p:sldId id="354" r:id="rId31"/>
    <p:sldId id="326" r:id="rId32"/>
    <p:sldId id="357" r:id="rId33"/>
    <p:sldId id="277" r:id="rId34"/>
    <p:sldId id="460" r:id="rId35"/>
    <p:sldId id="359" r:id="rId36"/>
    <p:sldId id="368" r:id="rId37"/>
    <p:sldId id="387" r:id="rId38"/>
    <p:sldId id="392" r:id="rId39"/>
    <p:sldId id="329" r:id="rId40"/>
    <p:sldId id="452" r:id="rId41"/>
    <p:sldId id="446" r:id="rId42"/>
    <p:sldId id="541" r:id="rId43"/>
    <p:sldId id="479" r:id="rId44"/>
    <p:sldId id="480" r:id="rId45"/>
    <p:sldId id="481" r:id="rId46"/>
    <p:sldId id="542" r:id="rId47"/>
    <p:sldId id="520" r:id="rId48"/>
    <p:sldId id="519" r:id="rId49"/>
    <p:sldId id="499" r:id="rId50"/>
    <p:sldId id="533" r:id="rId51"/>
    <p:sldId id="544" r:id="rId52"/>
    <p:sldId id="545" r:id="rId53"/>
    <p:sldId id="546" r:id="rId54"/>
    <p:sldId id="532" r:id="rId55"/>
    <p:sldId id="534" r:id="rId56"/>
    <p:sldId id="535" r:id="rId57"/>
    <p:sldId id="536" r:id="rId58"/>
    <p:sldId id="504" r:id="rId59"/>
    <p:sldId id="543" r:id="rId60"/>
  </p:sldIdLst>
  <p:sldSz cx="9144000" cy="6858000" type="screen4x3"/>
  <p:notesSz cx="9866313" cy="673576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80"/>
    <a:srgbClr val="003399"/>
    <a:srgbClr val="0000CC"/>
    <a:srgbClr val="482400"/>
    <a:srgbClr val="0033CC"/>
    <a:srgbClr val="CC99FF"/>
    <a:srgbClr val="00009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632" autoAdjust="0"/>
  </p:normalViewPr>
  <p:slideViewPr>
    <p:cSldViewPr>
      <p:cViewPr varScale="1">
        <p:scale>
          <a:sx n="68" d="100"/>
          <a:sy n="68" d="100"/>
        </p:scale>
        <p:origin x="-1384" y="-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098" y="-72"/>
      </p:cViewPr>
      <p:guideLst>
        <p:guide orient="horz" pos="2122"/>
        <p:guide pos="3108"/>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5.wmf"/><Relationship Id="rId4" Type="http://schemas.openxmlformats.org/officeDocument/2006/relationships/image" Target="../media/image10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e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8.wmf"/><Relationship Id="rId1" Type="http://schemas.openxmlformats.org/officeDocument/2006/relationships/image" Target="../media/image39.wmf"/><Relationship Id="rId4"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5138" cy="336550"/>
          </a:xfrm>
          <a:prstGeom prst="rect">
            <a:avLst/>
          </a:prstGeom>
        </p:spPr>
        <p:txBody>
          <a:bodyPr vert="horz" lIns="91440" tIns="45720" rIns="91440" bIns="45720" rtlCol="0"/>
          <a:lstStyle>
            <a:lvl1pPr algn="l">
              <a:defRPr sz="1200" smtClean="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5588000" y="0"/>
            <a:ext cx="4276725" cy="336550"/>
          </a:xfrm>
          <a:prstGeom prst="rect">
            <a:avLst/>
          </a:prstGeom>
        </p:spPr>
        <p:txBody>
          <a:bodyPr vert="horz" lIns="91440" tIns="45720" rIns="91440" bIns="45720" rtlCol="0"/>
          <a:lstStyle>
            <a:lvl1pPr algn="r">
              <a:defRPr sz="1200" smtClean="0">
                <a:ea typeface="宋体" pitchFamily="2" charset="-122"/>
              </a:defRPr>
            </a:lvl1pPr>
          </a:lstStyle>
          <a:p>
            <a:pPr>
              <a:defRPr/>
            </a:pPr>
            <a:fld id="{C67F5BB5-6C55-4974-8D2B-0B0C4FA3DB3F}" type="datetimeFigureOut">
              <a:rPr lang="zh-CN" altLang="en-US"/>
              <a:pPr>
                <a:defRPr/>
              </a:pPr>
              <a:t>2019/9/24</a:t>
            </a:fld>
            <a:endParaRPr lang="zh-CN" altLang="en-US"/>
          </a:p>
        </p:txBody>
      </p:sp>
      <p:sp>
        <p:nvSpPr>
          <p:cNvPr id="4" name="页脚占位符 3"/>
          <p:cNvSpPr>
            <a:spLocks noGrp="1"/>
          </p:cNvSpPr>
          <p:nvPr>
            <p:ph type="ftr" sz="quarter" idx="2"/>
          </p:nvPr>
        </p:nvSpPr>
        <p:spPr>
          <a:xfrm>
            <a:off x="0" y="6397625"/>
            <a:ext cx="4275138" cy="336550"/>
          </a:xfrm>
          <a:prstGeom prst="rect">
            <a:avLst/>
          </a:prstGeom>
        </p:spPr>
        <p:txBody>
          <a:bodyPr vert="horz" lIns="91440" tIns="45720" rIns="91440" bIns="45720" rtlCol="0" anchor="b"/>
          <a:lstStyle>
            <a:lvl1pPr algn="l">
              <a:defRPr sz="1200" smtClean="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5588000" y="6397625"/>
            <a:ext cx="4276725" cy="336550"/>
          </a:xfrm>
          <a:prstGeom prst="rect">
            <a:avLst/>
          </a:prstGeom>
        </p:spPr>
        <p:txBody>
          <a:bodyPr vert="horz" lIns="91440" tIns="45720" rIns="91440" bIns="45720" rtlCol="0" anchor="b"/>
          <a:lstStyle>
            <a:lvl1pPr algn="r">
              <a:defRPr sz="1200" smtClean="0">
                <a:ea typeface="宋体" pitchFamily="2" charset="-122"/>
              </a:defRPr>
            </a:lvl1pPr>
          </a:lstStyle>
          <a:p>
            <a:pPr>
              <a:defRPr/>
            </a:pPr>
            <a:fld id="{49DC3975-5E05-4C81-975E-844BA44CD7AD}" type="slidenum">
              <a:rPr lang="zh-CN" altLang="en-US"/>
              <a:pPr>
                <a:defRPr/>
              </a:pPr>
              <a:t>‹#›</a:t>
            </a:fld>
            <a:endParaRPr lang="zh-CN" altLang="en-US"/>
          </a:p>
        </p:txBody>
      </p:sp>
    </p:spTree>
    <p:extLst>
      <p:ext uri="{BB962C8B-B14F-4D97-AF65-F5344CB8AC3E}">
        <p14:creationId xmlns:p14="http://schemas.microsoft.com/office/powerpoint/2010/main" val="3219607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4275138" cy="336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3555" name="Rectangle 3"/>
          <p:cNvSpPr>
            <a:spLocks noGrp="1" noChangeArrowheads="1"/>
          </p:cNvSpPr>
          <p:nvPr>
            <p:ph type="dt" idx="1"/>
          </p:nvPr>
        </p:nvSpPr>
        <p:spPr bwMode="auto">
          <a:xfrm>
            <a:off x="5588000" y="0"/>
            <a:ext cx="4276725" cy="336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60420" name="Rectangle 4"/>
          <p:cNvSpPr>
            <a:spLocks noGrp="1" noRot="1" noChangeAspect="1" noChangeArrowheads="1" noTextEdit="1"/>
          </p:cNvSpPr>
          <p:nvPr>
            <p:ph type="sldImg" idx="2"/>
          </p:nvPr>
        </p:nvSpPr>
        <p:spPr bwMode="auto">
          <a:xfrm>
            <a:off x="3249613" y="504825"/>
            <a:ext cx="3367087" cy="2525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87425" y="3198813"/>
            <a:ext cx="7893050" cy="3032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3558" name="Rectangle 6"/>
          <p:cNvSpPr>
            <a:spLocks noGrp="1" noChangeArrowheads="1"/>
          </p:cNvSpPr>
          <p:nvPr>
            <p:ph type="ftr" sz="quarter" idx="4"/>
          </p:nvPr>
        </p:nvSpPr>
        <p:spPr bwMode="auto">
          <a:xfrm>
            <a:off x="0" y="6397625"/>
            <a:ext cx="4275138" cy="336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3559" name="Rectangle 7"/>
          <p:cNvSpPr>
            <a:spLocks noGrp="1" noChangeArrowheads="1"/>
          </p:cNvSpPr>
          <p:nvPr>
            <p:ph type="sldNum" sz="quarter" idx="5"/>
          </p:nvPr>
        </p:nvSpPr>
        <p:spPr bwMode="auto">
          <a:xfrm>
            <a:off x="5588000" y="6397625"/>
            <a:ext cx="4276725" cy="336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宋体" pitchFamily="2" charset="-122"/>
              </a:defRPr>
            </a:lvl1pPr>
          </a:lstStyle>
          <a:p>
            <a:pPr>
              <a:defRPr/>
            </a:pPr>
            <a:fld id="{07D975F8-F042-44B0-A852-3CF29E6E9B92}" type="slidenum">
              <a:rPr lang="en-US" altLang="zh-CN"/>
              <a:pPr>
                <a:defRPr/>
              </a:pPr>
              <a:t>‹#›</a:t>
            </a:fld>
            <a:endParaRPr lang="en-US" altLang="zh-CN"/>
          </a:p>
        </p:txBody>
      </p:sp>
    </p:spTree>
    <p:extLst>
      <p:ext uri="{BB962C8B-B14F-4D97-AF65-F5344CB8AC3E}">
        <p14:creationId xmlns:p14="http://schemas.microsoft.com/office/powerpoint/2010/main" val="1837037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0C7094F-7FC0-4A09-9AC4-1B885091E222}" type="slidenum">
              <a:rPr lang="en-US" altLang="zh-CN" smtClean="0"/>
              <a:pPr eaLnBrk="1" hangingPunct="1"/>
              <a:t>4</a:t>
            </a:fld>
            <a:endParaRPr lang="en-US" altLang="zh-CN"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folHlink"/>
              </a:buClr>
              <a:buSzPct val="60000"/>
              <a:buFont typeface="Wingdings" pitchFamily="2" charset="2"/>
              <a:buNone/>
            </a:pPr>
            <a:r>
              <a:rPr lang="zh-CN" altLang="en-US" smtClean="0">
                <a:latin typeface="华文中宋" pitchFamily="2" charset="-122"/>
                <a:ea typeface="华文中宋" pitchFamily="2" charset="-122"/>
              </a:rPr>
              <a:t> </a:t>
            </a:r>
            <a:r>
              <a:rPr lang="zh-CN" altLang="en-US" sz="2400" b="1" smtClean="0">
                <a:latin typeface="华文中宋" pitchFamily="2" charset="-122"/>
                <a:ea typeface="华文中宋" pitchFamily="2" charset="-122"/>
              </a:rPr>
              <a:t>信道特性是一个很复杂的函数，它可能会使信号</a:t>
            </a:r>
            <a:endParaRPr lang="en-US" altLang="zh-CN" sz="2400" b="1" smtClean="0">
              <a:latin typeface="华文中宋" pitchFamily="2" charset="-122"/>
              <a:ea typeface="华文中宋" pitchFamily="2" charset="-122"/>
            </a:endParaRPr>
          </a:p>
          <a:p>
            <a:pPr eaLnBrk="1" hangingPunct="1">
              <a:spcBef>
                <a:spcPct val="20000"/>
              </a:spcBef>
              <a:buClr>
                <a:schemeClr val="folHlink"/>
              </a:buClr>
              <a:buSzPct val="60000"/>
              <a:buFont typeface="Wingdings" pitchFamily="2" charset="2"/>
              <a:buNone/>
            </a:pPr>
            <a:r>
              <a:rPr lang="zh-CN" altLang="en-US" sz="2400" b="1" smtClean="0">
                <a:latin typeface="华文中宋" pitchFamily="2" charset="-122"/>
                <a:ea typeface="华文中宋" pitchFamily="2" charset="-122"/>
              </a:rPr>
              <a:t> 产生包括各种线性或非线性的失真，延时和衰落等。</a:t>
            </a:r>
          </a:p>
          <a:p>
            <a:endParaRPr lang="zh-CN" altLang="en-US" sz="2400" b="1" smtClean="0">
              <a:ea typeface="宋体" charset="-122"/>
            </a:endParaRPr>
          </a:p>
        </p:txBody>
      </p:sp>
      <p:sp>
        <p:nvSpPr>
          <p:cNvPr id="70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2CD1382-0F68-4535-8E02-3F6E29DE51B6}" type="slidenum">
              <a:rPr lang="en-US" altLang="zh-CN" smtClean="0"/>
              <a:pPr eaLnBrk="1" hangingPunct="1"/>
              <a:t>24</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r>
              <a:rPr lang="zh-CN" altLang="en-US" dirty="0" smtClean="0">
                <a:latin typeface="华文中宋" pitchFamily="2" charset="-122"/>
                <a:ea typeface="华文中宋" pitchFamily="2" charset="-122"/>
              </a:rPr>
              <a:t>不同的物理信道具有不同的特性</a:t>
            </a:r>
            <a:r>
              <a:rPr lang="en-US" b="1" i="1" dirty="0" smtClean="0">
                <a:solidFill>
                  <a:srgbClr val="0000CC"/>
                </a:solidFill>
                <a:latin typeface="Arial" pitchFamily="34" charset="0"/>
                <a:ea typeface="华文中宋" pitchFamily="2" charset="-122"/>
                <a:cs typeface="Arial" pitchFamily="34" charset="0"/>
              </a:rPr>
              <a:t>C</a:t>
            </a:r>
            <a:r>
              <a:rPr lang="en-US" b="1" dirty="0" smtClean="0">
                <a:solidFill>
                  <a:srgbClr val="0000CC"/>
                </a:solidFill>
                <a:latin typeface="Arial" pitchFamily="34" charset="0"/>
                <a:ea typeface="华文中宋" pitchFamily="2" charset="-122"/>
                <a:cs typeface="Arial" pitchFamily="34" charset="0"/>
              </a:rPr>
              <a:t>(</a:t>
            </a:r>
            <a:r>
              <a:rPr lang="en-US" b="1" dirty="0" smtClean="0">
                <a:solidFill>
                  <a:srgbClr val="0000CC"/>
                </a:solidFill>
                <a:latin typeface="Arial" pitchFamily="34" charset="0"/>
                <a:ea typeface="华文中宋" pitchFamily="2" charset="-122"/>
                <a:cs typeface="Arial" pitchFamily="34" charset="0"/>
                <a:sym typeface="Symbol"/>
              </a:rPr>
              <a:t></a:t>
            </a:r>
            <a:r>
              <a:rPr lang="en-US" b="1" dirty="0" smtClean="0">
                <a:solidFill>
                  <a:srgbClr val="0000CC"/>
                </a:solidFill>
                <a:latin typeface="Arial" pitchFamily="34" charset="0"/>
                <a:ea typeface="华文中宋" pitchFamily="2" charset="-122"/>
                <a:cs typeface="Arial" pitchFamily="34" charset="0"/>
              </a:rPr>
              <a:t>)</a:t>
            </a:r>
            <a:r>
              <a:rPr lang="zh-CN" altLang="en-US" b="1" dirty="0" smtClean="0">
                <a:solidFill>
                  <a:srgbClr val="0000CC"/>
                </a:solidFill>
                <a:latin typeface="Arial" pitchFamily="34" charset="0"/>
                <a:ea typeface="华文中宋" pitchFamily="2" charset="-122"/>
                <a:cs typeface="Arial" pitchFamily="34" charset="0"/>
              </a:rPr>
              <a:t>，</a:t>
            </a:r>
            <a:r>
              <a:rPr lang="zh-CN" altLang="en-US" kern="0" dirty="0" smtClean="0">
                <a:solidFill>
                  <a:srgbClr val="000000"/>
                </a:solidFill>
                <a:latin typeface="隶书"/>
                <a:ea typeface="隶书"/>
              </a:rPr>
              <a:t>根据信道的时变特性，分为。。。</a:t>
            </a:r>
            <a:endParaRPr lang="en-US" altLang="zh-CN" kern="0" dirty="0" smtClean="0">
              <a:solidFill>
                <a:srgbClr val="000000"/>
              </a:solidFill>
              <a:latin typeface="隶书"/>
              <a:ea typeface="隶书"/>
            </a:endParaRPr>
          </a:p>
          <a:p>
            <a:pPr>
              <a:defRPr/>
            </a:pPr>
            <a:r>
              <a:rPr lang="zh-CN" altLang="en-US" dirty="0" smtClean="0"/>
              <a:t>一种简单而常见的情况是</a:t>
            </a:r>
            <a:r>
              <a:rPr lang="en-US" i="1" dirty="0" smtClean="0"/>
              <a:t>C</a:t>
            </a:r>
            <a:r>
              <a:rPr lang="en-US" dirty="0" smtClean="0"/>
              <a:t>(</a:t>
            </a:r>
            <a:r>
              <a:rPr lang="en-US" i="1" dirty="0" smtClean="0"/>
              <a:t>f</a:t>
            </a:r>
            <a:r>
              <a:rPr lang="en-US" dirty="0" smtClean="0"/>
              <a:t>)</a:t>
            </a:r>
            <a:r>
              <a:rPr lang="zh-CN" altLang="en-US" dirty="0" smtClean="0"/>
              <a:t>为常数（通常可取</a:t>
            </a:r>
            <a:r>
              <a:rPr lang="en-US" dirty="0" smtClean="0"/>
              <a:t>1</a:t>
            </a:r>
            <a:r>
              <a:rPr lang="zh-CN" altLang="en-US" dirty="0" smtClean="0"/>
              <a:t>），简化。。。加性高斯白噪声信道</a:t>
            </a:r>
            <a:r>
              <a:rPr lang="en-US" altLang="zh-CN" dirty="0" smtClean="0"/>
              <a:t>,</a:t>
            </a:r>
            <a:r>
              <a:rPr lang="zh-CN" altLang="en-US" dirty="0" smtClean="0"/>
              <a:t>它是在通信系统分析和设计中最常用的信道模型。</a:t>
            </a:r>
          </a:p>
          <a:p>
            <a:pPr>
              <a:defRPr/>
            </a:pPr>
            <a:endParaRPr lang="en-US" altLang="zh-CN" kern="0" dirty="0" smtClean="0">
              <a:solidFill>
                <a:srgbClr val="000000"/>
              </a:solidFill>
              <a:latin typeface="隶书"/>
              <a:ea typeface="隶书"/>
            </a:endParaRPr>
          </a:p>
          <a:p>
            <a:pPr>
              <a:defRPr/>
            </a:pPr>
            <a:endParaRPr lang="zh-CN" altLang="en-US" dirty="0" smtClean="0">
              <a:latin typeface="华文中宋" pitchFamily="2" charset="-122"/>
              <a:ea typeface="华文中宋" pitchFamily="2" charset="-122"/>
            </a:endParaRPr>
          </a:p>
          <a:p>
            <a:pPr>
              <a:defRPr/>
            </a:pPr>
            <a:endParaRPr lang="zh-CN" altLang="en-US" dirty="0"/>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6E882F0-2F46-4EF0-BC32-30779CA33380}" type="slidenum">
              <a:rPr lang="en-US" altLang="zh-CN" smtClean="0"/>
              <a:pPr eaLnBrk="1" hangingPunct="1"/>
              <a:t>25</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buClr>
                <a:schemeClr val="accent2"/>
              </a:buClr>
              <a:buSzPct val="50000"/>
              <a:buFont typeface="Wingdings" pitchFamily="2" charset="2"/>
              <a:buNone/>
            </a:pPr>
            <a:r>
              <a:rPr kumimoji="1" lang="zh-CN" altLang="en-US" smtClean="0">
                <a:solidFill>
                  <a:srgbClr val="0000CC"/>
                </a:solidFill>
                <a:latin typeface="华文中宋" pitchFamily="2" charset="-122"/>
                <a:ea typeface="华文中宋" pitchFamily="2" charset="-122"/>
              </a:rPr>
              <a:t>编码信道</a:t>
            </a:r>
            <a:r>
              <a:rPr kumimoji="1" lang="zh-CN" altLang="en-US" smtClean="0">
                <a:latin typeface="华文中宋" pitchFamily="2" charset="-122"/>
                <a:ea typeface="华文中宋" pitchFamily="2" charset="-122"/>
              </a:rPr>
              <a:t>是一种</a:t>
            </a:r>
            <a:r>
              <a:rPr kumimoji="1" lang="zh-CN" altLang="en-US" smtClean="0">
                <a:solidFill>
                  <a:srgbClr val="0000CC"/>
                </a:solidFill>
                <a:latin typeface="华文中宋" pitchFamily="2" charset="-122"/>
                <a:ea typeface="华文中宋" pitchFamily="2" charset="-122"/>
              </a:rPr>
              <a:t>数字信道或离散信道，</a:t>
            </a:r>
            <a:r>
              <a:rPr kumimoji="1" lang="zh-CN" altLang="en-US" smtClean="0">
                <a:latin typeface="华文中宋" pitchFamily="2" charset="-122"/>
                <a:ea typeface="华文中宋" pitchFamily="2" charset="-122"/>
              </a:rPr>
              <a:t>其输入和输出都是离散信号。它对信号的影响反映为将输入数字序列变成另一种输出数字序列。由于信道噪声或其他因素的影响，将导致输出数字序列发生错误， 因此输入、输出数字序列之间的关系可以用一组</a:t>
            </a:r>
            <a:r>
              <a:rPr kumimoji="1" lang="zh-CN" altLang="en-US" smtClean="0">
                <a:solidFill>
                  <a:srgbClr val="800000"/>
                </a:solidFill>
                <a:latin typeface="华文中宋" pitchFamily="2" charset="-122"/>
                <a:ea typeface="华文中宋" pitchFamily="2" charset="-122"/>
              </a:rPr>
              <a:t>转移概率</a:t>
            </a:r>
            <a:r>
              <a:rPr kumimoji="1" lang="zh-CN" altLang="en-US" smtClean="0">
                <a:latin typeface="华文中宋" pitchFamily="2" charset="-122"/>
                <a:ea typeface="华文中宋" pitchFamily="2" charset="-122"/>
              </a:rPr>
              <a:t>来表征。</a:t>
            </a:r>
          </a:p>
          <a:p>
            <a:endParaRPr lang="zh-CN" altLang="en-US" smtClean="0">
              <a:ea typeface="宋体" charset="-122"/>
            </a:endParaRPr>
          </a:p>
        </p:txBody>
      </p:sp>
      <p:sp>
        <p:nvSpPr>
          <p:cNvPr id="72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A8C9D22F-3164-46AB-8DA7-2499BF84FB76}" type="slidenum">
              <a:rPr lang="en-US" altLang="zh-CN" smtClean="0"/>
              <a:pPr eaLnBrk="1" hangingPunct="1"/>
              <a:t>26</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spcBef>
                <a:spcPct val="20000"/>
              </a:spcBef>
              <a:buClr>
                <a:schemeClr val="folHlink"/>
              </a:buClr>
              <a:buSzPct val="60000"/>
              <a:buFont typeface="Wingdings" pitchFamily="2" charset="2"/>
              <a:buNone/>
            </a:pPr>
            <a:r>
              <a:rPr lang="zh-CN" altLang="en-US" b="1" smtClean="0">
                <a:latin typeface="楷体_GB2312" pitchFamily="49" charset="-122"/>
                <a:ea typeface="楷体_GB2312" pitchFamily="49" charset="-122"/>
              </a:rPr>
              <a:t>并设</a:t>
            </a:r>
            <a:r>
              <a:rPr lang="zh-CN" altLang="en-US" smtClean="0">
                <a:latin typeface="楷体_GB2312" pitchFamily="49" charset="-122"/>
                <a:ea typeface="楷体_GB2312" pitchFamily="49" charset="-122"/>
              </a:rPr>
              <a:t>信道有</a:t>
            </a:r>
            <a:r>
              <a:rPr lang="en-US" altLang="zh-CN" b="1" smtClean="0">
                <a:latin typeface="楷体_GB2312" pitchFamily="49" charset="-122"/>
                <a:ea typeface="楷体_GB2312" pitchFamily="49" charset="-122"/>
              </a:rPr>
              <a:t>n</a:t>
            </a:r>
            <a:r>
              <a:rPr lang="zh-CN" altLang="en-US" b="1" smtClean="0">
                <a:latin typeface="楷体_GB2312" pitchFamily="49" charset="-122"/>
                <a:ea typeface="楷体_GB2312" pitchFamily="49" charset="-122"/>
              </a:rPr>
              <a:t>条路径</a:t>
            </a:r>
            <a:r>
              <a:rPr lang="zh-CN" altLang="en-US" smtClean="0">
                <a:latin typeface="楷体_GB2312" pitchFamily="49" charset="-122"/>
                <a:ea typeface="楷体_GB2312" pitchFamily="49" charset="-122"/>
              </a:rPr>
              <a:t>，各路径有</a:t>
            </a:r>
            <a:r>
              <a:rPr lang="zh-CN" altLang="en-US" b="1" smtClean="0">
                <a:solidFill>
                  <a:srgbClr val="0000CC"/>
                </a:solidFill>
                <a:latin typeface="楷体_GB2312" pitchFamily="49" charset="-122"/>
                <a:ea typeface="楷体_GB2312" pitchFamily="49" charset="-122"/>
              </a:rPr>
              <a:t>时变</a:t>
            </a:r>
            <a:r>
              <a:rPr lang="zh-CN" altLang="en-US" smtClean="0">
                <a:latin typeface="楷体_GB2312" pitchFamily="49" charset="-122"/>
                <a:ea typeface="楷体_GB2312" pitchFamily="49" charset="-122"/>
              </a:rPr>
              <a:t>的</a:t>
            </a:r>
            <a:r>
              <a:rPr lang="zh-CN" altLang="en-US" b="1" smtClean="0">
                <a:latin typeface="楷体_GB2312" pitchFamily="49" charset="-122"/>
                <a:ea typeface="楷体_GB2312" pitchFamily="49" charset="-122"/>
              </a:rPr>
              <a:t>衰落</a:t>
            </a:r>
            <a:r>
              <a:rPr lang="zh-CN" altLang="en-US" smtClean="0">
                <a:latin typeface="楷体_GB2312" pitchFamily="49" charset="-122"/>
                <a:ea typeface="楷体_GB2312" pitchFamily="49" charset="-122"/>
              </a:rPr>
              <a:t>和</a:t>
            </a:r>
            <a:r>
              <a:rPr lang="zh-CN" altLang="en-US" b="1" smtClean="0">
                <a:latin typeface="楷体_GB2312" pitchFamily="49" charset="-122"/>
                <a:ea typeface="楷体_GB2312" pitchFamily="49" charset="-122"/>
              </a:rPr>
              <a:t>传输时延</a:t>
            </a:r>
            <a:endParaRPr lang="zh-CN" altLang="en-US" smtClean="0">
              <a:latin typeface="楷体_GB2312" pitchFamily="49" charset="-122"/>
              <a:ea typeface="楷体_GB2312" pitchFamily="49" charset="-122"/>
            </a:endParaRPr>
          </a:p>
          <a:p>
            <a:pPr algn="ctr" eaLnBrk="1" hangingPunct="1">
              <a:lnSpc>
                <a:spcPct val="120000"/>
              </a:lnSpc>
              <a:spcBef>
                <a:spcPct val="20000"/>
              </a:spcBef>
              <a:buClr>
                <a:schemeClr val="folHlink"/>
              </a:buClr>
              <a:buSzPct val="60000"/>
              <a:buFont typeface="Wingdings" pitchFamily="2" charset="2"/>
              <a:buNone/>
            </a:pPr>
            <a:r>
              <a:rPr lang="zh-CN" altLang="en-US" smtClean="0">
                <a:latin typeface="楷体_GB2312" pitchFamily="49" charset="-122"/>
                <a:ea typeface="楷体_GB2312" pitchFamily="49" charset="-122"/>
              </a:rPr>
              <a:t>且经过各条路径到达接收端的信号</a:t>
            </a:r>
            <a:r>
              <a:rPr lang="zh-CN" altLang="en-US" b="1" smtClean="0">
                <a:latin typeface="楷体_GB2312" pitchFamily="49" charset="-122"/>
                <a:ea typeface="楷体_GB2312" pitchFamily="49" charset="-122"/>
              </a:rPr>
              <a:t>相互独立</a:t>
            </a:r>
            <a:endParaRPr lang="zh-CN" altLang="en-US" smtClean="0">
              <a:latin typeface="楷体_GB2312" pitchFamily="49" charset="-122"/>
              <a:ea typeface="楷体_GB2312" pitchFamily="49" charset="-122"/>
            </a:endParaRPr>
          </a:p>
          <a:p>
            <a:endParaRPr lang="zh-CN" altLang="en-US" smtClean="0">
              <a:ea typeface="宋体" charset="-122"/>
            </a:endParaRPr>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DDC02EE-FCC1-45B6-8A69-7B114606CA1D}" type="slidenum">
              <a:rPr lang="en-US" altLang="zh-CN" smtClean="0"/>
              <a:pPr eaLnBrk="1" hangingPunct="1"/>
              <a:t>35</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solidFill>
                  <a:schemeClr val="hlink"/>
                </a:solidFill>
                <a:ea typeface="宋体" charset="-122"/>
              </a:rPr>
              <a:t>频选衰落的含义：   </a:t>
            </a:r>
            <a:r>
              <a:rPr lang="zh-CN" altLang="en-US" b="1" smtClean="0">
                <a:ea typeface="宋体" charset="-122"/>
              </a:rPr>
              <a:t>信道对不同</a:t>
            </a:r>
            <a:r>
              <a:rPr lang="en-US" altLang="zh-CN" b="1" i="1" smtClean="0">
                <a:solidFill>
                  <a:schemeClr val="hlink"/>
                </a:solidFill>
                <a:ea typeface="宋体" charset="-122"/>
              </a:rPr>
              <a:t>f </a:t>
            </a:r>
            <a:r>
              <a:rPr lang="zh-CN" altLang="en-US" b="1" smtClean="0">
                <a:ea typeface="宋体" charset="-122"/>
              </a:rPr>
              <a:t>的信号分量的衰减大小不同，且随时间变化</a:t>
            </a:r>
            <a:r>
              <a:rPr lang="en-US" altLang="zh-CN" b="1" smtClean="0">
                <a:ea typeface="宋体" charset="-122"/>
              </a:rPr>
              <a:t>.</a:t>
            </a:r>
          </a:p>
          <a:p>
            <a:endParaRPr lang="zh-CN" altLang="en-US" smtClean="0">
              <a:ea typeface="宋体" charset="-122"/>
            </a:endParaRPr>
          </a:p>
        </p:txBody>
      </p:sp>
      <p:sp>
        <p:nvSpPr>
          <p:cNvPr id="74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B0263E5-1A52-4F67-981A-4BCF2EA0F88F}" type="slidenum">
              <a:rPr lang="en-US" altLang="zh-CN" smtClean="0"/>
              <a:pPr eaLnBrk="1" hangingPunct="1"/>
              <a:t>40</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DCBE7EC-DC9E-4114-A92A-10C757AD17CC}" type="slidenum">
              <a:rPr lang="en-US" altLang="zh-CN" smtClean="0"/>
              <a:pPr eaLnBrk="1" hangingPunct="1"/>
              <a:t>41</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r>
              <a:rPr kumimoji="1" lang="zh-CN" altLang="en-US" sz="2000" b="1" smtClean="0">
                <a:ea typeface="宋体" charset="-122"/>
              </a:rPr>
              <a:t>人类活动所产生的对通信造成干扰的各种噪声 </a:t>
            </a:r>
          </a:p>
          <a:p>
            <a:pPr lvl="2"/>
            <a:r>
              <a:rPr kumimoji="1" lang="zh-CN" altLang="en-US" sz="2000" b="1" smtClean="0">
                <a:ea typeface="宋体" charset="-122"/>
              </a:rPr>
              <a:t>自然界存在的各种电磁波源所产生的噪声</a:t>
            </a:r>
            <a:r>
              <a:rPr kumimoji="1" lang="zh-CN" altLang="en-US" sz="2000" smtClean="0">
                <a:ea typeface="宋体" charset="-122"/>
              </a:rPr>
              <a:t> </a:t>
            </a:r>
            <a:endParaRPr kumimoji="1" lang="zh-CN" altLang="en-US" sz="2000" b="1" smtClean="0">
              <a:ea typeface="宋体" charset="-122"/>
            </a:endParaRPr>
          </a:p>
          <a:p>
            <a:pPr lvl="2"/>
            <a:r>
              <a:rPr kumimoji="1" lang="zh-CN" altLang="en-US" sz="2000" b="1" smtClean="0">
                <a:ea typeface="宋体" charset="-122"/>
              </a:rPr>
              <a:t>通信设备本身产生的各种噪声</a:t>
            </a:r>
            <a:r>
              <a:rPr kumimoji="1" lang="zh-CN" altLang="en-US" sz="2000" smtClean="0">
                <a:ea typeface="宋体" charset="-122"/>
              </a:rPr>
              <a:t> </a:t>
            </a:r>
            <a:endParaRPr lang="zh-CN" altLang="en-US" smtClean="0">
              <a:ea typeface="宋体" charset="-122"/>
            </a:endParaRPr>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434C45D-F3EC-469B-96FB-1D3A21584AE6}" type="slidenum">
              <a:rPr lang="en-US" altLang="zh-CN" smtClean="0"/>
              <a:pPr eaLnBrk="1" hangingPunct="1"/>
              <a:t>44</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香农公式给出了通信系统所能达到的极限信息传输速率，但是，香农公式只证明了理想通信系统的“存在性”，却没有指出这种通信系统的实现方法。 </a:t>
            </a:r>
          </a:p>
          <a:p>
            <a:endParaRPr lang="zh-CN" altLang="en-US" smtClean="0">
              <a:ea typeface="宋体" charset="-122"/>
            </a:endParaRPr>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A22A0CD-7951-483A-AF2C-AD8092A472FB}" type="slidenum">
              <a:rPr lang="en-US" altLang="zh-CN" smtClean="0"/>
              <a:pPr eaLnBrk="1" hangingPunct="1"/>
              <a:t>56</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香农公式给出了通信系统所能达到的极限信息传输速率，但是，香农公式只证明了理想通信系统的“存在性”，却没有指出这种通信系统的实现方法。 </a:t>
            </a:r>
          </a:p>
          <a:p>
            <a:endParaRPr lang="zh-CN" altLang="en-US" smtClean="0">
              <a:ea typeface="宋体" charset="-122"/>
            </a:endParaRPr>
          </a:p>
        </p:txBody>
      </p:sp>
      <p:sp>
        <p:nvSpPr>
          <p:cNvPr id="788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13D0A43-9826-43C3-BA54-C66ED7377767}" type="slidenum">
              <a:rPr lang="en-US" altLang="zh-CN" smtClean="0"/>
              <a:pPr eaLnBrk="1" hangingPunct="1"/>
              <a:t>57</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电磁波的传播特性主要由其频率值来决定</a:t>
            </a:r>
          </a:p>
        </p:txBody>
      </p:sp>
      <p:sp>
        <p:nvSpPr>
          <p:cNvPr id="62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A834D75-D545-4A38-B0FE-933522E001B5}" type="slidenum">
              <a:rPr lang="en-US" altLang="zh-CN" smtClean="0"/>
              <a:pPr eaLnBrk="1" hangingPunct="1"/>
              <a:t>7</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r>
              <a:rPr lang="zh-CN" altLang="en-US" sz="2800" b="1" dirty="0" smtClean="0"/>
              <a:t>微波：</a:t>
            </a:r>
            <a:r>
              <a:rPr lang="en-US" altLang="zh-CN" sz="2800" b="1" kern="0" dirty="0" smtClean="0">
                <a:solidFill>
                  <a:srgbClr val="000000"/>
                </a:solidFill>
                <a:latin typeface="Times New Roman"/>
                <a:ea typeface="楷体_GB2312"/>
              </a:rPr>
              <a:t>300M--300 GHz</a:t>
            </a:r>
            <a:r>
              <a:rPr lang="zh-CN" altLang="en-US" sz="2800" b="1" dirty="0" smtClean="0"/>
              <a:t>的电磁波</a:t>
            </a:r>
          </a:p>
          <a:p>
            <a:pPr>
              <a:defRPr/>
            </a:pPr>
            <a:endParaRPr lang="zh-CN" altLang="en-US" dirty="0"/>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C2EDCC7-D1BA-4619-ADF1-2C57B0D86443}" type="slidenum">
              <a:rPr lang="en-US" altLang="zh-CN" smtClean="0"/>
              <a:pPr eaLnBrk="1" hangingPunct="1"/>
              <a:t>10</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r>
              <a:rPr lang="zh-CN" altLang="en-US" dirty="0" smtClean="0">
                <a:solidFill>
                  <a:srgbClr val="000066"/>
                </a:solidFill>
                <a:latin typeface="微软雅黑" pitchFamily="34" charset="-122"/>
                <a:ea typeface="微软雅黑" pitchFamily="34" charset="-122"/>
              </a:rPr>
              <a:t>电离层散射的</a:t>
            </a:r>
            <a:r>
              <a:rPr lang="zh-CN" altLang="en-US" b="1" kern="0" dirty="0" smtClean="0">
                <a:solidFill>
                  <a:srgbClr val="000000"/>
                </a:solidFill>
                <a:latin typeface="华文中宋" pitchFamily="2" charset="-122"/>
                <a:ea typeface="华文中宋" pitchFamily="2" charset="-122"/>
              </a:rPr>
              <a:t>机理 － 由电离层不均匀性引起</a:t>
            </a:r>
            <a:endParaRPr lang="en-US" altLang="zh-CN" b="1" kern="0" dirty="0" smtClean="0">
              <a:solidFill>
                <a:srgbClr val="000000"/>
              </a:solidFill>
              <a:latin typeface="华文中宋" pitchFamily="2" charset="-122"/>
              <a:ea typeface="华文中宋" pitchFamily="2" charset="-122"/>
            </a:endParaRPr>
          </a:p>
          <a:p>
            <a:pPr>
              <a:defRPr/>
            </a:pPr>
            <a:r>
              <a:rPr lang="zh-CN" altLang="en-US" dirty="0" smtClean="0">
                <a:solidFill>
                  <a:srgbClr val="000066"/>
                </a:solidFill>
                <a:latin typeface="微软雅黑" pitchFamily="34" charset="-122"/>
                <a:ea typeface="微软雅黑" pitchFamily="34" charset="-122"/>
              </a:rPr>
              <a:t>对流层散射的</a:t>
            </a:r>
            <a:r>
              <a:rPr lang="zh-CN" altLang="en-US" b="1" kern="0" dirty="0" smtClean="0">
                <a:solidFill>
                  <a:srgbClr val="000000"/>
                </a:solidFill>
                <a:latin typeface="华文中宋" pitchFamily="2" charset="-122"/>
                <a:ea typeface="华文中宋" pitchFamily="2" charset="-122"/>
              </a:rPr>
              <a:t>机理 － 由对流层不均匀性（湍流）引起</a:t>
            </a:r>
            <a:endParaRPr lang="zh-CN" altLang="en-US" dirty="0" smtClean="0"/>
          </a:p>
          <a:p>
            <a:pPr>
              <a:defRPr/>
            </a:pPr>
            <a:endParaRPr lang="zh-CN" altLang="en-US" dirty="0" smtClean="0"/>
          </a:p>
          <a:p>
            <a:pPr>
              <a:defRPr/>
            </a:pPr>
            <a:endParaRPr lang="zh-CN" altLang="en-US" dirty="0"/>
          </a:p>
        </p:txBody>
      </p:sp>
      <p:sp>
        <p:nvSpPr>
          <p:cNvPr id="64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36B0BAE-351D-4648-AF04-6F5F97D9DA66}" type="slidenum">
              <a:rPr lang="en-US" altLang="zh-CN" smtClean="0"/>
              <a:pPr eaLnBrk="1" hangingPunct="1"/>
              <a:t>12</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latin typeface="隶书" pitchFamily="49" charset="-122"/>
                <a:ea typeface="隶书" pitchFamily="49" charset="-122"/>
              </a:rPr>
              <a:t>STP</a:t>
            </a:r>
            <a:r>
              <a:rPr lang="zh-CN" altLang="en-US" smtClean="0">
                <a:latin typeface="隶书" pitchFamily="49" charset="-122"/>
                <a:ea typeface="隶书" pitchFamily="49" charset="-122"/>
              </a:rPr>
              <a:t>：</a:t>
            </a:r>
            <a:r>
              <a:rPr lang="zh-CN" altLang="en-US" smtClean="0">
                <a:ea typeface="华文中宋" pitchFamily="2" charset="-122"/>
              </a:rPr>
              <a:t>每对加有金属箔屏蔽层（接地）</a:t>
            </a:r>
            <a:endParaRPr lang="en-US" altLang="zh-CN" smtClean="0">
              <a:ea typeface="华文中宋" pitchFamily="2" charset="-122"/>
            </a:endParaRPr>
          </a:p>
          <a:p>
            <a:r>
              <a:rPr lang="zh-CN" altLang="en-US" smtClean="0">
                <a:ea typeface="华文中宋" pitchFamily="2" charset="-122"/>
              </a:rPr>
              <a:t>双绞线有多种规格，</a:t>
            </a:r>
            <a:r>
              <a:rPr lang="zh-CN" altLang="en-US" b="1" smtClean="0">
                <a:ea typeface="华文中宋" pitchFamily="2" charset="-122"/>
              </a:rPr>
              <a:t>传输带宽在几十千赫至上百兆赫</a:t>
            </a:r>
            <a:endParaRPr lang="en-US" altLang="zh-CN" b="1" smtClean="0">
              <a:ea typeface="华文中宋" pitchFamily="2" charset="-122"/>
            </a:endParaRPr>
          </a:p>
          <a:p>
            <a:r>
              <a:rPr lang="zh-CN" altLang="en-US" b="1" smtClean="0">
                <a:ea typeface="华文中宋" pitchFamily="2" charset="-122"/>
              </a:rPr>
              <a:t>应用</a:t>
            </a:r>
            <a:r>
              <a:rPr lang="zh-CN" altLang="en-US" smtClean="0">
                <a:ea typeface="华文中宋" pitchFamily="2" charset="-122"/>
              </a:rPr>
              <a:t>：用作电话线路，传输语音和数据；是</a:t>
            </a:r>
            <a:r>
              <a:rPr lang="zh-CN" altLang="en-US" smtClean="0">
                <a:solidFill>
                  <a:srgbClr val="4D4D4D"/>
                </a:solidFill>
                <a:ea typeface="华文中宋" pitchFamily="2" charset="-122"/>
              </a:rPr>
              <a:t>本地环路</a:t>
            </a:r>
            <a:r>
              <a:rPr lang="en-US" altLang="zh-CN" smtClean="0">
                <a:solidFill>
                  <a:srgbClr val="4D4D4D"/>
                </a:solidFill>
                <a:ea typeface="华文中宋" pitchFamily="2" charset="-122"/>
              </a:rPr>
              <a:t>(</a:t>
            </a:r>
            <a:r>
              <a:rPr lang="zh-CN" altLang="en-US" smtClean="0">
                <a:ea typeface="华文中宋" pitchFamily="2" charset="-122"/>
              </a:rPr>
              <a:t>如连接用户到电话机房的线路</a:t>
            </a:r>
            <a:r>
              <a:rPr lang="en-US" altLang="zh-CN" smtClean="0">
                <a:ea typeface="华文中宋" pitchFamily="2" charset="-122"/>
              </a:rPr>
              <a:t>)</a:t>
            </a:r>
          </a:p>
          <a:p>
            <a:r>
              <a:rPr lang="en-US" altLang="zh-CN" smtClean="0">
                <a:ea typeface="华文中宋" pitchFamily="2" charset="-122"/>
              </a:rPr>
              <a:t>       </a:t>
            </a:r>
            <a:r>
              <a:rPr lang="zh-CN" altLang="en-US" smtClean="0">
                <a:ea typeface="华文中宋" pitchFamily="2" charset="-122"/>
              </a:rPr>
              <a:t>和局域网内及综合布线工程中的传输介质。</a:t>
            </a:r>
          </a:p>
          <a:p>
            <a:endParaRPr lang="zh-CN" altLang="en-US" smtClean="0">
              <a:ea typeface="华文中宋" pitchFamily="2" charset="-122"/>
            </a:endParaRPr>
          </a:p>
          <a:p>
            <a:endParaRPr lang="zh-CN" altLang="en-US" smtClean="0">
              <a:ea typeface="宋体" charset="-122"/>
            </a:endParaRPr>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C3B605B-BD0D-4ABC-AF3F-362AEA17FB9C}" type="slidenum">
              <a:rPr lang="en-US" altLang="zh-CN" smtClean="0"/>
              <a:pPr eaLnBrk="1" hangingPunct="1"/>
              <a:t>16</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66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5B5DE48-B956-42B8-B4E0-186C4441EC5A}" type="slidenum">
              <a:rPr lang="en-US" altLang="zh-CN" smtClean="0"/>
              <a:pPr eaLnBrk="1" hangingPunct="1"/>
              <a:t>17</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华文中宋" pitchFamily="2" charset="-122"/>
                <a:ea typeface="华文中宋" pitchFamily="2" charset="-122"/>
              </a:rPr>
              <a:t>利用</a:t>
            </a:r>
            <a:r>
              <a:rPr lang="en-US" altLang="zh-CN" smtClean="0">
                <a:latin typeface="华文中宋" pitchFamily="2" charset="-122"/>
                <a:ea typeface="华文中宋" pitchFamily="2" charset="-122"/>
              </a:rPr>
              <a:t>FDM</a:t>
            </a:r>
            <a:r>
              <a:rPr lang="zh-CN" altLang="en-US" smtClean="0">
                <a:latin typeface="华文中宋" pitchFamily="2" charset="-122"/>
                <a:ea typeface="华文中宋" pitchFamily="2" charset="-122"/>
              </a:rPr>
              <a:t>技术可在一条电缆中同时传多路信号；</a:t>
            </a:r>
            <a:endParaRPr lang="en-US" altLang="zh-CN" smtClean="0">
              <a:latin typeface="华文中宋" pitchFamily="2" charset="-122"/>
              <a:ea typeface="华文中宋" pitchFamily="2" charset="-122"/>
            </a:endParaRPr>
          </a:p>
          <a:p>
            <a:endParaRPr lang="zh-CN" altLang="en-US" smtClean="0">
              <a:ea typeface="宋体" charset="-122"/>
            </a:endParaRPr>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DFADB5E-A547-4600-B043-3F0B006CCA9A}" type="slidenum">
              <a:rPr lang="en-US" altLang="zh-CN" smtClean="0"/>
              <a:pPr eaLnBrk="1" hangingPunct="1"/>
              <a:t>18</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ea typeface="宋体" charset="-122"/>
              </a:rPr>
              <a:t>光纤是光导纤维的简称，是一种能传输光信号玻璃或塑胶纤维。</a:t>
            </a:r>
            <a:endParaRPr lang="en-US" altLang="zh-CN" b="1" smtClean="0">
              <a:ea typeface="宋体" charset="-122"/>
            </a:endParaRPr>
          </a:p>
          <a:p>
            <a:pPr eaLnBrk="1" hangingPunct="1">
              <a:lnSpc>
                <a:spcPct val="90000"/>
              </a:lnSpc>
              <a:buFont typeface="Wingdings" pitchFamily="2" charset="2"/>
              <a:buNone/>
            </a:pPr>
            <a:r>
              <a:rPr lang="zh-CN" altLang="en-US" b="1" smtClean="0">
                <a:ea typeface="宋体" charset="-122"/>
              </a:rPr>
              <a:t>光纤：</a:t>
            </a:r>
            <a:r>
              <a:rPr lang="zh-CN" altLang="en-US" smtClean="0">
                <a:solidFill>
                  <a:srgbClr val="969696"/>
                </a:solidFill>
                <a:ea typeface="宋体" charset="-122"/>
              </a:rPr>
              <a:t>纤芯和包层构成的双层通信圆柱体，依靠光波承载信息。</a:t>
            </a:r>
          </a:p>
          <a:p>
            <a:pPr eaLnBrk="1" hangingPunct="1">
              <a:lnSpc>
                <a:spcPct val="90000"/>
              </a:lnSpc>
              <a:buFont typeface="Wingdings" pitchFamily="2" charset="2"/>
              <a:buNone/>
            </a:pPr>
            <a:r>
              <a:rPr lang="zh-CN" altLang="en-US" b="1" smtClean="0">
                <a:solidFill>
                  <a:srgbClr val="969696"/>
                </a:solidFill>
                <a:ea typeface="宋体" charset="-122"/>
              </a:rPr>
              <a:t>光纤传输系统</a:t>
            </a:r>
            <a:r>
              <a:rPr lang="zh-CN" altLang="en-US" smtClean="0">
                <a:solidFill>
                  <a:srgbClr val="969696"/>
                </a:solidFill>
                <a:ea typeface="宋体" charset="-122"/>
              </a:rPr>
              <a:t>：光源、光纤线路和光电探测器。</a:t>
            </a:r>
            <a:endParaRPr lang="en-US" altLang="zh-CN" smtClean="0">
              <a:solidFill>
                <a:srgbClr val="969696"/>
              </a:solidFill>
              <a:ea typeface="宋体" charset="-122"/>
            </a:endParaRPr>
          </a:p>
          <a:p>
            <a:endParaRPr lang="zh-CN" altLang="en-US" b="1" smtClean="0">
              <a:ea typeface="宋体" charset="-122"/>
            </a:endParaRPr>
          </a:p>
        </p:txBody>
      </p:sp>
      <p:sp>
        <p:nvSpPr>
          <p:cNvPr id="68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8A20812-386D-4660-8D8E-4E5DAFC0536C}" type="slidenum">
              <a:rPr lang="en-US" altLang="zh-CN" smtClean="0"/>
              <a:pPr eaLnBrk="1" hangingPunct="1"/>
              <a:t>19</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 typeface="Wingdings" pitchFamily="2" charset="2"/>
              <a:buNone/>
            </a:pPr>
            <a:r>
              <a:rPr lang="zh-CN" altLang="en-US" smtClean="0">
                <a:latin typeface="华文中宋" pitchFamily="2" charset="-122"/>
                <a:ea typeface="华文中宋" pitchFamily="2" charset="-122"/>
              </a:rPr>
              <a:t>能够提供远大于金属电缆（双绞线或同轴电缆）的传输带宽和通信容量</a:t>
            </a:r>
            <a:r>
              <a:rPr lang="en-US" altLang="zh-CN" smtClean="0">
                <a:latin typeface="华文中宋" pitchFamily="2" charset="-122"/>
                <a:ea typeface="华文中宋" pitchFamily="2" charset="-122"/>
              </a:rPr>
              <a:t>(</a:t>
            </a:r>
            <a:r>
              <a:rPr lang="zh-CN" altLang="en-US" smtClean="0">
                <a:latin typeface="华文中宋" pitchFamily="2" charset="-122"/>
                <a:ea typeface="华文中宋" pitchFamily="2" charset="-122"/>
              </a:rPr>
              <a:t>约</a:t>
            </a:r>
            <a:r>
              <a:rPr lang="en-US" altLang="zh-CN" smtClean="0">
                <a:latin typeface="华文中宋" pitchFamily="2" charset="-122"/>
                <a:ea typeface="华文中宋" pitchFamily="2" charset="-122"/>
              </a:rPr>
              <a:t>30</a:t>
            </a:r>
            <a:r>
              <a:rPr lang="en-US" altLang="zh-CN" smtClean="0">
                <a:solidFill>
                  <a:srgbClr val="FF0000"/>
                </a:solidFill>
                <a:latin typeface="华文中宋" pitchFamily="2" charset="-122"/>
                <a:ea typeface="华文中宋" pitchFamily="2" charset="-122"/>
              </a:rPr>
              <a:t>T</a:t>
            </a:r>
            <a:r>
              <a:rPr lang="en-US" altLang="zh-CN" smtClean="0">
                <a:latin typeface="华文中宋" pitchFamily="2" charset="-122"/>
                <a:ea typeface="华文中宋" pitchFamily="2" charset="-122"/>
              </a:rPr>
              <a:t>Hz</a:t>
            </a:r>
            <a:r>
              <a:rPr lang="zh-CN" altLang="en-US" smtClean="0">
                <a:latin typeface="华文中宋" pitchFamily="2" charset="-122"/>
                <a:ea typeface="华文中宋" pitchFamily="2" charset="-122"/>
              </a:rPr>
              <a:t>带宽</a:t>
            </a:r>
            <a:r>
              <a:rPr lang="en-US" altLang="zh-CN" smtClean="0">
                <a:latin typeface="华文中宋" pitchFamily="2" charset="-122"/>
                <a:ea typeface="华文中宋" pitchFamily="2" charset="-122"/>
              </a:rPr>
              <a:t>/</a:t>
            </a:r>
            <a:r>
              <a:rPr lang="zh-CN" altLang="en-US" smtClean="0">
                <a:latin typeface="华文中宋" pitchFamily="2" charset="-122"/>
                <a:ea typeface="华文中宋" pitchFamily="2" charset="-122"/>
              </a:rPr>
              <a:t>波段</a:t>
            </a:r>
            <a:r>
              <a:rPr lang="en-US" altLang="zh-CN" smtClean="0">
                <a:latin typeface="华文中宋" pitchFamily="2" charset="-122"/>
                <a:ea typeface="华文中宋" pitchFamily="2" charset="-122"/>
              </a:rPr>
              <a:t>)</a:t>
            </a:r>
            <a:r>
              <a:rPr lang="zh-CN" altLang="en-US" sz="1400" smtClean="0">
                <a:latin typeface="华文中宋" pitchFamily="2" charset="-122"/>
                <a:ea typeface="华文中宋" pitchFamily="2" charset="-122"/>
              </a:rPr>
              <a:t>；</a:t>
            </a:r>
            <a:r>
              <a:rPr lang="zh-CN" altLang="en-US" smtClean="0">
                <a:latin typeface="华文中宋" pitchFamily="2" charset="-122"/>
                <a:ea typeface="华文中宋" pitchFamily="2" charset="-122"/>
              </a:rPr>
              <a:t>；传输衰减小，无中继传输距离远；抗电磁干扰，传输质量好；耐腐蚀（这一特点使其特别适用于沿海区域和海底跨洋远程通信）；不易被窃听，因而对军事通信和保密性强的商业通信极具吸引力；体积小和重量轻，这一特点使其在航空航天以及一些特殊应用领域具有重要的意义；节约有色金属，有利于环保。</a:t>
            </a:r>
          </a:p>
          <a:p>
            <a:pPr eaLnBrk="1" hangingPunct="1">
              <a:lnSpc>
                <a:spcPct val="90000"/>
              </a:lnSpc>
              <a:buFont typeface="Wingdings" pitchFamily="2" charset="2"/>
              <a:buNone/>
            </a:pPr>
            <a:endParaRPr lang="zh-CN" altLang="en-US" smtClean="0">
              <a:solidFill>
                <a:srgbClr val="969696"/>
              </a:solidFill>
              <a:ea typeface="宋体" charset="-122"/>
            </a:endParaRPr>
          </a:p>
          <a:p>
            <a:endParaRPr lang="zh-CN" altLang="en-US" smtClean="0">
              <a:ea typeface="宋体" charset="-122"/>
            </a:endParaRPr>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A7EAD80B-6B72-4F4E-9519-BE2EBAFFFF4D}" type="slidenum">
              <a:rPr lang="en-US" altLang="zh-CN" smtClean="0"/>
              <a:pPr eaLnBrk="1" hangingPunct="1"/>
              <a:t>21</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D1A961CB-B628-47CE-AC96-185546C10D59}" type="datetime1">
              <a:rPr lang="zh-CN" altLang="en-US"/>
              <a:pPr>
                <a:defRPr/>
              </a:pPr>
              <a:t>2019/9/24</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A8772E1A-2E07-410D-83A7-CB9C2639E4F5}" type="slidenum">
              <a:rPr lang="en-US" altLang="zh-CN"/>
              <a:pPr>
                <a:defRPr/>
              </a:pPr>
              <a:t>‹#›</a:t>
            </a:fld>
            <a:endParaRPr lang="en-US" altLang="zh-CN" dirty="0"/>
          </a:p>
        </p:txBody>
      </p:sp>
    </p:spTree>
    <p:extLst>
      <p:ext uri="{BB962C8B-B14F-4D97-AF65-F5344CB8AC3E}">
        <p14:creationId xmlns:p14="http://schemas.microsoft.com/office/powerpoint/2010/main" val="1744716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151E8484-9D32-4CF1-9C8E-5EC7E98EED7D}" type="datetime1">
              <a:rPr lang="zh-CN" altLang="en-US"/>
              <a:pPr>
                <a:defRPr/>
              </a:pPr>
              <a:t>2019/9/24</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E1C81616-2E4B-4CCD-B006-189BCEA16E8D}" type="slidenum">
              <a:rPr lang="en-US" altLang="zh-CN"/>
              <a:pPr>
                <a:defRPr/>
              </a:pPr>
              <a:t>‹#›</a:t>
            </a:fld>
            <a:endParaRPr lang="en-US" altLang="zh-CN" dirty="0"/>
          </a:p>
        </p:txBody>
      </p:sp>
    </p:spTree>
    <p:extLst>
      <p:ext uri="{BB962C8B-B14F-4D97-AF65-F5344CB8AC3E}">
        <p14:creationId xmlns:p14="http://schemas.microsoft.com/office/powerpoint/2010/main" val="3307773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9600" y="214313"/>
            <a:ext cx="2009775" cy="62753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27100" y="214313"/>
            <a:ext cx="5880100" cy="62753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3AE124AE-DDF3-4F33-A3BA-541C504AAE42}" type="datetime1">
              <a:rPr lang="zh-CN" altLang="en-US"/>
              <a:pPr>
                <a:defRPr/>
              </a:pPr>
              <a:t>2019/9/24</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20043E7F-4062-4FAE-AE39-0E928D1B0C87}" type="slidenum">
              <a:rPr lang="en-US" altLang="zh-CN"/>
              <a:pPr>
                <a:defRPr/>
              </a:pPr>
              <a:t>‹#›</a:t>
            </a:fld>
            <a:endParaRPr lang="en-US" altLang="zh-CN" dirty="0"/>
          </a:p>
        </p:txBody>
      </p:sp>
    </p:spTree>
    <p:extLst>
      <p:ext uri="{BB962C8B-B14F-4D97-AF65-F5344CB8AC3E}">
        <p14:creationId xmlns:p14="http://schemas.microsoft.com/office/powerpoint/2010/main" val="3426439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27100" y="1538288"/>
            <a:ext cx="3944938" cy="49514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4438" y="1538288"/>
            <a:ext cx="3944937" cy="49514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DE0D351C-35D7-478E-A972-E8F1B4628D40}" type="datetime1">
              <a:rPr lang="zh-CN" altLang="en-US"/>
              <a:pPr>
                <a:defRPr/>
              </a:pPr>
              <a:t>2019/9/24</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0FE3AE66-16C7-4F6B-96BF-A6763AAB28F5}" type="slidenum">
              <a:rPr lang="en-US" altLang="zh-CN"/>
              <a:pPr>
                <a:defRPr/>
              </a:pPr>
              <a:t>‹#›</a:t>
            </a:fld>
            <a:endParaRPr lang="en-US" altLang="zh-CN" dirty="0"/>
          </a:p>
        </p:txBody>
      </p:sp>
    </p:spTree>
    <p:extLst>
      <p:ext uri="{BB962C8B-B14F-4D97-AF65-F5344CB8AC3E}">
        <p14:creationId xmlns:p14="http://schemas.microsoft.com/office/powerpoint/2010/main" val="64850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27100" y="1538288"/>
            <a:ext cx="3944938" cy="49514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24438" y="1538288"/>
            <a:ext cx="3944937" cy="2398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24438" y="4089400"/>
            <a:ext cx="3944937" cy="2400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2"/>
          <p:cNvSpPr>
            <a:spLocks noGrp="1" noChangeArrowheads="1"/>
          </p:cNvSpPr>
          <p:nvPr>
            <p:ph type="dt" sz="half" idx="10"/>
          </p:nvPr>
        </p:nvSpPr>
        <p:spPr>
          <a:ln/>
        </p:spPr>
        <p:txBody>
          <a:bodyPr/>
          <a:lstStyle>
            <a:lvl1pPr>
              <a:defRPr/>
            </a:lvl1pPr>
          </a:lstStyle>
          <a:p>
            <a:pPr>
              <a:defRPr/>
            </a:pPr>
            <a:fld id="{D9CA5805-9AE5-4AAC-8C1D-368662588AA4}" type="datetime1">
              <a:rPr lang="zh-CN" altLang="en-US"/>
              <a:pPr>
                <a:defRPr/>
              </a:pPr>
              <a:t>2019/9/24</a:t>
            </a:fld>
            <a:endParaRPr lang="en-US" altLang="zh-CN"/>
          </a:p>
        </p:txBody>
      </p:sp>
      <p:sp>
        <p:nvSpPr>
          <p:cNvPr id="7"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4"/>
          <p:cNvSpPr>
            <a:spLocks noGrp="1" noChangeArrowheads="1"/>
          </p:cNvSpPr>
          <p:nvPr>
            <p:ph type="sldNum" sz="quarter" idx="12"/>
          </p:nvPr>
        </p:nvSpPr>
        <p:spPr>
          <a:ln/>
        </p:spPr>
        <p:txBody>
          <a:bodyPr/>
          <a:lstStyle>
            <a:lvl1pPr>
              <a:defRPr/>
            </a:lvl1pPr>
          </a:lstStyle>
          <a:p>
            <a:pPr>
              <a:defRPr/>
            </a:pPr>
            <a:fld id="{437EAF85-46B1-4EA7-AD6D-8DA3A23E8170}" type="slidenum">
              <a:rPr lang="en-US" altLang="zh-CN"/>
              <a:pPr>
                <a:defRPr/>
              </a:pPr>
              <a:t>‹#›</a:t>
            </a:fld>
            <a:endParaRPr lang="en-US" altLang="zh-CN" dirty="0"/>
          </a:p>
        </p:txBody>
      </p:sp>
    </p:spTree>
    <p:extLst>
      <p:ext uri="{BB962C8B-B14F-4D97-AF65-F5344CB8AC3E}">
        <p14:creationId xmlns:p14="http://schemas.microsoft.com/office/powerpoint/2010/main" val="120921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927100" y="1538288"/>
            <a:ext cx="3944938" cy="2398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24438" y="1538288"/>
            <a:ext cx="3944937" cy="2398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927100" y="4089400"/>
            <a:ext cx="3944938" cy="2400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24438" y="4089400"/>
            <a:ext cx="3944937" cy="2400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32981302-7886-412D-8FCF-A19129595330}" type="datetime1">
              <a:rPr lang="zh-CN" altLang="en-US"/>
              <a:pPr>
                <a:defRPr/>
              </a:pPr>
              <a:t>2019/9/24</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a:ln/>
        </p:spPr>
        <p:txBody>
          <a:bodyPr/>
          <a:lstStyle>
            <a:lvl1pPr>
              <a:defRPr/>
            </a:lvl1pPr>
          </a:lstStyle>
          <a:p>
            <a:pPr>
              <a:defRPr/>
            </a:pPr>
            <a:fld id="{8B5A3C4E-E37F-49A8-A5C2-7262E36E582C}" type="slidenum">
              <a:rPr lang="en-US" altLang="zh-CN"/>
              <a:pPr>
                <a:defRPr/>
              </a:pPr>
              <a:t>‹#›</a:t>
            </a:fld>
            <a:endParaRPr lang="en-US" altLang="zh-CN" dirty="0"/>
          </a:p>
        </p:txBody>
      </p:sp>
    </p:spTree>
    <p:extLst>
      <p:ext uri="{BB962C8B-B14F-4D97-AF65-F5344CB8AC3E}">
        <p14:creationId xmlns:p14="http://schemas.microsoft.com/office/powerpoint/2010/main" val="1540914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A3C463BA-3ABE-4CE8-A246-D38A72EA82D9}" type="datetime1">
              <a:rPr lang="zh-CN" altLang="en-US"/>
              <a:pPr>
                <a:defRPr/>
              </a:pPr>
              <a:t>2019/9/24</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2B73A2FE-94A5-46C3-8F35-3D1371B87A3D}" type="slidenum">
              <a:rPr lang="en-US" altLang="zh-CN"/>
              <a:pPr>
                <a:defRPr/>
              </a:pPr>
              <a:t>‹#›</a:t>
            </a:fld>
            <a:endParaRPr lang="en-US" altLang="zh-CN" dirty="0"/>
          </a:p>
        </p:txBody>
      </p:sp>
    </p:spTree>
    <p:extLst>
      <p:ext uri="{BB962C8B-B14F-4D97-AF65-F5344CB8AC3E}">
        <p14:creationId xmlns:p14="http://schemas.microsoft.com/office/powerpoint/2010/main" val="358199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0DEB7A59-E9CA-48EC-8D8E-B432A4F48298}" type="datetime1">
              <a:rPr lang="zh-CN" altLang="en-US"/>
              <a:pPr>
                <a:defRPr/>
              </a:pPr>
              <a:t>2019/9/24</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7404EF32-CFC1-45A4-8157-92F0B4FEB500}" type="slidenum">
              <a:rPr lang="en-US" altLang="zh-CN"/>
              <a:pPr>
                <a:defRPr/>
              </a:pPr>
              <a:t>‹#›</a:t>
            </a:fld>
            <a:endParaRPr lang="en-US" altLang="zh-CN" dirty="0"/>
          </a:p>
        </p:txBody>
      </p:sp>
    </p:spTree>
    <p:extLst>
      <p:ext uri="{BB962C8B-B14F-4D97-AF65-F5344CB8AC3E}">
        <p14:creationId xmlns:p14="http://schemas.microsoft.com/office/powerpoint/2010/main" val="196852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27100" y="1538288"/>
            <a:ext cx="3944938" cy="4951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4438" y="1538288"/>
            <a:ext cx="3944937" cy="4951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1FBE8411-3EBB-4392-9B30-B437905E604E}" type="datetime1">
              <a:rPr lang="zh-CN" altLang="en-US"/>
              <a:pPr>
                <a:defRPr/>
              </a:pPr>
              <a:t>2019/9/24</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BFC9221C-9857-4448-A86E-DAC87D4B3EBF}" type="slidenum">
              <a:rPr lang="en-US" altLang="zh-CN"/>
              <a:pPr>
                <a:defRPr/>
              </a:pPr>
              <a:t>‹#›</a:t>
            </a:fld>
            <a:endParaRPr lang="en-US" altLang="zh-CN" dirty="0"/>
          </a:p>
        </p:txBody>
      </p:sp>
    </p:spTree>
    <p:extLst>
      <p:ext uri="{BB962C8B-B14F-4D97-AF65-F5344CB8AC3E}">
        <p14:creationId xmlns:p14="http://schemas.microsoft.com/office/powerpoint/2010/main" val="213537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9FC732FB-B361-4A3E-8543-4E2280ECB0C7}" type="datetime1">
              <a:rPr lang="zh-CN" altLang="en-US"/>
              <a:pPr>
                <a:defRPr/>
              </a:pPr>
              <a:t>2019/9/24</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a:ln/>
        </p:spPr>
        <p:txBody>
          <a:bodyPr/>
          <a:lstStyle>
            <a:lvl1pPr>
              <a:defRPr/>
            </a:lvl1pPr>
          </a:lstStyle>
          <a:p>
            <a:pPr>
              <a:defRPr/>
            </a:pPr>
            <a:fld id="{14D83258-98DD-42F1-837F-217D5C6F1708}" type="slidenum">
              <a:rPr lang="en-US" altLang="zh-CN"/>
              <a:pPr>
                <a:defRPr/>
              </a:pPr>
              <a:t>‹#›</a:t>
            </a:fld>
            <a:endParaRPr lang="en-US" altLang="zh-CN" dirty="0"/>
          </a:p>
        </p:txBody>
      </p:sp>
    </p:spTree>
    <p:extLst>
      <p:ext uri="{BB962C8B-B14F-4D97-AF65-F5344CB8AC3E}">
        <p14:creationId xmlns:p14="http://schemas.microsoft.com/office/powerpoint/2010/main" val="281861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919162"/>
          </a:xfrm>
          <a:prstGeom prst="rect">
            <a:avLst/>
          </a:prstGeom>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5D595FF6-BB69-491A-968D-8B0848887182}" type="datetime1">
              <a:rPr lang="zh-CN" altLang="en-US"/>
              <a:pPr>
                <a:defRPr/>
              </a:pPr>
              <a:t>2019/9/24</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a:ln/>
        </p:spPr>
        <p:txBody>
          <a:bodyPr/>
          <a:lstStyle>
            <a:lvl1pPr>
              <a:defRPr/>
            </a:lvl1pPr>
          </a:lstStyle>
          <a:p>
            <a:pPr>
              <a:defRPr/>
            </a:pPr>
            <a:fld id="{6F34F1EA-A60C-4FE9-9BA1-7C85FDC19E59}" type="slidenum">
              <a:rPr lang="en-US" altLang="zh-CN"/>
              <a:pPr>
                <a:defRPr/>
              </a:pPr>
              <a:t>‹#›</a:t>
            </a:fld>
            <a:endParaRPr lang="en-US" altLang="zh-CN" dirty="0"/>
          </a:p>
        </p:txBody>
      </p:sp>
    </p:spTree>
    <p:extLst>
      <p:ext uri="{BB962C8B-B14F-4D97-AF65-F5344CB8AC3E}">
        <p14:creationId xmlns:p14="http://schemas.microsoft.com/office/powerpoint/2010/main" val="357671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A1C2B981-E0C8-4B53-B62B-A01B5FFDDE45}" type="datetime1">
              <a:rPr lang="zh-CN" altLang="en-US"/>
              <a:pPr>
                <a:defRPr/>
              </a:pPr>
              <a:t>2019/9/24</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a:ln/>
        </p:spPr>
        <p:txBody>
          <a:bodyPr/>
          <a:lstStyle>
            <a:lvl1pPr>
              <a:defRPr/>
            </a:lvl1pPr>
          </a:lstStyle>
          <a:p>
            <a:pPr>
              <a:defRPr/>
            </a:pPr>
            <a:fld id="{43A018AE-B47C-46B8-8ECD-4FED944EB562}" type="slidenum">
              <a:rPr lang="en-US" altLang="zh-CN"/>
              <a:pPr>
                <a:defRPr/>
              </a:pPr>
              <a:t>‹#›</a:t>
            </a:fld>
            <a:endParaRPr lang="en-US" altLang="zh-CN" dirty="0"/>
          </a:p>
        </p:txBody>
      </p:sp>
    </p:spTree>
    <p:extLst>
      <p:ext uri="{BB962C8B-B14F-4D97-AF65-F5344CB8AC3E}">
        <p14:creationId xmlns:p14="http://schemas.microsoft.com/office/powerpoint/2010/main" val="59748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C81AFD03-BD38-4365-AF04-6FD389BC9034}" type="datetime1">
              <a:rPr lang="zh-CN" altLang="en-US"/>
              <a:pPr>
                <a:defRPr/>
              </a:pPr>
              <a:t>2019/9/24</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07C4ED95-0FB4-41D8-9510-56DC80B27EC3}" type="slidenum">
              <a:rPr lang="en-US" altLang="zh-CN"/>
              <a:pPr>
                <a:defRPr/>
              </a:pPr>
              <a:t>‹#›</a:t>
            </a:fld>
            <a:endParaRPr lang="en-US" altLang="zh-CN" dirty="0"/>
          </a:p>
        </p:txBody>
      </p:sp>
    </p:spTree>
    <p:extLst>
      <p:ext uri="{BB962C8B-B14F-4D97-AF65-F5344CB8AC3E}">
        <p14:creationId xmlns:p14="http://schemas.microsoft.com/office/powerpoint/2010/main" val="75531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7D0A6CC7-1EA7-4AB0-9841-9F116A72EA75}" type="datetime1">
              <a:rPr lang="zh-CN" altLang="en-US"/>
              <a:pPr>
                <a:defRPr/>
              </a:pPr>
              <a:t>2019/9/24</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3356EACE-C976-41AE-922F-4A2C1635B37F}" type="slidenum">
              <a:rPr lang="en-US" altLang="zh-CN"/>
              <a:pPr>
                <a:defRPr/>
              </a:pPr>
              <a:t>‹#›</a:t>
            </a:fld>
            <a:endParaRPr lang="en-US" altLang="zh-CN" dirty="0"/>
          </a:p>
        </p:txBody>
      </p:sp>
    </p:spTree>
    <p:extLst>
      <p:ext uri="{BB962C8B-B14F-4D97-AF65-F5344CB8AC3E}">
        <p14:creationId xmlns:p14="http://schemas.microsoft.com/office/powerpoint/2010/main" val="3479775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11"/>
          <p:cNvSpPr>
            <a:spLocks noGrp="1" noChangeArrowheads="1"/>
          </p:cNvSpPr>
          <p:nvPr>
            <p:ph type="body" idx="1"/>
          </p:nvPr>
        </p:nvSpPr>
        <p:spPr bwMode="auto">
          <a:xfrm>
            <a:off x="927100" y="1538288"/>
            <a:ext cx="8042275"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4156" name="Rectangle 12"/>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atin typeface="Tahoma" pitchFamily="34" charset="0"/>
                <a:ea typeface="宋体" pitchFamily="2" charset="-122"/>
              </a:defRPr>
            </a:lvl1pPr>
          </a:lstStyle>
          <a:p>
            <a:pPr>
              <a:defRPr/>
            </a:pPr>
            <a:fld id="{1EED9666-9FE6-4299-B2A9-5DD58C2F31C4}" type="datetime1">
              <a:rPr lang="zh-CN" altLang="en-US"/>
              <a:pPr>
                <a:defRPr/>
              </a:pPr>
              <a:t>2019/9/24</a:t>
            </a:fld>
            <a:endParaRPr lang="en-US" altLang="zh-CN"/>
          </a:p>
        </p:txBody>
      </p:sp>
      <p:sp>
        <p:nvSpPr>
          <p:cNvPr id="134157" name="Rectangle 13"/>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ahoma" pitchFamily="34" charset="0"/>
                <a:ea typeface="宋体" pitchFamily="2" charset="-122"/>
              </a:defRPr>
            </a:lvl1pPr>
          </a:lstStyle>
          <a:p>
            <a:pPr>
              <a:defRPr/>
            </a:pPr>
            <a:endParaRPr lang="en-US" altLang="zh-CN"/>
          </a:p>
        </p:txBody>
      </p:sp>
      <p:sp>
        <p:nvSpPr>
          <p:cNvPr id="134158" name="Rectangle 14"/>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itchFamily="34" charset="0"/>
                <a:ea typeface="宋体" pitchFamily="2" charset="-122"/>
              </a:defRPr>
            </a:lvl1pPr>
          </a:lstStyle>
          <a:p>
            <a:pPr>
              <a:defRPr/>
            </a:pPr>
            <a:fld id="{B4AA7D69-ECBC-4EE6-9975-53DF8F6E89FB}"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Lst>
  <p:hf hdr="0" ftr="0" dt="0"/>
  <p:txStyles>
    <p:titleStyle>
      <a:lvl1pPr algn="ctr" rtl="0" eaLnBrk="0" fontAlgn="base" hangingPunct="0">
        <a:spcBef>
          <a:spcPct val="0"/>
        </a:spcBef>
        <a:spcAft>
          <a:spcPct val="0"/>
        </a:spcAft>
        <a:defRPr sz="6000">
          <a:solidFill>
            <a:schemeClr val="tx2"/>
          </a:solidFill>
          <a:latin typeface="+mj-lt"/>
          <a:ea typeface="+mj-ea"/>
          <a:cs typeface="+mj-cs"/>
        </a:defRPr>
      </a:lvl1pPr>
      <a:lvl2pPr algn="ctr" rtl="0" eaLnBrk="0" fontAlgn="base" hangingPunct="0">
        <a:spcBef>
          <a:spcPct val="0"/>
        </a:spcBef>
        <a:spcAft>
          <a:spcPct val="0"/>
        </a:spcAft>
        <a:defRPr sz="6000">
          <a:solidFill>
            <a:schemeClr val="tx2"/>
          </a:solidFill>
          <a:latin typeface="Times New Roman" pitchFamily="18" charset="0"/>
          <a:ea typeface="隶书" pitchFamily="49" charset="-122"/>
        </a:defRPr>
      </a:lvl2pPr>
      <a:lvl3pPr algn="ctr" rtl="0" eaLnBrk="0" fontAlgn="base" hangingPunct="0">
        <a:spcBef>
          <a:spcPct val="0"/>
        </a:spcBef>
        <a:spcAft>
          <a:spcPct val="0"/>
        </a:spcAft>
        <a:defRPr sz="6000">
          <a:solidFill>
            <a:schemeClr val="tx2"/>
          </a:solidFill>
          <a:latin typeface="Times New Roman" pitchFamily="18" charset="0"/>
          <a:ea typeface="隶书" pitchFamily="49" charset="-122"/>
        </a:defRPr>
      </a:lvl3pPr>
      <a:lvl4pPr algn="ctr" rtl="0" eaLnBrk="0" fontAlgn="base" hangingPunct="0">
        <a:spcBef>
          <a:spcPct val="0"/>
        </a:spcBef>
        <a:spcAft>
          <a:spcPct val="0"/>
        </a:spcAft>
        <a:defRPr sz="6000">
          <a:solidFill>
            <a:schemeClr val="tx2"/>
          </a:solidFill>
          <a:latin typeface="Times New Roman" pitchFamily="18" charset="0"/>
          <a:ea typeface="隶书" pitchFamily="49" charset="-122"/>
        </a:defRPr>
      </a:lvl4pPr>
      <a:lvl5pPr algn="ctr" rtl="0" eaLnBrk="0" fontAlgn="base" hangingPunct="0">
        <a:spcBef>
          <a:spcPct val="0"/>
        </a:spcBef>
        <a:spcAft>
          <a:spcPct val="0"/>
        </a:spcAft>
        <a:defRPr sz="6000">
          <a:solidFill>
            <a:schemeClr val="tx2"/>
          </a:solidFill>
          <a:latin typeface="Times New Roman" pitchFamily="18" charset="0"/>
          <a:ea typeface="隶书" pitchFamily="49" charset="-122"/>
        </a:defRPr>
      </a:lvl5pPr>
      <a:lvl6pPr marL="457200" algn="ctr" rtl="0" fontAlgn="base">
        <a:spcBef>
          <a:spcPct val="0"/>
        </a:spcBef>
        <a:spcAft>
          <a:spcPct val="0"/>
        </a:spcAft>
        <a:defRPr sz="6000">
          <a:solidFill>
            <a:schemeClr val="tx2"/>
          </a:solidFill>
          <a:latin typeface="Times New Roman" pitchFamily="18" charset="0"/>
          <a:ea typeface="隶书" pitchFamily="49" charset="-122"/>
        </a:defRPr>
      </a:lvl6pPr>
      <a:lvl7pPr marL="914400" algn="ctr" rtl="0" fontAlgn="base">
        <a:spcBef>
          <a:spcPct val="0"/>
        </a:spcBef>
        <a:spcAft>
          <a:spcPct val="0"/>
        </a:spcAft>
        <a:defRPr sz="6000">
          <a:solidFill>
            <a:schemeClr val="tx2"/>
          </a:solidFill>
          <a:latin typeface="Times New Roman" pitchFamily="18" charset="0"/>
          <a:ea typeface="隶书" pitchFamily="49" charset="-122"/>
        </a:defRPr>
      </a:lvl7pPr>
      <a:lvl8pPr marL="1371600" algn="ctr" rtl="0" fontAlgn="base">
        <a:spcBef>
          <a:spcPct val="0"/>
        </a:spcBef>
        <a:spcAft>
          <a:spcPct val="0"/>
        </a:spcAft>
        <a:defRPr sz="6000">
          <a:solidFill>
            <a:schemeClr val="tx2"/>
          </a:solidFill>
          <a:latin typeface="Times New Roman" pitchFamily="18" charset="0"/>
          <a:ea typeface="隶书" pitchFamily="49" charset="-122"/>
        </a:defRPr>
      </a:lvl8pPr>
      <a:lvl9pPr marL="1828800" algn="ctr" rtl="0" fontAlgn="base">
        <a:spcBef>
          <a:spcPct val="0"/>
        </a:spcBef>
        <a:spcAft>
          <a:spcPct val="0"/>
        </a:spcAft>
        <a:defRPr sz="6000">
          <a:solidFill>
            <a:schemeClr val="tx2"/>
          </a:solidFill>
          <a:latin typeface="Times New Roman" pitchFamily="18" charset="0"/>
          <a:ea typeface="隶书"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l"/>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u"/>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p"/>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8.wmf"/><Relationship Id="rId3" Type="http://schemas.openxmlformats.org/officeDocument/2006/relationships/notesSlide" Target="../notesSlides/notesSlide10.xml"/><Relationship Id="rId7" Type="http://schemas.openxmlformats.org/officeDocument/2006/relationships/image" Target="../media/image25.wmf"/><Relationship Id="rId12"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27.wmf"/><Relationship Id="rId5" Type="http://schemas.openxmlformats.org/officeDocument/2006/relationships/image" Target="../media/image24.emf"/><Relationship Id="rId15" Type="http://schemas.openxmlformats.org/officeDocument/2006/relationships/image" Target="../media/image29.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6.wmf"/><Relationship Id="rId1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1.e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30.e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2.wmf"/><Relationship Id="rId4"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4.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7.bin"/><Relationship Id="rId14" Type="http://schemas.openxmlformats.org/officeDocument/2006/relationships/image" Target="../media/image38.wmf"/></Relationships>
</file>

<file path=ppt/slides/_rels/slide29.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21.bin"/><Relationship Id="rId10" Type="http://schemas.openxmlformats.org/officeDocument/2006/relationships/image" Target="../media/image41.emf"/><Relationship Id="rId4" Type="http://schemas.openxmlformats.org/officeDocument/2006/relationships/image" Target="../media/image39.wmf"/><Relationship Id="rId9"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3.wmf"/><Relationship Id="rId5" Type="http://schemas.openxmlformats.org/officeDocument/2006/relationships/oleObject" Target="../embeddings/oleObject25.bin"/><Relationship Id="rId4" Type="http://schemas.openxmlformats.org/officeDocument/2006/relationships/image" Target="../media/image42.wmf"/></Relationships>
</file>

<file path=ppt/slides/_rels/slide3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9.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46.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1.png"/><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4.png"/><Relationship Id="rId5" Type="http://schemas.openxmlformats.org/officeDocument/2006/relationships/image" Target="../media/image52.emf"/><Relationship Id="rId4"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3.xml"/><Relationship Id="rId7" Type="http://schemas.openxmlformats.org/officeDocument/2006/relationships/image" Target="../media/image56.wmf"/><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35.bin"/><Relationship Id="rId5" Type="http://schemas.openxmlformats.org/officeDocument/2006/relationships/image" Target="../media/image55.wmf"/><Relationship Id="rId4" Type="http://schemas.openxmlformats.org/officeDocument/2006/relationships/oleObject" Target="../embeddings/oleObject34.bin"/><Relationship Id="rId9" Type="http://schemas.openxmlformats.org/officeDocument/2006/relationships/image" Target="../media/image57.wmf"/></Relationships>
</file>

<file path=ppt/slides/_rels/slide36.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9.wmf"/><Relationship Id="rId5" Type="http://schemas.openxmlformats.org/officeDocument/2006/relationships/oleObject" Target="../embeddings/oleObject38.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6.wmf"/><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63.e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44.bin"/><Relationship Id="rId14" Type="http://schemas.openxmlformats.org/officeDocument/2006/relationships/image" Target="../media/image6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9.wmf"/><Relationship Id="rId5" Type="http://schemas.openxmlformats.org/officeDocument/2006/relationships/oleObject" Target="../embeddings/oleObject48.bin"/><Relationship Id="rId4" Type="http://schemas.openxmlformats.org/officeDocument/2006/relationships/image" Target="../media/image6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1.wmf"/><Relationship Id="rId5" Type="http://schemas.openxmlformats.org/officeDocument/2006/relationships/oleObject" Target="../embeddings/oleObject50.bin"/><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4.wmf"/><Relationship Id="rId5" Type="http://schemas.openxmlformats.org/officeDocument/2006/relationships/oleObject" Target="../embeddings/oleObject52.bin"/><Relationship Id="rId4" Type="http://schemas.openxmlformats.org/officeDocument/2006/relationships/image" Target="../media/image73.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6.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8.wmf"/><Relationship Id="rId5" Type="http://schemas.openxmlformats.org/officeDocument/2006/relationships/oleObject" Target="../embeddings/oleObject56.bin"/><Relationship Id="rId4" Type="http://schemas.openxmlformats.org/officeDocument/2006/relationships/image" Target="../media/image77.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image" Target="../media/image81.wmf"/><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oleObject" Target="../embeddings/oleObject59.bin"/><Relationship Id="rId5" Type="http://schemas.openxmlformats.org/officeDocument/2006/relationships/image" Target="../media/image82.png"/><Relationship Id="rId4" Type="http://schemas.openxmlformats.org/officeDocument/2006/relationships/image" Target="../media/image80.wmf"/></Relationships>
</file>

<file path=ppt/slides/_rels/slide49.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84.wmf"/><Relationship Id="rId5" Type="http://schemas.openxmlformats.org/officeDocument/2006/relationships/oleObject" Target="../embeddings/oleObject61.bin"/><Relationship Id="rId4" Type="http://schemas.openxmlformats.org/officeDocument/2006/relationships/image" Target="../media/image83.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87.wmf"/><Relationship Id="rId5" Type="http://schemas.openxmlformats.org/officeDocument/2006/relationships/oleObject" Target="../embeddings/oleObject64.bin"/><Relationship Id="rId4" Type="http://schemas.openxmlformats.org/officeDocument/2006/relationships/image" Target="../media/image8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90.wmf"/><Relationship Id="rId5" Type="http://schemas.openxmlformats.org/officeDocument/2006/relationships/oleObject" Target="../embeddings/oleObject67.bin"/><Relationship Id="rId4" Type="http://schemas.openxmlformats.org/officeDocument/2006/relationships/image" Target="../media/image89.wmf"/></Relationships>
</file>

<file path=ppt/slides/_rels/slide53.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92.wmf"/><Relationship Id="rId5" Type="http://schemas.openxmlformats.org/officeDocument/2006/relationships/oleObject" Target="../embeddings/oleObject69.bin"/><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3.xml"/><Relationship Id="rId1" Type="http://schemas.openxmlformats.org/officeDocument/2006/relationships/vmlDrawing" Target="../drawings/vmlDrawing27.vml"/><Relationship Id="rId6" Type="http://schemas.openxmlformats.org/officeDocument/2006/relationships/image" Target="../media/image95.wmf"/><Relationship Id="rId5" Type="http://schemas.openxmlformats.org/officeDocument/2006/relationships/oleObject" Target="../embeddings/oleObject72.bin"/><Relationship Id="rId4" Type="http://schemas.openxmlformats.org/officeDocument/2006/relationships/image" Target="../media/image94.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95.wmf"/></Relationships>
</file>

<file path=ppt/slides/_rels/slide56.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notesSlide" Target="../notesSlides/notesSlide17.xml"/><Relationship Id="rId7" Type="http://schemas.openxmlformats.org/officeDocument/2006/relationships/image" Target="../media/image97.wmf"/><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oleObject" Target="../embeddings/oleObject75.bin"/><Relationship Id="rId5" Type="http://schemas.openxmlformats.org/officeDocument/2006/relationships/image" Target="../media/image96.wmf"/><Relationship Id="rId4" Type="http://schemas.openxmlformats.org/officeDocument/2006/relationships/oleObject" Target="../embeddings/oleObject74.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18.xml"/><Relationship Id="rId7" Type="http://schemas.openxmlformats.org/officeDocument/2006/relationships/image" Target="../media/image99.wmf"/><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oleObject" Target="../embeddings/oleObject77.bin"/><Relationship Id="rId11" Type="http://schemas.openxmlformats.org/officeDocument/2006/relationships/image" Target="../media/image101.wmf"/><Relationship Id="rId5" Type="http://schemas.openxmlformats.org/officeDocument/2006/relationships/image" Target="../media/image95.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00.wmf"/></Relationships>
</file>

<file path=ppt/slides/_rels/slide58.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03.wmf"/><Relationship Id="rId5" Type="http://schemas.openxmlformats.org/officeDocument/2006/relationships/oleObject" Target="../embeddings/oleObject81.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83.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2A2019B-F234-48AD-A941-7D3EF51919F2}" type="slidenum">
              <a:rPr lang="en-US" altLang="zh-CN" smtClean="0">
                <a:latin typeface="Tahoma" pitchFamily="34" charset="0"/>
              </a:rPr>
              <a:pPr eaLnBrk="1" hangingPunct="1"/>
              <a:t>1</a:t>
            </a:fld>
            <a:endParaRPr lang="en-US" altLang="zh-CN" smtClean="0">
              <a:latin typeface="Tahoma" pitchFamily="34" charset="0"/>
            </a:endParaRPr>
          </a:p>
        </p:txBody>
      </p:sp>
      <p:sp>
        <p:nvSpPr>
          <p:cNvPr id="2051" name="矩形 11"/>
          <p:cNvSpPr>
            <a:spLocks noChangeArrowheads="1"/>
          </p:cNvSpPr>
          <p:nvPr/>
        </p:nvSpPr>
        <p:spPr bwMode="auto">
          <a:xfrm>
            <a:off x="0" y="0"/>
            <a:ext cx="9144000" cy="1285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052" name="Rectangle 3"/>
          <p:cNvSpPr txBox="1">
            <a:spLocks noChangeArrowheads="1"/>
          </p:cNvSpPr>
          <p:nvPr/>
        </p:nvSpPr>
        <p:spPr bwMode="auto">
          <a:xfrm>
            <a:off x="6350" y="2573338"/>
            <a:ext cx="9144000" cy="1785937"/>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spcBef>
                <a:spcPct val="20000"/>
              </a:spcBef>
              <a:buClr>
                <a:schemeClr val="folHlink"/>
              </a:buClr>
              <a:buSzPct val="60000"/>
              <a:buFont typeface="Wingdings" pitchFamily="2" charset="2"/>
              <a:buNone/>
            </a:pPr>
            <a:r>
              <a:rPr lang="zh-CN" altLang="en-US" sz="6000" b="1">
                <a:solidFill>
                  <a:srgbClr val="F2F2F2"/>
                </a:solidFill>
                <a:latin typeface="微软雅黑" pitchFamily="34" charset="-122"/>
                <a:ea typeface="微软雅黑" pitchFamily="34" charset="-122"/>
              </a:rPr>
              <a:t>     信 道</a:t>
            </a:r>
            <a:endParaRPr lang="en-US" altLang="zh-CN" sz="6000" b="1">
              <a:solidFill>
                <a:srgbClr val="000099"/>
              </a:solidFill>
              <a:latin typeface="Times New Roman" pitchFamily="18" charset="0"/>
              <a:ea typeface="楷体_GB2312" pitchFamily="49" charset="-122"/>
            </a:endParaRPr>
          </a:p>
        </p:txBody>
      </p:sp>
      <p:sp>
        <p:nvSpPr>
          <p:cNvPr id="2053" name="Rectangle 6"/>
          <p:cNvSpPr>
            <a:spLocks noChangeArrowheads="1"/>
          </p:cNvSpPr>
          <p:nvPr/>
        </p:nvSpPr>
        <p:spPr bwMode="auto">
          <a:xfrm>
            <a:off x="701675" y="1285875"/>
            <a:ext cx="4164013"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folHlink"/>
              </a:buClr>
              <a:buSzPct val="60000"/>
              <a:buFont typeface="Wingdings" pitchFamily="2" charset="2"/>
              <a:buNone/>
            </a:pPr>
            <a:r>
              <a:rPr lang="zh-CN" altLang="en-US" sz="4400" b="1">
                <a:solidFill>
                  <a:srgbClr val="7030A0"/>
                </a:solidFill>
                <a:ea typeface="Arial Unicode MS" pitchFamily="34" charset="-122"/>
                <a:cs typeface="Arial" charset="0"/>
              </a:rPr>
              <a:t> </a:t>
            </a:r>
            <a:r>
              <a:rPr lang="zh-CN" altLang="en-US" sz="3200">
                <a:solidFill>
                  <a:srgbClr val="003399"/>
                </a:solidFill>
                <a:latin typeface="微软雅黑" pitchFamily="34" charset="-122"/>
                <a:ea typeface="微软雅黑" pitchFamily="34" charset="-122"/>
                <a:cs typeface="Arial" charset="0"/>
              </a:rPr>
              <a:t>第</a:t>
            </a:r>
            <a:r>
              <a:rPr lang="en-US" altLang="zh-CN" sz="4400" b="1">
                <a:solidFill>
                  <a:srgbClr val="7030A0"/>
                </a:solidFill>
                <a:ea typeface="Arial Unicode MS" pitchFamily="34" charset="-122"/>
                <a:cs typeface="Arial" charset="0"/>
              </a:rPr>
              <a:t>4</a:t>
            </a:r>
            <a:r>
              <a:rPr lang="zh-CN" altLang="en-US" sz="3200">
                <a:solidFill>
                  <a:srgbClr val="003399"/>
                </a:solidFill>
                <a:latin typeface="微软雅黑" pitchFamily="34" charset="-122"/>
                <a:ea typeface="微软雅黑" pitchFamily="34" charset="-122"/>
                <a:cs typeface="Arial" charset="0"/>
              </a:rPr>
              <a:t>章</a:t>
            </a:r>
            <a:r>
              <a:rPr lang="zh-CN" altLang="en-US" sz="4400" b="1">
                <a:solidFill>
                  <a:srgbClr val="7030A0"/>
                </a:solidFill>
                <a:ea typeface="Arial Unicode MS" pitchFamily="34" charset="-122"/>
                <a:cs typeface="Arial"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02B7FC1-BB9E-4ECD-9062-D8F11FEFB63A}" type="slidenum">
              <a:rPr lang="en-US" altLang="zh-CN" smtClean="0">
                <a:latin typeface="Tahoma" pitchFamily="34" charset="0"/>
              </a:rPr>
              <a:pPr eaLnBrk="1" hangingPunct="1"/>
              <a:t>10</a:t>
            </a:fld>
            <a:endParaRPr lang="en-US" altLang="zh-CN" smtClean="0">
              <a:latin typeface="Tahoma" pitchFamily="34" charset="0"/>
            </a:endParaRPr>
          </a:p>
        </p:txBody>
      </p:sp>
      <p:pic>
        <p:nvPicPr>
          <p:cNvPr id="92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227263"/>
            <a:ext cx="662463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6" name="AutoShape 6"/>
          <p:cNvSpPr>
            <a:spLocks noChangeArrowheads="1"/>
          </p:cNvSpPr>
          <p:nvPr/>
        </p:nvSpPr>
        <p:spPr bwMode="auto">
          <a:xfrm>
            <a:off x="6127750" y="1506538"/>
            <a:ext cx="2540000" cy="900112"/>
          </a:xfrm>
          <a:prstGeom prst="wedgeRoundRectCallout">
            <a:avLst>
              <a:gd name="adj1" fmla="val -73815"/>
              <a:gd name="adj2" fmla="val 59699"/>
              <a:gd name="adj3" fmla="val 16667"/>
            </a:avLst>
          </a:prstGeom>
          <a:solidFill>
            <a:srgbClr val="FFFFFF"/>
          </a:solidFill>
          <a:ln w="9525">
            <a:solidFill>
              <a:srgbClr val="C6C6C6"/>
            </a:solidFill>
            <a:miter lim="800000"/>
            <a:headEnd/>
            <a:tailEnd/>
          </a:ln>
          <a:effectLst>
            <a:outerShdw blurRad="50800" dist="38100" dir="8100000" algn="tr" rotWithShape="0">
              <a:srgbClr val="000000">
                <a:alpha val="39999"/>
              </a:srgbClr>
            </a:outerShdw>
          </a:effectLst>
        </p:spPr>
        <p:txBody>
          <a:bodyPr/>
          <a:lstStyle/>
          <a:p>
            <a:pPr algn="ctr" eaLnBrk="0" hangingPunct="0">
              <a:lnSpc>
                <a:spcPct val="120000"/>
              </a:lnSpc>
              <a:defRPr/>
            </a:pPr>
            <a:r>
              <a:rPr lang="zh-CN" altLang="en-US" sz="2000" dirty="0">
                <a:solidFill>
                  <a:srgbClr val="800080"/>
                </a:solidFill>
                <a:ea typeface="华文中宋" pitchFamily="2" charset="-122"/>
              </a:rPr>
              <a:t>远距离</a:t>
            </a:r>
            <a:r>
              <a:rPr lang="zh-CN" altLang="en-US" sz="2000" dirty="0">
                <a:ea typeface="华文中宋" pitchFamily="2" charset="-122"/>
              </a:rPr>
              <a:t>通信时，</a:t>
            </a:r>
          </a:p>
          <a:p>
            <a:pPr algn="ctr" eaLnBrk="0" hangingPunct="0">
              <a:lnSpc>
                <a:spcPct val="120000"/>
              </a:lnSpc>
              <a:defRPr/>
            </a:pPr>
            <a:r>
              <a:rPr lang="zh-CN" altLang="en-US" sz="2000" dirty="0">
                <a:ea typeface="华文中宋" pitchFamily="2" charset="-122"/>
              </a:rPr>
              <a:t>需建立多个中继站</a:t>
            </a:r>
          </a:p>
        </p:txBody>
      </p:sp>
      <p:sp>
        <p:nvSpPr>
          <p:cNvPr id="189447" name="AutoShape 7"/>
          <p:cNvSpPr>
            <a:spLocks noChangeArrowheads="1"/>
          </p:cNvSpPr>
          <p:nvPr/>
        </p:nvSpPr>
        <p:spPr bwMode="auto">
          <a:xfrm>
            <a:off x="3505200" y="1150938"/>
            <a:ext cx="2114550" cy="900112"/>
          </a:xfrm>
          <a:prstGeom prst="wedgeRoundRectCallout">
            <a:avLst>
              <a:gd name="adj1" fmla="val -33486"/>
              <a:gd name="adj2" fmla="val 85094"/>
              <a:gd name="adj3" fmla="val 16667"/>
            </a:avLst>
          </a:prstGeom>
          <a:solidFill>
            <a:srgbClr val="FFFFFF"/>
          </a:solidFill>
          <a:ln w="9525">
            <a:solidFill>
              <a:schemeClr val="bg2">
                <a:lumMod val="25000"/>
                <a:lumOff val="75000"/>
              </a:schemeClr>
            </a:solidFill>
            <a:miter lim="800000"/>
            <a:headEnd/>
            <a:tailEnd/>
          </a:ln>
          <a:effectLst>
            <a:outerShdw blurRad="50800" dist="38100" dir="8100000" algn="tr" rotWithShape="0">
              <a:prstClr val="black">
                <a:alpha val="40000"/>
              </a:prstClr>
            </a:outerShdw>
          </a:effectLst>
        </p:spPr>
        <p:txBody>
          <a:bodyPr/>
          <a:lstStyle/>
          <a:p>
            <a:pPr algn="ctr" eaLnBrk="0" hangingPunct="0">
              <a:lnSpc>
                <a:spcPct val="120000"/>
              </a:lnSpc>
              <a:defRPr/>
            </a:pPr>
            <a:r>
              <a:rPr lang="zh-CN" altLang="en-US" sz="2000" dirty="0">
                <a:solidFill>
                  <a:srgbClr val="800080"/>
                </a:solidFill>
                <a:latin typeface="华文中宋" pitchFamily="2" charset="-122"/>
                <a:ea typeface="华文中宋" pitchFamily="2" charset="-122"/>
              </a:rPr>
              <a:t>两点间</a:t>
            </a:r>
            <a:r>
              <a:rPr lang="zh-CN" altLang="en-US" sz="2000" dirty="0">
                <a:latin typeface="华文中宋" pitchFamily="2" charset="-122"/>
                <a:ea typeface="华文中宋" pitchFamily="2" charset="-122"/>
              </a:rPr>
              <a:t>传输距离</a:t>
            </a:r>
            <a:r>
              <a:rPr lang="en-US" altLang="zh-CN" sz="2000" dirty="0">
                <a:latin typeface="Times New Roman" pitchFamily="18" charset="0"/>
                <a:ea typeface="华文中宋" pitchFamily="2" charset="-122"/>
              </a:rPr>
              <a:t>30km ~ 50km</a:t>
            </a:r>
          </a:p>
        </p:txBody>
      </p:sp>
      <p:sp>
        <p:nvSpPr>
          <p:cNvPr id="9222" name="矩形 8"/>
          <p:cNvSpPr>
            <a:spLocks noChangeArrowheads="1"/>
          </p:cNvSpPr>
          <p:nvPr/>
        </p:nvSpPr>
        <p:spPr bwMode="auto">
          <a:xfrm>
            <a:off x="73342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无线信道</a:t>
            </a:r>
            <a:endParaRPr lang="en-US" altLang="zh-CN" sz="2400">
              <a:solidFill>
                <a:srgbClr val="555555"/>
              </a:solidFill>
              <a:latin typeface="微软雅黑" pitchFamily="34" charset="-122"/>
              <a:ea typeface="华文细黑" pitchFamily="2" charset="-122"/>
            </a:endParaRPr>
          </a:p>
        </p:txBody>
      </p:sp>
      <p:sp>
        <p:nvSpPr>
          <p:cNvPr id="9223" name="矩形 9"/>
          <p:cNvSpPr>
            <a:spLocks noChangeArrowheads="1"/>
          </p:cNvSpPr>
          <p:nvPr/>
        </p:nvSpPr>
        <p:spPr bwMode="auto">
          <a:xfrm>
            <a:off x="749300" y="457200"/>
            <a:ext cx="2236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0000CC"/>
              </a:buClr>
              <a:buSzPct val="55000"/>
              <a:buFont typeface="Wingdings" pitchFamily="2" charset="2"/>
              <a:buChar char="u"/>
            </a:pPr>
            <a:r>
              <a:rPr lang="zh-CN" altLang="en-US" sz="2800" b="1">
                <a:latin typeface="黑体" pitchFamily="2" charset="-122"/>
                <a:ea typeface="黑体" pitchFamily="2" charset="-122"/>
              </a:rPr>
              <a:t> 微波中继 </a:t>
            </a:r>
            <a:endParaRPr lang="zh-CN" altLang="en-US" sz="2000">
              <a:solidFill>
                <a:srgbClr val="003399"/>
              </a:solidFill>
              <a:ea typeface="微软雅黑" pitchFamily="34" charset="-122"/>
              <a:cs typeface="Arial" charset="0"/>
            </a:endParaRPr>
          </a:p>
        </p:txBody>
      </p:sp>
      <p:sp>
        <p:nvSpPr>
          <p:cNvPr id="8" name="矩形 7"/>
          <p:cNvSpPr/>
          <p:nvPr/>
        </p:nvSpPr>
        <p:spPr>
          <a:xfrm>
            <a:off x="993775" y="5324475"/>
            <a:ext cx="7400925" cy="904875"/>
          </a:xfrm>
          <a:prstGeom prst="rect">
            <a:avLst/>
          </a:prstGeom>
          <a:solidFill>
            <a:schemeClr val="bg2">
              <a:lumMod val="10000"/>
              <a:lumOff val="90000"/>
            </a:schemeClr>
          </a:solidFill>
          <a:effectLst>
            <a:outerShdw blurRad="50800" dist="38100" dir="8100000" algn="tr" rotWithShape="0">
              <a:prstClr val="black">
                <a:alpha val="40000"/>
              </a:prstClr>
            </a:outerShdw>
          </a:effectLst>
        </p:spPr>
        <p:txBody>
          <a:bodyPr>
            <a:spAutoFit/>
          </a:bodyPr>
          <a:lstStyle/>
          <a:p>
            <a:pPr marL="342900" indent="-342900">
              <a:spcBef>
                <a:spcPct val="20000"/>
              </a:spcBef>
              <a:buClr>
                <a:srgbClr val="FFCF01"/>
              </a:buClr>
              <a:buSzPct val="50000"/>
              <a:defRPr/>
            </a:pPr>
            <a:r>
              <a:rPr lang="zh-CN" altLang="en-US" sz="2400" b="1" kern="0" dirty="0">
                <a:solidFill>
                  <a:srgbClr val="000000"/>
                </a:solidFill>
                <a:latin typeface="黑体" pitchFamily="2" charset="-122"/>
                <a:ea typeface="黑体" pitchFamily="2" charset="-122"/>
              </a:rPr>
              <a:t> 优点</a:t>
            </a:r>
            <a:r>
              <a:rPr lang="zh-CN" altLang="en-US" sz="2400" kern="0" dirty="0">
                <a:solidFill>
                  <a:srgbClr val="000000"/>
                </a:solidFill>
                <a:latin typeface="华文中宋" pitchFamily="2" charset="-122"/>
                <a:ea typeface="华文中宋" pitchFamily="2" charset="-122"/>
              </a:rPr>
              <a:t>：</a:t>
            </a:r>
            <a:r>
              <a:rPr lang="zh-CN" altLang="en-US" sz="2000" kern="0" dirty="0">
                <a:solidFill>
                  <a:srgbClr val="000000"/>
                </a:solidFill>
                <a:latin typeface="华文中宋" pitchFamily="2" charset="-122"/>
                <a:ea typeface="华文中宋" pitchFamily="2" charset="-122"/>
              </a:rPr>
              <a:t>容量大、投资少、维护方便、传输质量稳定。</a:t>
            </a:r>
            <a:endParaRPr lang="en-US" altLang="zh-CN" sz="2000" kern="0" dirty="0">
              <a:solidFill>
                <a:srgbClr val="000000"/>
              </a:solidFill>
              <a:latin typeface="华文中宋" pitchFamily="2" charset="-122"/>
              <a:ea typeface="华文中宋" pitchFamily="2" charset="-122"/>
            </a:endParaRPr>
          </a:p>
          <a:p>
            <a:pPr marL="342900" indent="-342900">
              <a:spcBef>
                <a:spcPct val="20000"/>
              </a:spcBef>
              <a:buClr>
                <a:srgbClr val="FFCF01"/>
              </a:buClr>
              <a:buSzPct val="50000"/>
              <a:defRPr/>
            </a:pPr>
            <a:r>
              <a:rPr lang="zh-CN" altLang="en-US" sz="2400" b="1" kern="0" dirty="0">
                <a:solidFill>
                  <a:srgbClr val="000000"/>
                </a:solidFill>
                <a:latin typeface="黑体" pitchFamily="2" charset="-122"/>
                <a:ea typeface="黑体" pitchFamily="2" charset="-122"/>
              </a:rPr>
              <a:t> 应用</a:t>
            </a:r>
            <a:r>
              <a:rPr lang="zh-CN" altLang="en-US" sz="2400" kern="0" dirty="0">
                <a:solidFill>
                  <a:srgbClr val="000000"/>
                </a:solidFill>
                <a:latin typeface="华文中宋" pitchFamily="2" charset="-122"/>
                <a:ea typeface="华文中宋" pitchFamily="2" charset="-122"/>
              </a:rPr>
              <a:t>：</a:t>
            </a:r>
            <a:r>
              <a:rPr lang="zh-CN" altLang="en-US" sz="2000" kern="0" dirty="0">
                <a:solidFill>
                  <a:srgbClr val="000000"/>
                </a:solidFill>
                <a:latin typeface="华文中宋" pitchFamily="2" charset="-122"/>
                <a:ea typeface="华文中宋" pitchFamily="2" charset="-122"/>
              </a:rPr>
              <a:t>远距离传输话音和电视信号。</a:t>
            </a:r>
            <a:endParaRPr lang="zh-CN" altLang="en-US" dirty="0">
              <a:ea typeface="宋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03255C9-558E-4B11-A7FC-05EBC8B12BC2}" type="slidenum">
              <a:rPr lang="en-US" altLang="zh-CN" smtClean="0">
                <a:latin typeface="Tahoma" pitchFamily="34" charset="0"/>
              </a:rPr>
              <a:pPr eaLnBrk="1" hangingPunct="1"/>
              <a:t>11</a:t>
            </a:fld>
            <a:endParaRPr lang="en-US" altLang="zh-CN" smtClean="0">
              <a:latin typeface="Tahoma" pitchFamily="34" charset="0"/>
            </a:endParaRPr>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584325"/>
            <a:ext cx="3871913"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13" y="1250950"/>
            <a:ext cx="4427537"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5"/>
          <p:cNvSpPr>
            <a:spLocks noChangeArrowheads="1"/>
          </p:cNvSpPr>
          <p:nvPr/>
        </p:nvSpPr>
        <p:spPr bwMode="auto">
          <a:xfrm>
            <a:off x="882650" y="4959350"/>
            <a:ext cx="7512050" cy="869950"/>
          </a:xfrm>
          <a:prstGeom prst="rect">
            <a:avLst/>
          </a:prstGeom>
          <a:solidFill>
            <a:schemeClr val="bg2">
              <a:lumMod val="10000"/>
              <a:lumOff val="90000"/>
            </a:schemeClr>
          </a:solidFill>
          <a:ln w="12700">
            <a:noFill/>
            <a:miter lim="800000"/>
            <a:headEnd/>
            <a:tailEnd/>
          </a:ln>
          <a:effectLst>
            <a:outerShdw blurRad="50800" dist="38100" dir="2700000" algn="tl" rotWithShape="0">
              <a:prstClr val="black">
                <a:alpha val="40000"/>
              </a:prstClr>
            </a:outerShdw>
          </a:effectLst>
        </p:spPr>
        <p:txBody>
          <a:bodyPr>
            <a:spAutoFit/>
          </a:bodyPr>
          <a:lstStyle/>
          <a:p>
            <a:pPr eaLnBrk="0" hangingPunct="0">
              <a:lnSpc>
                <a:spcPts val="3200"/>
              </a:lnSpc>
              <a:defRPr/>
            </a:pPr>
            <a:r>
              <a:rPr lang="zh-CN" altLang="en-US" sz="2400" b="1" dirty="0">
                <a:latin typeface="黑体" pitchFamily="2" charset="-122"/>
                <a:ea typeface="黑体" pitchFamily="2" charset="-122"/>
              </a:rPr>
              <a:t>优点：</a:t>
            </a:r>
            <a:r>
              <a:rPr lang="zh-CN" altLang="en-US" sz="2000" dirty="0">
                <a:ea typeface="华文中宋" pitchFamily="2" charset="-122"/>
              </a:rPr>
              <a:t>通信容量大，传输质量稳定</a:t>
            </a:r>
            <a:r>
              <a:rPr lang="en-US" altLang="zh-CN" sz="2000" dirty="0">
                <a:ea typeface="华文中宋" pitchFamily="2" charset="-122"/>
              </a:rPr>
              <a:t>,  </a:t>
            </a:r>
            <a:r>
              <a:rPr lang="zh-CN" altLang="en-US" sz="2000" dirty="0">
                <a:ea typeface="华文中宋" pitchFamily="2" charset="-122"/>
              </a:rPr>
              <a:t>传输距离远，覆盖区域广。</a:t>
            </a:r>
            <a:r>
              <a:rPr lang="zh-CN" altLang="en-US" sz="2400" b="1" dirty="0">
                <a:latin typeface="黑体" pitchFamily="2" charset="-122"/>
                <a:ea typeface="黑体" pitchFamily="2" charset="-122"/>
              </a:rPr>
              <a:t>缺点：</a:t>
            </a:r>
            <a:r>
              <a:rPr lang="zh-CN" altLang="en-US" sz="2000" dirty="0">
                <a:latin typeface="华文中宋" pitchFamily="2" charset="-122"/>
                <a:ea typeface="华文中宋" pitchFamily="2" charset="-122"/>
              </a:rPr>
              <a:t>传输时延大，信号衰减大，</a:t>
            </a: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造价高。</a:t>
            </a:r>
            <a:endParaRPr lang="zh-CN" altLang="en-US" sz="2000" dirty="0">
              <a:ea typeface="华文中宋" pitchFamily="2" charset="-122"/>
            </a:endParaRPr>
          </a:p>
        </p:txBody>
      </p:sp>
      <p:sp>
        <p:nvSpPr>
          <p:cNvPr id="10246" name="矩形 8"/>
          <p:cNvSpPr>
            <a:spLocks noChangeArrowheads="1"/>
          </p:cNvSpPr>
          <p:nvPr/>
        </p:nvSpPr>
        <p:spPr bwMode="auto">
          <a:xfrm>
            <a:off x="73342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无线信道</a:t>
            </a:r>
            <a:endParaRPr lang="en-US" altLang="zh-CN" sz="2400">
              <a:solidFill>
                <a:srgbClr val="555555"/>
              </a:solidFill>
              <a:latin typeface="微软雅黑" pitchFamily="34" charset="-122"/>
              <a:ea typeface="华文细黑" pitchFamily="2" charset="-122"/>
            </a:endParaRPr>
          </a:p>
        </p:txBody>
      </p:sp>
      <p:sp>
        <p:nvSpPr>
          <p:cNvPr id="10247" name="矩形 9"/>
          <p:cNvSpPr>
            <a:spLocks noChangeArrowheads="1"/>
          </p:cNvSpPr>
          <p:nvPr/>
        </p:nvSpPr>
        <p:spPr bwMode="auto">
          <a:xfrm>
            <a:off x="657225" y="280988"/>
            <a:ext cx="216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0000CC"/>
              </a:buClr>
              <a:buSzPct val="55000"/>
              <a:buFont typeface="Wingdings" pitchFamily="2" charset="2"/>
              <a:buChar char="u"/>
            </a:pPr>
            <a:r>
              <a:rPr lang="zh-CN" altLang="en-US" sz="2800" b="1">
                <a:latin typeface="黑体" pitchFamily="2" charset="-122"/>
                <a:ea typeface="黑体" pitchFamily="2" charset="-122"/>
              </a:rPr>
              <a:t> 卫星中继 </a:t>
            </a:r>
            <a:endParaRPr lang="zh-CN" altLang="en-US" sz="2000">
              <a:solidFill>
                <a:srgbClr val="003399"/>
              </a:solidFill>
              <a:ea typeface="微软雅黑" pitchFamily="34" charset="-122"/>
              <a:cs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AF4AB55-4A35-499A-92AC-A204C03CA33D}" type="slidenum">
              <a:rPr lang="en-US" altLang="zh-CN" smtClean="0">
                <a:latin typeface="Tahoma" pitchFamily="34" charset="0"/>
              </a:rPr>
              <a:pPr eaLnBrk="1" hangingPunct="1"/>
              <a:t>12</a:t>
            </a:fld>
            <a:endParaRPr lang="en-US" altLang="zh-CN" smtClean="0">
              <a:latin typeface="Tahoma" pitchFamily="34" charset="0"/>
            </a:endParaRPr>
          </a:p>
        </p:txBody>
      </p:sp>
      <p:sp>
        <p:nvSpPr>
          <p:cNvPr id="20" name="Rectangle 17"/>
          <p:cNvSpPr txBox="1">
            <a:spLocks noChangeArrowheads="1"/>
          </p:cNvSpPr>
          <p:nvPr/>
        </p:nvSpPr>
        <p:spPr bwMode="auto">
          <a:xfrm>
            <a:off x="836613" y="4194175"/>
            <a:ext cx="6978650" cy="1600200"/>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lstStyle/>
          <a:p>
            <a:pPr marL="342900" indent="-342900">
              <a:lnSpc>
                <a:spcPts val="3200"/>
              </a:lnSpc>
              <a:spcBef>
                <a:spcPct val="20000"/>
              </a:spcBef>
              <a:buClr>
                <a:schemeClr val="folHlink"/>
              </a:buClr>
              <a:buSzPct val="60000"/>
              <a:buFont typeface="Wingdings" pitchFamily="2" charset="2"/>
              <a:buNone/>
              <a:defRPr/>
            </a:pPr>
            <a:r>
              <a:rPr lang="zh-CN" altLang="en-US" sz="2400" kern="0" dirty="0">
                <a:solidFill>
                  <a:srgbClr val="003399"/>
                </a:solidFill>
                <a:latin typeface="微软雅黑" pitchFamily="34" charset="-122"/>
                <a:ea typeface="微软雅黑" pitchFamily="34" charset="-122"/>
              </a:rPr>
              <a:t>对流层散射</a:t>
            </a:r>
          </a:p>
          <a:p>
            <a:pPr marL="742950" lvl="1" indent="-285750">
              <a:lnSpc>
                <a:spcPts val="3200"/>
              </a:lnSpc>
              <a:spcBef>
                <a:spcPct val="20000"/>
              </a:spcBef>
              <a:buClr>
                <a:schemeClr val="hlink"/>
              </a:buClr>
              <a:buSzPct val="55000"/>
              <a:buFont typeface="Wingdings" pitchFamily="2" charset="2"/>
              <a:buNone/>
              <a:defRPr/>
            </a:pPr>
            <a:r>
              <a:rPr lang="zh-CN" altLang="en-US" sz="2400" kern="0" dirty="0">
                <a:latin typeface="华文中宋" pitchFamily="2" charset="-122"/>
                <a:ea typeface="华文中宋" pitchFamily="2" charset="-122"/>
              </a:rPr>
              <a:t>	频率：</a:t>
            </a:r>
            <a:r>
              <a:rPr lang="en-US" altLang="zh-CN" sz="2400" kern="0" dirty="0">
                <a:latin typeface="Arial" pitchFamily="34" charset="0"/>
                <a:ea typeface="微软雅黑" pitchFamily="34" charset="-122"/>
                <a:cs typeface="Arial" pitchFamily="34" charset="0"/>
              </a:rPr>
              <a:t>100 ~ 4000 MHz</a:t>
            </a:r>
          </a:p>
          <a:p>
            <a:pPr marL="742950" lvl="1" indent="-285750">
              <a:lnSpc>
                <a:spcPts val="3200"/>
              </a:lnSpc>
              <a:spcBef>
                <a:spcPct val="20000"/>
              </a:spcBef>
              <a:buClr>
                <a:schemeClr val="hlink"/>
              </a:buClr>
              <a:buSzPct val="55000"/>
              <a:buFont typeface="Wingdings" pitchFamily="2" charset="2"/>
              <a:buNone/>
              <a:defRPr/>
            </a:pPr>
            <a:r>
              <a:rPr lang="en-US" altLang="zh-CN" sz="2400" kern="0" dirty="0">
                <a:latin typeface="Arial" pitchFamily="34" charset="0"/>
                <a:ea typeface="微软雅黑" pitchFamily="34" charset="-122"/>
                <a:cs typeface="Arial" pitchFamily="34" charset="0"/>
              </a:rPr>
              <a:t>	</a:t>
            </a:r>
            <a:r>
              <a:rPr lang="zh-CN" altLang="en-US" sz="2400" kern="0" dirty="0">
                <a:latin typeface="Arial" pitchFamily="34" charset="0"/>
                <a:ea typeface="华文中宋" pitchFamily="2" charset="-122"/>
                <a:cs typeface="Arial" pitchFamily="34" charset="0"/>
              </a:rPr>
              <a:t>距离：</a:t>
            </a:r>
            <a:r>
              <a:rPr lang="zh-CN" altLang="en-US" sz="2400" kern="0" dirty="0">
                <a:latin typeface="Arial" pitchFamily="34" charset="0"/>
                <a:ea typeface="微软雅黑" pitchFamily="34" charset="-122"/>
                <a:cs typeface="Arial" pitchFamily="34" charset="0"/>
              </a:rPr>
              <a:t> </a:t>
            </a:r>
            <a:r>
              <a:rPr lang="en-US" altLang="zh-CN" sz="2400" kern="0" dirty="0">
                <a:latin typeface="Arial" pitchFamily="34" charset="0"/>
                <a:ea typeface="微软雅黑" pitchFamily="34" charset="-122"/>
                <a:cs typeface="Arial" pitchFamily="34" charset="0"/>
              </a:rPr>
              <a:t>&lt; 600 km</a:t>
            </a:r>
          </a:p>
        </p:txBody>
      </p:sp>
      <p:grpSp>
        <p:nvGrpSpPr>
          <p:cNvPr id="11268" name="组合 22"/>
          <p:cNvGrpSpPr>
            <a:grpSpLocks/>
          </p:cNvGrpSpPr>
          <p:nvPr/>
        </p:nvGrpSpPr>
        <p:grpSpPr bwMode="auto">
          <a:xfrm>
            <a:off x="3492500" y="1808163"/>
            <a:ext cx="5067300" cy="2708275"/>
            <a:chOff x="3771900" y="3562347"/>
            <a:chExt cx="5067300" cy="2708278"/>
          </a:xfrm>
        </p:grpSpPr>
        <p:pic>
          <p:nvPicPr>
            <p:cNvPr id="11272" name="Picture 3" descr="散射"/>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1900" y="3710790"/>
              <a:ext cx="5067300" cy="25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3" name="Group 4"/>
            <p:cNvGrpSpPr>
              <a:grpSpLocks/>
            </p:cNvGrpSpPr>
            <p:nvPr/>
          </p:nvGrpSpPr>
          <p:grpSpPr bwMode="auto">
            <a:xfrm>
              <a:off x="4908205" y="3834991"/>
              <a:ext cx="2011565" cy="1127942"/>
              <a:chOff x="4290" y="4335"/>
              <a:chExt cx="1965" cy="1335"/>
            </a:xfrm>
          </p:grpSpPr>
          <p:sp>
            <p:nvSpPr>
              <p:cNvPr id="11283" name="Line 5"/>
              <p:cNvSpPr>
                <a:spLocks noChangeShapeType="1"/>
              </p:cNvSpPr>
              <p:nvPr/>
            </p:nvSpPr>
            <p:spPr bwMode="auto">
              <a:xfrm flipV="1">
                <a:off x="4290" y="4335"/>
                <a:ext cx="1710" cy="13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Line 6"/>
              <p:cNvSpPr>
                <a:spLocks noChangeShapeType="1"/>
              </p:cNvSpPr>
              <p:nvPr/>
            </p:nvSpPr>
            <p:spPr bwMode="auto">
              <a:xfrm flipV="1">
                <a:off x="4290" y="4590"/>
                <a:ext cx="1965"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4" name="Group 7"/>
            <p:cNvGrpSpPr>
              <a:grpSpLocks/>
            </p:cNvGrpSpPr>
            <p:nvPr/>
          </p:nvGrpSpPr>
          <p:grpSpPr bwMode="auto">
            <a:xfrm flipH="1">
              <a:off x="5860243" y="3848118"/>
              <a:ext cx="2011565" cy="1127942"/>
              <a:chOff x="4290" y="4335"/>
              <a:chExt cx="1965" cy="1335"/>
            </a:xfrm>
          </p:grpSpPr>
          <p:sp>
            <p:nvSpPr>
              <p:cNvPr id="11281" name="Line 8"/>
              <p:cNvSpPr>
                <a:spLocks noChangeShapeType="1"/>
              </p:cNvSpPr>
              <p:nvPr/>
            </p:nvSpPr>
            <p:spPr bwMode="auto">
              <a:xfrm flipV="1">
                <a:off x="4290" y="4335"/>
                <a:ext cx="1710" cy="13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9"/>
              <p:cNvSpPr>
                <a:spLocks noChangeShapeType="1"/>
              </p:cNvSpPr>
              <p:nvPr/>
            </p:nvSpPr>
            <p:spPr bwMode="auto">
              <a:xfrm flipV="1">
                <a:off x="4290" y="4590"/>
                <a:ext cx="1965"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75" name="Text Box 10"/>
            <p:cNvSpPr txBox="1">
              <a:spLocks noChangeArrowheads="1"/>
            </p:cNvSpPr>
            <p:nvPr/>
          </p:nvSpPr>
          <p:spPr bwMode="auto">
            <a:xfrm>
              <a:off x="4883150" y="5473700"/>
              <a:ext cx="3077233" cy="50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b="1">
                  <a:latin typeface="Times New Roman" pitchFamily="18" charset="0"/>
                </a:rPr>
                <a:t>对流层散射通信</a:t>
              </a:r>
              <a:endParaRPr lang="zh-CN" altLang="en-US" b="1">
                <a:latin typeface="Tahoma" pitchFamily="34" charset="0"/>
              </a:endParaRPr>
            </a:p>
          </p:txBody>
        </p:sp>
        <p:sp>
          <p:nvSpPr>
            <p:cNvPr id="11276" name="Text Box 11"/>
            <p:cNvSpPr txBox="1">
              <a:spLocks noChangeArrowheads="1"/>
            </p:cNvSpPr>
            <p:nvPr/>
          </p:nvSpPr>
          <p:spPr bwMode="auto">
            <a:xfrm>
              <a:off x="6059863" y="4768047"/>
              <a:ext cx="772891" cy="40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1400">
                  <a:latin typeface="Times New Roman" pitchFamily="18" charset="0"/>
                </a:rPr>
                <a:t>地球</a:t>
              </a:r>
              <a:endParaRPr lang="zh-CN" altLang="en-US" sz="2400">
                <a:latin typeface="Tahoma" pitchFamily="34" charset="0"/>
              </a:endParaRPr>
            </a:p>
          </p:txBody>
        </p:sp>
        <p:grpSp>
          <p:nvGrpSpPr>
            <p:cNvPr id="11277" name="Group 12"/>
            <p:cNvGrpSpPr>
              <a:grpSpLocks/>
            </p:cNvGrpSpPr>
            <p:nvPr/>
          </p:nvGrpSpPr>
          <p:grpSpPr bwMode="auto">
            <a:xfrm>
              <a:off x="6148926" y="3562347"/>
              <a:ext cx="2646258" cy="733112"/>
              <a:chOff x="3630" y="2667"/>
              <a:chExt cx="2585" cy="726"/>
            </a:xfrm>
          </p:grpSpPr>
          <p:sp>
            <p:nvSpPr>
              <p:cNvPr id="11278" name="Text Box 13"/>
              <p:cNvSpPr txBox="1">
                <a:spLocks noChangeArrowheads="1"/>
              </p:cNvSpPr>
              <p:nvPr/>
            </p:nvSpPr>
            <p:spPr bwMode="auto">
              <a:xfrm>
                <a:off x="4557" y="2667"/>
                <a:ext cx="1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b="1">
                    <a:latin typeface="Times New Roman" pitchFamily="18" charset="0"/>
                  </a:rPr>
                  <a:t>有效散射区域</a:t>
                </a:r>
                <a:endParaRPr lang="zh-CN" altLang="en-US" b="1">
                  <a:latin typeface="Tahoma" pitchFamily="34" charset="0"/>
                </a:endParaRPr>
              </a:p>
            </p:txBody>
          </p:sp>
          <p:sp>
            <p:nvSpPr>
              <p:cNvPr id="11279" name="AutoShape 14" descr="10%"/>
              <p:cNvSpPr>
                <a:spLocks noChangeArrowheads="1"/>
              </p:cNvSpPr>
              <p:nvPr/>
            </p:nvSpPr>
            <p:spPr bwMode="auto">
              <a:xfrm>
                <a:off x="3630" y="3132"/>
                <a:ext cx="465" cy="261"/>
              </a:xfrm>
              <a:prstGeom prst="diamond">
                <a:avLst/>
              </a:prstGeom>
              <a:pattFill prst="pct10">
                <a:fgClr>
                  <a:srgbClr val="00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1280" name="Line 15"/>
              <p:cNvSpPr>
                <a:spLocks noChangeShapeType="1"/>
              </p:cNvSpPr>
              <p:nvPr/>
            </p:nvSpPr>
            <p:spPr bwMode="auto">
              <a:xfrm flipH="1">
                <a:off x="3831" y="2919"/>
                <a:ext cx="828" cy="34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1269" name="矩形 18"/>
          <p:cNvSpPr>
            <a:spLocks noChangeArrowheads="1"/>
          </p:cNvSpPr>
          <p:nvPr/>
        </p:nvSpPr>
        <p:spPr bwMode="auto">
          <a:xfrm>
            <a:off x="73342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无线信道</a:t>
            </a:r>
            <a:endParaRPr lang="en-US" altLang="zh-CN" sz="2400">
              <a:solidFill>
                <a:srgbClr val="555555"/>
              </a:solidFill>
              <a:latin typeface="微软雅黑" pitchFamily="34" charset="-122"/>
              <a:ea typeface="华文细黑" pitchFamily="2" charset="-122"/>
            </a:endParaRPr>
          </a:p>
        </p:txBody>
      </p:sp>
      <p:sp>
        <p:nvSpPr>
          <p:cNvPr id="11270" name="矩形 19"/>
          <p:cNvSpPr>
            <a:spLocks noChangeArrowheads="1"/>
          </p:cNvSpPr>
          <p:nvPr/>
        </p:nvSpPr>
        <p:spPr bwMode="auto">
          <a:xfrm>
            <a:off x="611188" y="260350"/>
            <a:ext cx="216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C00000"/>
              </a:buClr>
              <a:buSzPct val="55000"/>
              <a:buFont typeface="Wingdings" pitchFamily="2" charset="2"/>
              <a:buChar char="r"/>
            </a:pPr>
            <a:r>
              <a:rPr lang="zh-CN" altLang="en-US" sz="2800" b="1">
                <a:latin typeface="黑体" pitchFamily="2" charset="-122"/>
                <a:ea typeface="黑体" pitchFamily="2" charset="-122"/>
              </a:rPr>
              <a:t> 散射通信 </a:t>
            </a:r>
            <a:endParaRPr lang="zh-CN" altLang="en-US" sz="2000">
              <a:solidFill>
                <a:srgbClr val="003399"/>
              </a:solidFill>
              <a:ea typeface="微软雅黑" pitchFamily="34" charset="-122"/>
              <a:cs typeface="Arial" charset="0"/>
            </a:endParaRPr>
          </a:p>
        </p:txBody>
      </p:sp>
      <p:sp>
        <p:nvSpPr>
          <p:cNvPr id="21" name="矩形 20"/>
          <p:cNvSpPr/>
          <p:nvPr/>
        </p:nvSpPr>
        <p:spPr>
          <a:xfrm>
            <a:off x="827088" y="1368425"/>
            <a:ext cx="4178300" cy="1471613"/>
          </a:xfrm>
          <a:prstGeom prst="rect">
            <a:avLst/>
          </a:prstGeom>
          <a:solidFill>
            <a:schemeClr val="bg2">
              <a:lumMod val="10000"/>
              <a:lumOff val="90000"/>
            </a:schemeClr>
          </a:solidFill>
          <a:effectLst>
            <a:outerShdw blurRad="50800" dist="38100" dir="8100000" algn="tr" rotWithShape="0">
              <a:prstClr val="black">
                <a:alpha val="40000"/>
              </a:prstClr>
            </a:outerShdw>
          </a:effectLst>
        </p:spPr>
        <p:txBody>
          <a:bodyPr>
            <a:spAutoFit/>
          </a:bodyPr>
          <a:lstStyle/>
          <a:p>
            <a:pPr marL="342900" indent="-342900">
              <a:lnSpc>
                <a:spcPts val="3200"/>
              </a:lnSpc>
              <a:spcBef>
                <a:spcPct val="20000"/>
              </a:spcBef>
              <a:buClr>
                <a:srgbClr val="3333CC"/>
              </a:buClr>
              <a:buSzPct val="60000"/>
              <a:defRPr/>
            </a:pPr>
            <a:r>
              <a:rPr lang="zh-CN" altLang="en-US" sz="2400" kern="0" dirty="0">
                <a:solidFill>
                  <a:srgbClr val="003399"/>
                </a:solidFill>
                <a:latin typeface="微软雅黑" pitchFamily="34" charset="-122"/>
                <a:ea typeface="微软雅黑" pitchFamily="34" charset="-122"/>
              </a:rPr>
              <a:t>电离层散射</a:t>
            </a:r>
          </a:p>
          <a:p>
            <a:pPr marL="742950" lvl="1" indent="-285750">
              <a:lnSpc>
                <a:spcPts val="3200"/>
              </a:lnSpc>
              <a:spcBef>
                <a:spcPct val="20000"/>
              </a:spcBef>
              <a:buClr>
                <a:srgbClr val="FF0000"/>
              </a:buClr>
              <a:buSzPct val="55000"/>
              <a:defRPr/>
            </a:pPr>
            <a:r>
              <a:rPr lang="zh-CN" altLang="en-US" sz="2400" kern="0" dirty="0">
                <a:solidFill>
                  <a:srgbClr val="000000"/>
                </a:solidFill>
                <a:latin typeface="华文中宋" pitchFamily="2" charset="-122"/>
                <a:ea typeface="华文中宋" pitchFamily="2" charset="-122"/>
              </a:rPr>
              <a:t>	频率 ： </a:t>
            </a:r>
            <a:r>
              <a:rPr lang="en-US" altLang="zh-CN" sz="2400" kern="0" dirty="0">
                <a:solidFill>
                  <a:srgbClr val="000000"/>
                </a:solidFill>
                <a:ea typeface="华文中宋" pitchFamily="2" charset="-122"/>
                <a:cs typeface="Arial" charset="0"/>
              </a:rPr>
              <a:t>30 ~ 60 MHz</a:t>
            </a:r>
          </a:p>
          <a:p>
            <a:pPr marL="742950" lvl="1" indent="-285750">
              <a:lnSpc>
                <a:spcPts val="3200"/>
              </a:lnSpc>
              <a:spcBef>
                <a:spcPct val="20000"/>
              </a:spcBef>
              <a:buClr>
                <a:srgbClr val="FF0000"/>
              </a:buClr>
              <a:buSzPct val="55000"/>
              <a:defRPr/>
            </a:pPr>
            <a:r>
              <a:rPr lang="en-US" altLang="zh-CN" sz="2400" kern="0" dirty="0">
                <a:solidFill>
                  <a:srgbClr val="000000"/>
                </a:solidFill>
                <a:ea typeface="华文中宋" pitchFamily="2" charset="-122"/>
                <a:cs typeface="Arial" charset="0"/>
              </a:rPr>
              <a:t>	</a:t>
            </a:r>
            <a:r>
              <a:rPr lang="zh-CN" altLang="en-US" sz="2400" kern="0" dirty="0">
                <a:solidFill>
                  <a:srgbClr val="000000"/>
                </a:solidFill>
                <a:ea typeface="华文中宋" pitchFamily="2" charset="-122"/>
                <a:cs typeface="Arial" charset="0"/>
              </a:rPr>
              <a:t>距离 ： </a:t>
            </a:r>
            <a:r>
              <a:rPr lang="en-US" altLang="zh-CN" sz="2400" kern="0" dirty="0">
                <a:solidFill>
                  <a:srgbClr val="000000"/>
                </a:solidFill>
                <a:ea typeface="华文中宋" pitchFamily="2" charset="-122"/>
                <a:cs typeface="Arial" charset="0"/>
              </a:rPr>
              <a:t>1000 km</a:t>
            </a:r>
            <a:r>
              <a:rPr lang="zh-CN" altLang="en-US" sz="2400" kern="0" dirty="0">
                <a:solidFill>
                  <a:srgbClr val="000000"/>
                </a:solidFill>
                <a:ea typeface="华文中宋" pitchFamily="2" charset="-122"/>
                <a:cs typeface="Arial" charset="0"/>
              </a:rPr>
              <a:t>以上</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E68B7B0-A63E-446E-A9CE-AFBDD76E9CEB}" type="slidenum">
              <a:rPr lang="en-US" altLang="zh-CN" smtClean="0">
                <a:latin typeface="Tahoma" pitchFamily="34" charset="0"/>
              </a:rPr>
              <a:pPr eaLnBrk="1" hangingPunct="1"/>
              <a:t>13</a:t>
            </a:fld>
            <a:endParaRPr lang="en-US" altLang="zh-CN" smtClean="0">
              <a:latin typeface="Tahoma" pitchFamily="34" charset="0"/>
            </a:endParaRPr>
          </a:p>
        </p:txBody>
      </p:sp>
      <p:sp>
        <p:nvSpPr>
          <p:cNvPr id="28" name="矩形 27"/>
          <p:cNvSpPr/>
          <p:nvPr/>
        </p:nvSpPr>
        <p:spPr bwMode="auto">
          <a:xfrm>
            <a:off x="1222375" y="3590925"/>
            <a:ext cx="815975" cy="2355850"/>
          </a:xfrm>
          <a:prstGeom prst="rect">
            <a:avLst/>
          </a:prstGeom>
          <a:solidFill>
            <a:schemeClr val="bg2">
              <a:lumMod val="10000"/>
              <a:lumOff val="90000"/>
            </a:schemeClr>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a:lstStyle/>
          <a:p>
            <a:pPr eaLnBrk="0" hangingPunct="0">
              <a:defRPr/>
            </a:pPr>
            <a:endParaRPr lang="zh-CN" altLang="en-US">
              <a:ea typeface="宋体" pitchFamily="2" charset="-122"/>
            </a:endParaRPr>
          </a:p>
        </p:txBody>
      </p:sp>
      <p:grpSp>
        <p:nvGrpSpPr>
          <p:cNvPr id="12292" name="组合 19"/>
          <p:cNvGrpSpPr>
            <a:grpSpLocks/>
          </p:cNvGrpSpPr>
          <p:nvPr/>
        </p:nvGrpSpPr>
        <p:grpSpPr bwMode="auto">
          <a:xfrm>
            <a:off x="3406775" y="1217613"/>
            <a:ext cx="4365625" cy="4122737"/>
            <a:chOff x="2366963" y="1149350"/>
            <a:chExt cx="4365625" cy="4122738"/>
          </a:xfrm>
        </p:grpSpPr>
        <p:grpSp>
          <p:nvGrpSpPr>
            <p:cNvPr id="12296" name="Group 6"/>
            <p:cNvGrpSpPr>
              <a:grpSpLocks/>
            </p:cNvGrpSpPr>
            <p:nvPr/>
          </p:nvGrpSpPr>
          <p:grpSpPr bwMode="auto">
            <a:xfrm>
              <a:off x="2366963" y="1149350"/>
              <a:ext cx="4365625" cy="1739900"/>
              <a:chOff x="6654" y="5505"/>
              <a:chExt cx="3342" cy="2178"/>
            </a:xfrm>
          </p:grpSpPr>
          <p:grpSp>
            <p:nvGrpSpPr>
              <p:cNvPr id="12298" name="Group 7"/>
              <p:cNvGrpSpPr>
                <a:grpSpLocks/>
              </p:cNvGrpSpPr>
              <p:nvPr/>
            </p:nvGrpSpPr>
            <p:grpSpPr bwMode="auto">
              <a:xfrm>
                <a:off x="6654" y="5868"/>
                <a:ext cx="3342" cy="1815"/>
                <a:chOff x="6654" y="5868"/>
                <a:chExt cx="3342" cy="1815"/>
              </a:xfrm>
            </p:grpSpPr>
            <p:pic>
              <p:nvPicPr>
                <p:cNvPr id="12302" name="Picture 8" descr="流星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 y="6090"/>
                  <a:ext cx="88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03" name="Group 9"/>
                <p:cNvGrpSpPr>
                  <a:grpSpLocks/>
                </p:cNvGrpSpPr>
                <p:nvPr/>
              </p:nvGrpSpPr>
              <p:grpSpPr bwMode="auto">
                <a:xfrm>
                  <a:off x="6654" y="5868"/>
                  <a:ext cx="3342" cy="1815"/>
                  <a:chOff x="3606" y="6458"/>
                  <a:chExt cx="5910" cy="3301"/>
                </a:xfrm>
              </p:grpSpPr>
              <p:sp>
                <p:nvSpPr>
                  <p:cNvPr id="12304" name="Line 10"/>
                  <p:cNvSpPr>
                    <a:spLocks noChangeShapeType="1"/>
                  </p:cNvSpPr>
                  <p:nvPr/>
                </p:nvSpPr>
                <p:spPr bwMode="auto">
                  <a:xfrm flipV="1">
                    <a:off x="3606" y="7029"/>
                    <a:ext cx="3780" cy="2730"/>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05" name="Line 11"/>
                  <p:cNvSpPr>
                    <a:spLocks noChangeShapeType="1"/>
                  </p:cNvSpPr>
                  <p:nvPr/>
                </p:nvSpPr>
                <p:spPr bwMode="auto">
                  <a:xfrm flipV="1">
                    <a:off x="3606" y="6519"/>
                    <a:ext cx="3240" cy="3240"/>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06" name="Line 12"/>
                  <p:cNvSpPr>
                    <a:spLocks noChangeShapeType="1"/>
                  </p:cNvSpPr>
                  <p:nvPr/>
                </p:nvSpPr>
                <p:spPr bwMode="auto">
                  <a:xfrm flipH="1" flipV="1">
                    <a:off x="5796" y="6968"/>
                    <a:ext cx="3720" cy="2730"/>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07" name="Line 13"/>
                  <p:cNvSpPr>
                    <a:spLocks noChangeShapeType="1"/>
                  </p:cNvSpPr>
                  <p:nvPr/>
                </p:nvSpPr>
                <p:spPr bwMode="auto">
                  <a:xfrm flipH="1" flipV="1">
                    <a:off x="6276" y="6458"/>
                    <a:ext cx="3240" cy="3240"/>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grpSp>
            <p:nvGrpSpPr>
              <p:cNvPr id="12299" name="Group 14"/>
              <p:cNvGrpSpPr>
                <a:grpSpLocks/>
              </p:cNvGrpSpPr>
              <p:nvPr/>
            </p:nvGrpSpPr>
            <p:grpSpPr bwMode="auto">
              <a:xfrm>
                <a:off x="8580" y="5505"/>
                <a:ext cx="1080" cy="585"/>
                <a:chOff x="8580" y="5505"/>
                <a:chExt cx="1080" cy="585"/>
              </a:xfrm>
            </p:grpSpPr>
            <p:sp>
              <p:nvSpPr>
                <p:cNvPr id="12300" name="Line 15"/>
                <p:cNvSpPr>
                  <a:spLocks noChangeShapeType="1"/>
                </p:cNvSpPr>
                <p:nvPr/>
              </p:nvSpPr>
              <p:spPr bwMode="auto">
                <a:xfrm flipV="1">
                  <a:off x="8640" y="5880"/>
                  <a:ext cx="300"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1" name="Text Box 16"/>
                <p:cNvSpPr txBox="1">
                  <a:spLocks noChangeArrowheads="1"/>
                </p:cNvSpPr>
                <p:nvPr/>
              </p:nvSpPr>
              <p:spPr bwMode="auto">
                <a:xfrm>
                  <a:off x="8580" y="5505"/>
                  <a:ext cx="108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000" b="1">
                      <a:latin typeface="Times New Roman" pitchFamily="18" charset="0"/>
                    </a:rPr>
                    <a:t>流星余迹</a:t>
                  </a:r>
                  <a:endParaRPr lang="zh-CN" altLang="en-US" sz="2000" b="1">
                    <a:latin typeface="Tahoma" pitchFamily="34" charset="0"/>
                  </a:endParaRPr>
                </a:p>
              </p:txBody>
            </p:sp>
          </p:grpSp>
        </p:grpSp>
        <p:sp>
          <p:nvSpPr>
            <p:cNvPr id="12297" name="Arc 17"/>
            <p:cNvSpPr>
              <a:spLocks/>
            </p:cNvSpPr>
            <p:nvPr/>
          </p:nvSpPr>
          <p:spPr bwMode="auto">
            <a:xfrm rot="13456953" flipV="1">
              <a:off x="2636838" y="1449388"/>
              <a:ext cx="4038600" cy="38227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293" name="矩形 17"/>
          <p:cNvSpPr>
            <a:spLocks noChangeArrowheads="1"/>
          </p:cNvSpPr>
          <p:nvPr/>
        </p:nvSpPr>
        <p:spPr bwMode="auto">
          <a:xfrm>
            <a:off x="73342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无线信道</a:t>
            </a:r>
            <a:endParaRPr lang="en-US" altLang="zh-CN" sz="2400">
              <a:solidFill>
                <a:srgbClr val="555555"/>
              </a:solidFill>
              <a:latin typeface="微软雅黑" pitchFamily="34" charset="-122"/>
              <a:ea typeface="华文细黑" pitchFamily="2" charset="-122"/>
            </a:endParaRPr>
          </a:p>
        </p:txBody>
      </p:sp>
      <p:sp>
        <p:nvSpPr>
          <p:cNvPr id="12294" name="矩形 18"/>
          <p:cNvSpPr>
            <a:spLocks noChangeArrowheads="1"/>
          </p:cNvSpPr>
          <p:nvPr/>
        </p:nvSpPr>
        <p:spPr bwMode="auto">
          <a:xfrm>
            <a:off x="566738" y="1223963"/>
            <a:ext cx="2476500" cy="519112"/>
          </a:xfrm>
          <a:prstGeom prst="rect">
            <a:avLst/>
          </a:prstGeom>
          <a:solidFill>
            <a:srgbClr val="E8E8E8"/>
          </a:solidFill>
          <a:ln>
            <a:noFill/>
          </a:ln>
          <a:effectLst>
            <a:outerShdw dist="38100" dir="5400000" algn="t" rotWithShape="0">
              <a:srgbClr val="000000">
                <a:alpha val="39998"/>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3200"/>
              </a:lnSpc>
              <a:spcBef>
                <a:spcPct val="20000"/>
              </a:spcBef>
              <a:buClr>
                <a:schemeClr val="folHlink"/>
              </a:buClr>
              <a:buSzPct val="60000"/>
              <a:buFont typeface="Wingdings" pitchFamily="2" charset="2"/>
              <a:buNone/>
            </a:pPr>
            <a:r>
              <a:rPr lang="zh-CN" altLang="en-US" sz="2400">
                <a:solidFill>
                  <a:srgbClr val="003399"/>
                </a:solidFill>
                <a:latin typeface="微软雅黑" pitchFamily="34" charset="-122"/>
                <a:ea typeface="微软雅黑" pitchFamily="34" charset="-122"/>
              </a:rPr>
              <a:t> 流星余迹散射</a:t>
            </a:r>
          </a:p>
        </p:txBody>
      </p:sp>
      <p:sp>
        <p:nvSpPr>
          <p:cNvPr id="12295" name="Rectangle 3"/>
          <p:cNvSpPr>
            <a:spLocks noGrp="1" noChangeArrowheads="1"/>
          </p:cNvSpPr>
          <p:nvPr>
            <p:ph type="body" idx="1"/>
          </p:nvPr>
        </p:nvSpPr>
        <p:spPr>
          <a:xfrm>
            <a:off x="1238250" y="3563938"/>
            <a:ext cx="6769100" cy="2578100"/>
          </a:xfrm>
        </p:spPr>
        <p:txBody>
          <a:bodyPr/>
          <a:lstStyle/>
          <a:p>
            <a:pPr eaLnBrk="1" hangingPunct="1">
              <a:buFont typeface="Wingdings" pitchFamily="2" charset="2"/>
              <a:buNone/>
            </a:pPr>
            <a:r>
              <a:rPr lang="zh-CN" altLang="en-US" sz="2400" b="0" smtClean="0">
                <a:latin typeface="华文中宋" pitchFamily="2" charset="-122"/>
                <a:ea typeface="华文中宋" pitchFamily="2" charset="-122"/>
              </a:rPr>
              <a:t>特性</a:t>
            </a:r>
            <a:r>
              <a:rPr lang="en-US" altLang="zh-CN" sz="2400" b="0" smtClean="0">
                <a:latin typeface="华文中宋" pitchFamily="2" charset="-122"/>
                <a:ea typeface="华文中宋" pitchFamily="2" charset="-122"/>
              </a:rPr>
              <a:t>:</a:t>
            </a:r>
            <a:r>
              <a:rPr lang="zh-CN" altLang="en-US" sz="2400" b="0" smtClean="0">
                <a:latin typeface="华文中宋" pitchFamily="2" charset="-122"/>
                <a:ea typeface="华文中宋" pitchFamily="2" charset="-122"/>
              </a:rPr>
              <a:t>  </a:t>
            </a:r>
            <a:r>
              <a:rPr lang="zh-CN" altLang="en-US" sz="2400" b="0" smtClean="0">
                <a:latin typeface="Arial" charset="0"/>
                <a:ea typeface="华文中宋" pitchFamily="2" charset="-122"/>
                <a:cs typeface="Arial" charset="0"/>
              </a:rPr>
              <a:t>高度</a:t>
            </a:r>
            <a:r>
              <a:rPr lang="en-US" altLang="zh-CN" sz="2400" b="0" smtClean="0">
                <a:latin typeface="Arial" charset="0"/>
                <a:ea typeface="华文中宋" pitchFamily="2" charset="-122"/>
                <a:cs typeface="Arial" charset="0"/>
              </a:rPr>
              <a:t>80 ~ 120 km</a:t>
            </a:r>
            <a:r>
              <a:rPr lang="zh-CN" altLang="en-US" sz="2400" b="0" smtClean="0">
                <a:latin typeface="Arial" charset="0"/>
                <a:ea typeface="华文中宋" pitchFamily="2" charset="-122"/>
                <a:cs typeface="Arial" charset="0"/>
              </a:rPr>
              <a:t>，长度</a:t>
            </a:r>
            <a:r>
              <a:rPr lang="en-US" altLang="zh-CN" sz="2400" b="0" smtClean="0">
                <a:latin typeface="Arial" charset="0"/>
                <a:ea typeface="华文中宋" pitchFamily="2" charset="-122"/>
                <a:cs typeface="Arial" charset="0"/>
              </a:rPr>
              <a:t>15 ~ 40 km</a:t>
            </a:r>
          </a:p>
          <a:p>
            <a:pPr eaLnBrk="1" hangingPunct="1">
              <a:buFont typeface="Wingdings" pitchFamily="2" charset="2"/>
              <a:buNone/>
            </a:pPr>
            <a:r>
              <a:rPr lang="en-US" altLang="zh-CN" sz="2400" b="0" smtClean="0">
                <a:latin typeface="Arial" charset="0"/>
                <a:ea typeface="华文中宋" pitchFamily="2" charset="-122"/>
                <a:cs typeface="Arial" charset="0"/>
              </a:rPr>
              <a:t>	       </a:t>
            </a:r>
            <a:r>
              <a:rPr lang="zh-CN" altLang="en-US" sz="2400" b="0" smtClean="0">
                <a:latin typeface="Arial" charset="0"/>
                <a:ea typeface="华文中宋" pitchFamily="2" charset="-122"/>
                <a:cs typeface="Arial" charset="0"/>
              </a:rPr>
              <a:t>存留时间：小于</a:t>
            </a:r>
            <a:r>
              <a:rPr lang="en-US" altLang="zh-CN" sz="2400" b="0" smtClean="0">
                <a:latin typeface="Arial" charset="0"/>
                <a:ea typeface="华文中宋" pitchFamily="2" charset="-122"/>
                <a:cs typeface="Arial" charset="0"/>
              </a:rPr>
              <a:t>1</a:t>
            </a:r>
            <a:r>
              <a:rPr lang="zh-CN" altLang="en-US" sz="2400" b="0" smtClean="0">
                <a:latin typeface="Arial" charset="0"/>
                <a:ea typeface="华文中宋" pitchFamily="2" charset="-122"/>
                <a:cs typeface="Arial" charset="0"/>
              </a:rPr>
              <a:t>秒至几分钟</a:t>
            </a:r>
          </a:p>
          <a:p>
            <a:pPr eaLnBrk="1" hangingPunct="1">
              <a:buFont typeface="Wingdings" pitchFamily="2" charset="2"/>
              <a:buNone/>
            </a:pPr>
            <a:r>
              <a:rPr lang="zh-CN" altLang="en-US" sz="2400" b="0" smtClean="0">
                <a:latin typeface="Arial" charset="0"/>
                <a:ea typeface="华文中宋" pitchFamily="2" charset="-122"/>
                <a:cs typeface="Arial" charset="0"/>
              </a:rPr>
              <a:t>频率</a:t>
            </a:r>
            <a:r>
              <a:rPr lang="en-US" altLang="zh-CN" sz="2400" b="0" smtClean="0">
                <a:latin typeface="Arial" charset="0"/>
                <a:ea typeface="华文中宋" pitchFamily="2" charset="-122"/>
                <a:cs typeface="Arial" charset="0"/>
              </a:rPr>
              <a:t>:</a:t>
            </a:r>
            <a:r>
              <a:rPr lang="zh-CN" altLang="en-US" sz="2400" b="0" smtClean="0">
                <a:latin typeface="Arial" charset="0"/>
                <a:ea typeface="华文中宋" pitchFamily="2" charset="-122"/>
                <a:cs typeface="Arial" charset="0"/>
              </a:rPr>
              <a:t>  </a:t>
            </a:r>
            <a:r>
              <a:rPr lang="en-US" altLang="zh-CN" sz="2400" b="0" smtClean="0">
                <a:latin typeface="Arial" charset="0"/>
                <a:ea typeface="华文中宋" pitchFamily="2" charset="-122"/>
                <a:cs typeface="Arial" charset="0"/>
              </a:rPr>
              <a:t>30 ~ 100 MHz</a:t>
            </a:r>
          </a:p>
          <a:p>
            <a:pPr eaLnBrk="1" hangingPunct="1">
              <a:buFont typeface="Wingdings" pitchFamily="2" charset="2"/>
              <a:buNone/>
            </a:pPr>
            <a:r>
              <a:rPr lang="zh-CN" altLang="en-US" sz="2400" b="0" smtClean="0">
                <a:latin typeface="Arial" charset="0"/>
                <a:ea typeface="华文中宋" pitchFamily="2" charset="-122"/>
                <a:cs typeface="Arial" charset="0"/>
              </a:rPr>
              <a:t>距离</a:t>
            </a:r>
            <a:r>
              <a:rPr lang="en-US" altLang="zh-CN" sz="2400" b="0" smtClean="0">
                <a:latin typeface="Arial" charset="0"/>
                <a:ea typeface="华文中宋" pitchFamily="2" charset="-122"/>
                <a:cs typeface="Arial" charset="0"/>
              </a:rPr>
              <a:t>:</a:t>
            </a:r>
            <a:r>
              <a:rPr lang="zh-CN" altLang="en-US" sz="2400" b="0" smtClean="0">
                <a:latin typeface="Arial" charset="0"/>
                <a:ea typeface="华文中宋" pitchFamily="2" charset="-122"/>
                <a:cs typeface="Arial" charset="0"/>
              </a:rPr>
              <a:t>  </a:t>
            </a:r>
            <a:r>
              <a:rPr lang="en-US" altLang="zh-CN" sz="2400" b="0" smtClean="0">
                <a:latin typeface="Arial" charset="0"/>
                <a:ea typeface="华文中宋" pitchFamily="2" charset="-122"/>
                <a:cs typeface="Arial" charset="0"/>
              </a:rPr>
              <a:t>1000 km</a:t>
            </a:r>
            <a:r>
              <a:rPr lang="zh-CN" altLang="en-US" sz="2400" b="0" smtClean="0">
                <a:latin typeface="Arial" charset="0"/>
                <a:ea typeface="华文中宋" pitchFamily="2" charset="-122"/>
                <a:cs typeface="Arial" charset="0"/>
              </a:rPr>
              <a:t>以上</a:t>
            </a:r>
          </a:p>
          <a:p>
            <a:pPr eaLnBrk="1" hangingPunct="1">
              <a:buFont typeface="Wingdings" pitchFamily="2" charset="2"/>
              <a:buNone/>
            </a:pPr>
            <a:r>
              <a:rPr lang="zh-CN" altLang="en-US" sz="2400" b="0" smtClean="0">
                <a:latin typeface="Arial" charset="0"/>
                <a:ea typeface="华文中宋" pitchFamily="2" charset="-122"/>
                <a:cs typeface="Arial" charset="0"/>
              </a:rPr>
              <a:t>用途</a:t>
            </a:r>
            <a:r>
              <a:rPr lang="en-US" altLang="zh-CN" sz="2400" b="0" smtClean="0">
                <a:latin typeface="Arial" charset="0"/>
                <a:ea typeface="华文中宋" pitchFamily="2" charset="-122"/>
                <a:cs typeface="Arial" charset="0"/>
              </a:rPr>
              <a:t>:  </a:t>
            </a:r>
            <a:r>
              <a:rPr lang="zh-CN" altLang="en-US" sz="2400" b="0" smtClean="0">
                <a:latin typeface="Arial" charset="0"/>
                <a:ea typeface="华文中宋" pitchFamily="2" charset="-122"/>
                <a:cs typeface="Arial" charset="0"/>
              </a:rPr>
              <a:t>低速存储、高速突发、断续传输</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0B36A2D-8B16-4609-8024-3E2023BCB99A}" type="slidenum">
              <a:rPr lang="en-US" altLang="zh-CN" smtClean="0">
                <a:latin typeface="Tahoma" pitchFamily="34" charset="0"/>
              </a:rPr>
              <a:pPr eaLnBrk="1" hangingPunct="1"/>
              <a:t>14</a:t>
            </a:fld>
            <a:endParaRPr lang="en-US" altLang="zh-CN" smtClean="0">
              <a:latin typeface="Tahoma" pitchFamily="34" charset="0"/>
            </a:endParaRPr>
          </a:p>
        </p:txBody>
      </p:sp>
      <p:sp>
        <p:nvSpPr>
          <p:cNvPr id="8" name="Rectangle 3"/>
          <p:cNvSpPr txBox="1">
            <a:spLocks noChangeArrowheads="1"/>
          </p:cNvSpPr>
          <p:nvPr/>
        </p:nvSpPr>
        <p:spPr bwMode="auto">
          <a:xfrm>
            <a:off x="1057275" y="850900"/>
            <a:ext cx="3025775" cy="4089400"/>
          </a:xfrm>
          <a:prstGeom prst="rect">
            <a:avLst/>
          </a:prstGeom>
          <a:noFill/>
          <a:ln w="9525">
            <a:noFill/>
            <a:miter lim="800000"/>
            <a:headEnd/>
            <a:tailEnd/>
          </a:ln>
        </p:spPr>
        <p:txBody>
          <a:bodyPr/>
          <a:lstStyle/>
          <a:p>
            <a:pPr marL="742950" lvl="1" indent="-285750">
              <a:spcBef>
                <a:spcPct val="20000"/>
              </a:spcBef>
              <a:buClr>
                <a:schemeClr val="hlink"/>
              </a:buClr>
              <a:buSzPct val="55000"/>
              <a:defRPr/>
            </a:pPr>
            <a:endParaRPr lang="zh-CN" altLang="en-US" sz="2800" b="1" kern="0" dirty="0">
              <a:solidFill>
                <a:srgbClr val="003399"/>
              </a:solidFill>
              <a:latin typeface="微软雅黑" pitchFamily="34" charset="-122"/>
              <a:ea typeface="微软雅黑" pitchFamily="34" charset="-122"/>
            </a:endParaRPr>
          </a:p>
          <a:p>
            <a:pPr marL="1143000" lvl="2" indent="-228600">
              <a:spcBef>
                <a:spcPct val="20000"/>
              </a:spcBef>
              <a:buClr>
                <a:schemeClr val="folHlink"/>
              </a:buClr>
              <a:buSzPct val="50000"/>
              <a:buFont typeface="Wingdings" pitchFamily="2" charset="2"/>
              <a:buChar char="u"/>
              <a:defRPr/>
            </a:pPr>
            <a:endParaRPr lang="zh-CN" altLang="en-US" sz="2400" b="1" kern="0" dirty="0">
              <a:latin typeface="+mn-lt"/>
              <a:ea typeface="+mn-ea"/>
            </a:endParaRPr>
          </a:p>
          <a:p>
            <a:pPr marL="742950" lvl="1" indent="-285750">
              <a:lnSpc>
                <a:spcPct val="150000"/>
              </a:lnSpc>
              <a:spcBef>
                <a:spcPct val="20000"/>
              </a:spcBef>
              <a:buClr>
                <a:srgbClr val="FF0000"/>
              </a:buClr>
              <a:buSzPct val="65000"/>
              <a:buFont typeface="Wingdings" pitchFamily="2" charset="2"/>
              <a:buChar char="n"/>
              <a:defRPr/>
            </a:pPr>
            <a:r>
              <a:rPr lang="zh-CN" altLang="en-US" sz="2800" b="1" kern="0" dirty="0">
                <a:latin typeface="黑体" pitchFamily="2" charset="-122"/>
                <a:ea typeface="黑体" pitchFamily="2" charset="-122"/>
              </a:rPr>
              <a:t>明线</a:t>
            </a:r>
          </a:p>
          <a:p>
            <a:pPr marL="742950" lvl="1" indent="-285750">
              <a:lnSpc>
                <a:spcPct val="150000"/>
              </a:lnSpc>
              <a:spcBef>
                <a:spcPct val="20000"/>
              </a:spcBef>
              <a:buClr>
                <a:srgbClr val="FF0000"/>
              </a:buClr>
              <a:buSzPct val="65000"/>
              <a:buFont typeface="Wingdings" pitchFamily="2" charset="2"/>
              <a:buChar char="n"/>
              <a:defRPr/>
            </a:pPr>
            <a:r>
              <a:rPr lang="zh-CN" altLang="en-US" sz="2800" b="1" kern="0" dirty="0">
                <a:latin typeface="黑体" pitchFamily="2" charset="-122"/>
                <a:ea typeface="黑体" pitchFamily="2" charset="-122"/>
              </a:rPr>
              <a:t>对称电缆</a:t>
            </a:r>
          </a:p>
          <a:p>
            <a:pPr marL="742950" lvl="1" indent="-285750">
              <a:lnSpc>
                <a:spcPct val="150000"/>
              </a:lnSpc>
              <a:spcBef>
                <a:spcPct val="20000"/>
              </a:spcBef>
              <a:buClr>
                <a:srgbClr val="FF0000"/>
              </a:buClr>
              <a:buSzPct val="65000"/>
              <a:buFont typeface="Wingdings" pitchFamily="2" charset="2"/>
              <a:buChar char="n"/>
              <a:defRPr/>
            </a:pPr>
            <a:r>
              <a:rPr lang="zh-CN" altLang="en-US" sz="2800" b="1" kern="0" dirty="0">
                <a:latin typeface="黑体" pitchFamily="2" charset="-122"/>
                <a:ea typeface="黑体" pitchFamily="2" charset="-122"/>
              </a:rPr>
              <a:t>同轴电缆</a:t>
            </a:r>
          </a:p>
          <a:p>
            <a:pPr marL="742950" lvl="1" indent="-285750">
              <a:lnSpc>
                <a:spcPct val="150000"/>
              </a:lnSpc>
              <a:spcBef>
                <a:spcPct val="20000"/>
              </a:spcBef>
              <a:buClr>
                <a:srgbClr val="FF0000"/>
              </a:buClr>
              <a:buSzPct val="65000"/>
              <a:buFont typeface="Wingdings" pitchFamily="2" charset="2"/>
              <a:buChar char="n"/>
              <a:defRPr/>
            </a:pPr>
            <a:r>
              <a:rPr lang="zh-CN" altLang="en-US" sz="2800" b="1" kern="0" dirty="0">
                <a:latin typeface="黑体" pitchFamily="2" charset="-122"/>
                <a:ea typeface="黑体" pitchFamily="2" charset="-122"/>
              </a:rPr>
              <a:t>光纤</a:t>
            </a:r>
          </a:p>
          <a:p>
            <a:pPr marL="742950" lvl="1" indent="-285750">
              <a:spcBef>
                <a:spcPct val="20000"/>
              </a:spcBef>
              <a:buClr>
                <a:schemeClr val="folHlink"/>
              </a:buClr>
              <a:buSzPct val="45000"/>
              <a:buFont typeface="Wingdings" pitchFamily="2" charset="2"/>
              <a:buChar char="u"/>
              <a:defRPr/>
            </a:pPr>
            <a:endParaRPr lang="zh-CN" altLang="en-US" sz="2800" b="1" kern="0" dirty="0">
              <a:latin typeface="+mn-lt"/>
              <a:ea typeface="+mn-ea"/>
            </a:endParaRPr>
          </a:p>
          <a:p>
            <a:pPr marL="742950" lvl="1" indent="-285750">
              <a:spcBef>
                <a:spcPct val="20000"/>
              </a:spcBef>
              <a:buClr>
                <a:schemeClr val="folHlink"/>
              </a:buClr>
              <a:buSzPct val="45000"/>
              <a:buFont typeface="Wingdings" pitchFamily="2" charset="2"/>
              <a:buNone/>
              <a:defRPr/>
            </a:pPr>
            <a:endParaRPr lang="en-US" altLang="zh-CN" sz="2400" kern="0" dirty="0">
              <a:latin typeface="+mn-lt"/>
              <a:ea typeface="+mn-ea"/>
            </a:endParaRPr>
          </a:p>
        </p:txBody>
      </p:sp>
      <p:sp>
        <p:nvSpPr>
          <p:cNvPr id="10" name="Rectangle 3"/>
          <p:cNvSpPr txBox="1">
            <a:spLocks noChangeArrowheads="1"/>
          </p:cNvSpPr>
          <p:nvPr/>
        </p:nvSpPr>
        <p:spPr bwMode="auto">
          <a:xfrm>
            <a:off x="0" y="361950"/>
            <a:ext cx="3194050" cy="666750"/>
          </a:xfrm>
          <a:prstGeom prst="rect">
            <a:avLst/>
          </a:prstGeom>
          <a:noFill/>
          <a:ln w="9525">
            <a:noFill/>
            <a:miter lim="800000"/>
            <a:headEnd/>
            <a:tailEnd/>
          </a:ln>
        </p:spPr>
        <p:txBody>
          <a:bodyPr/>
          <a:lstStyle/>
          <a:p>
            <a:pPr marL="285750" indent="-285750">
              <a:spcBef>
                <a:spcPct val="20000"/>
              </a:spcBef>
              <a:buClr>
                <a:schemeClr val="hlink"/>
              </a:buClr>
              <a:buSzPct val="65000"/>
              <a:defRPr/>
            </a:pPr>
            <a:r>
              <a:rPr lang="en-US" altLang="en-US" sz="3200" b="1" dirty="0">
                <a:solidFill>
                  <a:srgbClr val="003399"/>
                </a:solidFill>
                <a:ea typeface="宋体" pitchFamily="2" charset="-122"/>
              </a:rPr>
              <a:t>§</a:t>
            </a:r>
            <a:r>
              <a:rPr lang="en-US" altLang="en-US" sz="3200" b="1" dirty="0">
                <a:solidFill>
                  <a:srgbClr val="003399"/>
                </a:solidFill>
                <a:latin typeface="Arial" pitchFamily="34" charset="0"/>
                <a:ea typeface="微软雅黑" pitchFamily="34" charset="-122"/>
                <a:cs typeface="Arial" pitchFamily="34" charset="0"/>
              </a:rPr>
              <a:t>4</a:t>
            </a:r>
            <a:r>
              <a:rPr lang="en-US" altLang="zh-CN" sz="3200" b="1" dirty="0">
                <a:solidFill>
                  <a:srgbClr val="003399"/>
                </a:solidFill>
                <a:latin typeface="Arial" pitchFamily="34" charset="0"/>
                <a:ea typeface="微软雅黑" pitchFamily="34" charset="-122"/>
                <a:cs typeface="Arial" pitchFamily="34" charset="0"/>
              </a:rPr>
              <a:t>.2  </a:t>
            </a:r>
            <a:r>
              <a:rPr lang="zh-CN" altLang="en-US" sz="3200" b="1" kern="0" dirty="0">
                <a:solidFill>
                  <a:srgbClr val="003399"/>
                </a:solidFill>
                <a:latin typeface="微软雅黑" pitchFamily="34" charset="-122"/>
                <a:ea typeface="微软雅黑" pitchFamily="34" charset="-122"/>
                <a:cs typeface="Arial" pitchFamily="34" charset="0"/>
              </a:rPr>
              <a:t>有</a:t>
            </a:r>
            <a:r>
              <a:rPr lang="zh-CN" altLang="en-US" sz="3200" b="1" kern="0" dirty="0">
                <a:solidFill>
                  <a:srgbClr val="003399"/>
                </a:solidFill>
                <a:latin typeface="微软雅黑" pitchFamily="34" charset="-122"/>
                <a:ea typeface="微软雅黑" pitchFamily="34" charset="-122"/>
              </a:rPr>
              <a:t>线信道</a:t>
            </a:r>
            <a:endParaRPr lang="en-US" altLang="zh-CN" sz="3200" kern="0" dirty="0">
              <a:solidFill>
                <a:srgbClr val="003399"/>
              </a:solidFill>
              <a:latin typeface="+mn-lt"/>
              <a:ea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ABE41174-DBB9-4FFD-9D49-6D6BE234F2E9}" type="slidenum">
              <a:rPr lang="en-US" altLang="zh-CN" smtClean="0">
                <a:latin typeface="Tahoma" pitchFamily="34" charset="0"/>
              </a:rPr>
              <a:pPr eaLnBrk="1" hangingPunct="1"/>
              <a:t>15</a:t>
            </a:fld>
            <a:endParaRPr lang="en-US" altLang="zh-CN" smtClean="0">
              <a:latin typeface="Tahoma" pitchFamily="34" charset="0"/>
            </a:endParaRPr>
          </a:p>
        </p:txBody>
      </p:sp>
      <p:sp>
        <p:nvSpPr>
          <p:cNvPr id="163848" name="AutoShape 8"/>
          <p:cNvSpPr>
            <a:spLocks noChangeArrowheads="1"/>
          </p:cNvSpPr>
          <p:nvPr/>
        </p:nvSpPr>
        <p:spPr bwMode="auto">
          <a:xfrm>
            <a:off x="3949700" y="6096000"/>
            <a:ext cx="4000500" cy="488950"/>
          </a:xfrm>
          <a:prstGeom prst="wedgeRoundRectCallout">
            <a:avLst>
              <a:gd name="adj1" fmla="val -14357"/>
              <a:gd name="adj2" fmla="val -93461"/>
              <a:gd name="adj3" fmla="val 16667"/>
            </a:avLst>
          </a:prstGeom>
          <a:noFill/>
          <a:ln w="9525">
            <a:noFill/>
            <a:miter lim="800000"/>
            <a:headEnd/>
            <a:tailEnd/>
          </a:ln>
        </p:spPr>
        <p:txBody>
          <a:bodyPr/>
          <a:lstStyle/>
          <a:p>
            <a:pPr algn="ctr" eaLnBrk="0" hangingPunct="0">
              <a:defRPr/>
            </a:pPr>
            <a:r>
              <a:rPr lang="en-US" altLang="zh-CN" sz="2400" b="1" dirty="0">
                <a:solidFill>
                  <a:schemeClr val="bg2">
                    <a:lumMod val="75000"/>
                    <a:lumOff val="25000"/>
                  </a:schemeClr>
                </a:solidFill>
                <a:ea typeface="宋体" pitchFamily="2" charset="-122"/>
              </a:rPr>
              <a:t>1880</a:t>
            </a:r>
            <a:r>
              <a:rPr lang="zh-CN" altLang="en-US" sz="2400" b="1" dirty="0">
                <a:solidFill>
                  <a:schemeClr val="bg2">
                    <a:lumMod val="75000"/>
                    <a:lumOff val="25000"/>
                  </a:schemeClr>
                </a:solidFill>
                <a:ea typeface="宋体" pitchFamily="2" charset="-122"/>
              </a:rPr>
              <a:t>年纽约街貌</a:t>
            </a:r>
          </a:p>
        </p:txBody>
      </p:sp>
      <p:pic>
        <p:nvPicPr>
          <p:cNvPr id="14340" name="Picture 4" descr="1880年电话线"/>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0800" y="606425"/>
            <a:ext cx="44640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593725" y="314325"/>
            <a:ext cx="200025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lvl="1" indent="-342900">
              <a:spcBef>
                <a:spcPct val="20000"/>
              </a:spcBef>
              <a:buClr>
                <a:srgbClr val="FF0000"/>
              </a:buClr>
              <a:buSzPct val="65000"/>
              <a:buFont typeface="Wingdings" pitchFamily="2" charset="2"/>
              <a:buChar char="n"/>
              <a:defRPr/>
            </a:pPr>
            <a:r>
              <a:rPr lang="zh-CN" altLang="en-US" sz="3200" b="1" kern="0" dirty="0">
                <a:latin typeface="黑体" pitchFamily="2" charset="-122"/>
                <a:ea typeface="黑体" pitchFamily="2" charset="-122"/>
              </a:rPr>
              <a:t>明线</a:t>
            </a:r>
            <a:endParaRPr lang="zh-CN" altLang="en-US" sz="3200" b="1" kern="0" dirty="0">
              <a:solidFill>
                <a:srgbClr val="000000"/>
              </a:solidFill>
              <a:latin typeface="华文中宋" pitchFamily="2" charset="-122"/>
              <a:ea typeface="华文中宋" pitchFamily="2" charset="-122"/>
            </a:endParaRPr>
          </a:p>
        </p:txBody>
      </p:sp>
      <p:pic>
        <p:nvPicPr>
          <p:cNvPr id="14342" name="图片 4" descr="明线.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938" y="1493838"/>
            <a:ext cx="316865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8A2D57F-FDCE-49B6-9732-06E56CAF1209}" type="slidenum">
              <a:rPr lang="en-US" altLang="zh-CN" smtClean="0">
                <a:latin typeface="Tahoma" pitchFamily="34" charset="0"/>
              </a:rPr>
              <a:pPr eaLnBrk="1" hangingPunct="1"/>
              <a:t>16</a:t>
            </a:fld>
            <a:endParaRPr lang="en-US" altLang="zh-CN" smtClean="0">
              <a:latin typeface="Tahoma" pitchFamily="34" charset="0"/>
            </a:endParaRP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l="3896" t="6349" r="57986" b="8980"/>
          <a:stretch>
            <a:fillRect/>
          </a:stretch>
        </p:blipFill>
        <p:spPr bwMode="auto">
          <a:xfrm>
            <a:off x="5283200" y="1117600"/>
            <a:ext cx="3022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4" name="Group 25"/>
          <p:cNvGrpSpPr>
            <a:grpSpLocks/>
          </p:cNvGrpSpPr>
          <p:nvPr/>
        </p:nvGrpSpPr>
        <p:grpSpPr bwMode="auto">
          <a:xfrm>
            <a:off x="1039813" y="1352550"/>
            <a:ext cx="3057525" cy="1139825"/>
            <a:chOff x="3305" y="204"/>
            <a:chExt cx="1927" cy="718"/>
          </a:xfrm>
        </p:grpSpPr>
        <p:grpSp>
          <p:nvGrpSpPr>
            <p:cNvPr id="15376" name="Group 7"/>
            <p:cNvGrpSpPr>
              <a:grpSpLocks/>
            </p:cNvGrpSpPr>
            <p:nvPr/>
          </p:nvGrpSpPr>
          <p:grpSpPr bwMode="auto">
            <a:xfrm>
              <a:off x="3305" y="516"/>
              <a:ext cx="1815" cy="406"/>
              <a:chOff x="1953" y="2202"/>
              <a:chExt cx="3597" cy="822"/>
            </a:xfrm>
          </p:grpSpPr>
          <p:pic>
            <p:nvPicPr>
              <p:cNvPr id="15383" name="Picture 8" descr="双绞线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3" y="2289"/>
                <a:ext cx="2325"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84" name="Group 9"/>
              <p:cNvGrpSpPr>
                <a:grpSpLocks/>
              </p:cNvGrpSpPr>
              <p:nvPr/>
            </p:nvGrpSpPr>
            <p:grpSpPr bwMode="auto">
              <a:xfrm>
                <a:off x="4170" y="2202"/>
                <a:ext cx="1380" cy="810"/>
                <a:chOff x="7275" y="3774"/>
                <a:chExt cx="1380" cy="810"/>
              </a:xfrm>
            </p:grpSpPr>
            <p:pic>
              <p:nvPicPr>
                <p:cNvPr id="15385" name="Picture 10" descr="双绞线2"/>
                <p:cNvPicPr>
                  <a:picLocks noChangeAspect="1" noChangeArrowheads="1"/>
                </p:cNvPicPr>
                <p:nvPr/>
              </p:nvPicPr>
              <p:blipFill>
                <a:blip r:embed="rId5" cstate="print">
                  <a:extLst>
                    <a:ext uri="{28A0092B-C50C-407E-A947-70E740481C1C}">
                      <a14:useLocalDpi xmlns:a14="http://schemas.microsoft.com/office/drawing/2010/main" val="0"/>
                    </a:ext>
                  </a:extLst>
                </a:blip>
                <a:srcRect r="69032" b="-2040"/>
                <a:stretch>
                  <a:fillRect/>
                </a:stretch>
              </p:blipFill>
              <p:spPr bwMode="auto">
                <a:xfrm>
                  <a:off x="7275" y="3834"/>
                  <a:ext cx="72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6" name="Picture 11" descr="双绞线2"/>
                <p:cNvPicPr>
                  <a:picLocks noChangeAspect="1" noChangeArrowheads="1"/>
                </p:cNvPicPr>
                <p:nvPr/>
              </p:nvPicPr>
              <p:blipFill>
                <a:blip r:embed="rId5" cstate="print">
                  <a:extLst>
                    <a:ext uri="{28A0092B-C50C-407E-A947-70E740481C1C}">
                      <a14:useLocalDpi xmlns:a14="http://schemas.microsoft.com/office/drawing/2010/main" val="0"/>
                    </a:ext>
                  </a:extLst>
                </a:blip>
                <a:srcRect r="69032" b="-2040"/>
                <a:stretch>
                  <a:fillRect/>
                </a:stretch>
              </p:blipFill>
              <p:spPr bwMode="auto">
                <a:xfrm rot="10800000">
                  <a:off x="7935" y="3774"/>
                  <a:ext cx="72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5377" name="Line 12"/>
            <p:cNvSpPr>
              <a:spLocks noChangeShapeType="1"/>
            </p:cNvSpPr>
            <p:nvPr/>
          </p:nvSpPr>
          <p:spPr bwMode="auto">
            <a:xfrm flipV="1">
              <a:off x="3424" y="375"/>
              <a:ext cx="137" cy="24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13"/>
            <p:cNvSpPr>
              <a:spLocks noChangeShapeType="1"/>
            </p:cNvSpPr>
            <p:nvPr/>
          </p:nvSpPr>
          <p:spPr bwMode="auto">
            <a:xfrm flipV="1">
              <a:off x="3523" y="390"/>
              <a:ext cx="38" cy="39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Text Box 14"/>
            <p:cNvSpPr txBox="1">
              <a:spLocks noChangeArrowheads="1"/>
            </p:cNvSpPr>
            <p:nvPr/>
          </p:nvSpPr>
          <p:spPr bwMode="auto">
            <a:xfrm>
              <a:off x="3371" y="204"/>
              <a:ext cx="4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a:latin typeface="Times New Roman" pitchFamily="18" charset="0"/>
                  <a:ea typeface="华文中宋" pitchFamily="2" charset="-122"/>
                </a:rPr>
                <a:t>导体</a:t>
              </a:r>
              <a:endParaRPr lang="zh-CN" altLang="en-US" sz="1600">
                <a:latin typeface="Tahoma" pitchFamily="34" charset="0"/>
                <a:ea typeface="华文中宋" pitchFamily="2" charset="-122"/>
              </a:endParaRPr>
            </a:p>
          </p:txBody>
        </p:sp>
        <p:sp>
          <p:nvSpPr>
            <p:cNvPr id="15380" name="Line 15"/>
            <p:cNvSpPr>
              <a:spLocks noChangeShapeType="1"/>
            </p:cNvSpPr>
            <p:nvPr/>
          </p:nvSpPr>
          <p:spPr bwMode="auto">
            <a:xfrm flipH="1">
              <a:off x="3886" y="382"/>
              <a:ext cx="136" cy="2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1" name="Text Box 16"/>
            <p:cNvSpPr txBox="1">
              <a:spLocks noChangeArrowheads="1"/>
            </p:cNvSpPr>
            <p:nvPr/>
          </p:nvSpPr>
          <p:spPr bwMode="auto">
            <a:xfrm>
              <a:off x="3765" y="204"/>
              <a:ext cx="5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a:latin typeface="Times New Roman" pitchFamily="18" charset="0"/>
                  <a:ea typeface="华文中宋" pitchFamily="2" charset="-122"/>
                </a:rPr>
                <a:t>绝缘层</a:t>
              </a:r>
              <a:endParaRPr lang="zh-CN" altLang="en-US" sz="1600">
                <a:latin typeface="Tahoma" pitchFamily="34" charset="0"/>
                <a:ea typeface="华文中宋" pitchFamily="2" charset="-122"/>
              </a:endParaRPr>
            </a:p>
          </p:txBody>
        </p:sp>
        <p:sp>
          <p:nvSpPr>
            <p:cNvPr id="15382" name="Text Box 20"/>
            <p:cNvSpPr txBox="1">
              <a:spLocks noChangeArrowheads="1"/>
            </p:cNvSpPr>
            <p:nvPr/>
          </p:nvSpPr>
          <p:spPr bwMode="auto">
            <a:xfrm>
              <a:off x="4297" y="204"/>
              <a:ext cx="93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a:solidFill>
                    <a:schemeClr val="hlink"/>
                  </a:solidFill>
                  <a:latin typeface="Times New Roman" pitchFamily="18" charset="0"/>
                  <a:ea typeface="华文中宋" pitchFamily="2" charset="-122"/>
                </a:rPr>
                <a:t>双绞线</a:t>
              </a:r>
              <a:r>
                <a:rPr lang="en-US" altLang="zh-CN">
                  <a:solidFill>
                    <a:schemeClr val="hlink"/>
                  </a:solidFill>
                  <a:latin typeface="Times New Roman" pitchFamily="18" charset="0"/>
                  <a:ea typeface="华文中宋" pitchFamily="2" charset="-122"/>
                </a:rPr>
                <a:t>Twisted Rair</a:t>
              </a:r>
              <a:endParaRPr lang="en-US" altLang="zh-CN">
                <a:solidFill>
                  <a:schemeClr val="hlink"/>
                </a:solidFill>
                <a:latin typeface="Tahoma" pitchFamily="34" charset="0"/>
                <a:ea typeface="华文中宋" pitchFamily="2" charset="-122"/>
              </a:endParaRPr>
            </a:p>
          </p:txBody>
        </p:sp>
      </p:grpSp>
      <p:sp>
        <p:nvSpPr>
          <p:cNvPr id="15365" name="Rectangle 18"/>
          <p:cNvSpPr>
            <a:spLocks noChangeArrowheads="1"/>
          </p:cNvSpPr>
          <p:nvPr/>
        </p:nvSpPr>
        <p:spPr bwMode="auto">
          <a:xfrm>
            <a:off x="5638800" y="4851400"/>
            <a:ext cx="247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latin typeface="隶书" pitchFamily="49" charset="-122"/>
                <a:ea typeface="隶书" pitchFamily="49" charset="-122"/>
              </a:rPr>
              <a:t>屏蔽双绞线</a:t>
            </a:r>
            <a:r>
              <a:rPr lang="en-US" altLang="zh-CN" sz="2400">
                <a:latin typeface="隶书" pitchFamily="49" charset="-122"/>
                <a:ea typeface="隶书" pitchFamily="49" charset="-122"/>
              </a:rPr>
              <a:t>(STP)   </a:t>
            </a:r>
          </a:p>
          <a:p>
            <a:pPr algn="ctr"/>
            <a:r>
              <a:rPr lang="zh-CN" altLang="en-US" sz="1600">
                <a:latin typeface="隶书" pitchFamily="49" charset="-122"/>
                <a:ea typeface="华文中宋" pitchFamily="2" charset="-122"/>
              </a:rPr>
              <a:t>（</a:t>
            </a:r>
            <a:r>
              <a:rPr lang="zh-CN" altLang="en-US" sz="1600">
                <a:ea typeface="华文中宋" pitchFamily="2" charset="-122"/>
              </a:rPr>
              <a:t>可减少噪声干扰）</a:t>
            </a:r>
            <a:endParaRPr lang="en-US" altLang="zh-CN" sz="2400">
              <a:latin typeface="隶书" pitchFamily="49" charset="-122"/>
              <a:ea typeface="隶书" pitchFamily="49" charset="-122"/>
            </a:endParaRPr>
          </a:p>
        </p:txBody>
      </p:sp>
      <p:sp>
        <p:nvSpPr>
          <p:cNvPr id="15366" name="Rectangle 19"/>
          <p:cNvSpPr>
            <a:spLocks noChangeArrowheads="1"/>
          </p:cNvSpPr>
          <p:nvPr/>
        </p:nvSpPr>
        <p:spPr bwMode="auto">
          <a:xfrm>
            <a:off x="5461000" y="4095750"/>
            <a:ext cx="27749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latin typeface="隶书" pitchFamily="49" charset="-122"/>
                <a:ea typeface="隶书" pitchFamily="49" charset="-122"/>
              </a:rPr>
              <a:t>非屏蔽双绞线</a:t>
            </a:r>
            <a:r>
              <a:rPr lang="en-US" altLang="zh-CN" sz="2400">
                <a:latin typeface="隶书" pitchFamily="49" charset="-122"/>
                <a:ea typeface="隶书" pitchFamily="49" charset="-122"/>
              </a:rPr>
              <a:t>(UTP)</a:t>
            </a:r>
          </a:p>
          <a:p>
            <a:r>
              <a:rPr lang="zh-CN" altLang="en-US" sz="1600">
                <a:latin typeface="华文中宋" pitchFamily="2" charset="-122"/>
                <a:ea typeface="华文中宋" pitchFamily="2" charset="-122"/>
              </a:rPr>
              <a:t>（便宜、易弯曲、易安装）</a:t>
            </a:r>
          </a:p>
        </p:txBody>
      </p:sp>
      <p:sp>
        <p:nvSpPr>
          <p:cNvPr id="15367" name="AutoShape 23"/>
          <p:cNvSpPr>
            <a:spLocks noChangeArrowheads="1"/>
          </p:cNvSpPr>
          <p:nvPr/>
        </p:nvSpPr>
        <p:spPr bwMode="auto">
          <a:xfrm>
            <a:off x="6507163" y="3251200"/>
            <a:ext cx="1755775" cy="765175"/>
          </a:xfrm>
          <a:prstGeom prst="wedgeRoundRectCallout">
            <a:avLst>
              <a:gd name="adj1" fmla="val -24773"/>
              <a:gd name="adj2" fmla="val -91699"/>
              <a:gd name="adj3" fmla="val 16667"/>
            </a:avLst>
          </a:prstGeom>
          <a:solidFill>
            <a:srgbClr val="FFFFCC"/>
          </a:solidFill>
          <a:ln w="9525">
            <a:solidFill>
              <a:schemeClr val="tx1"/>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ea typeface="华文中宋" pitchFamily="2" charset="-122"/>
              </a:rPr>
              <a:t>由 多 对</a:t>
            </a:r>
          </a:p>
          <a:p>
            <a:r>
              <a:rPr lang="zh-CN" altLang="en-US" sz="2400">
                <a:solidFill>
                  <a:schemeClr val="hlink"/>
                </a:solidFill>
                <a:ea typeface="华文中宋" pitchFamily="2" charset="-122"/>
              </a:rPr>
              <a:t>双绞线</a:t>
            </a:r>
            <a:r>
              <a:rPr lang="zh-CN" altLang="en-US" sz="2000">
                <a:ea typeface="华文中宋" pitchFamily="2" charset="-122"/>
              </a:rPr>
              <a:t>组成</a:t>
            </a:r>
          </a:p>
        </p:txBody>
      </p:sp>
      <p:grpSp>
        <p:nvGrpSpPr>
          <p:cNvPr id="5" name="组合 31"/>
          <p:cNvGrpSpPr>
            <a:grpSpLocks/>
          </p:cNvGrpSpPr>
          <p:nvPr/>
        </p:nvGrpSpPr>
        <p:grpSpPr bwMode="auto">
          <a:xfrm>
            <a:off x="1327150" y="3073400"/>
            <a:ext cx="3467100" cy="1066800"/>
            <a:chOff x="322157" y="1039790"/>
            <a:chExt cx="2789662" cy="973502"/>
          </a:xfrm>
          <a:solidFill>
            <a:schemeClr val="bg2">
              <a:lumMod val="10000"/>
              <a:lumOff val="90000"/>
            </a:schemeClr>
          </a:solidFill>
          <a:effectLst>
            <a:outerShdw blurRad="50800" dist="38100" dir="2700000" algn="tl" rotWithShape="0">
              <a:prstClr val="black">
                <a:alpha val="40000"/>
              </a:prstClr>
            </a:outerShdw>
          </a:effectLst>
        </p:grpSpPr>
        <p:sp>
          <p:nvSpPr>
            <p:cNvPr id="28" name="圆角矩形 27"/>
            <p:cNvSpPr/>
            <p:nvPr/>
          </p:nvSpPr>
          <p:spPr>
            <a:xfrm>
              <a:off x="322157" y="1039790"/>
              <a:ext cx="2789662" cy="973502"/>
            </a:xfrm>
            <a:prstGeom prst="roundRect">
              <a:avLst>
                <a:gd name="adj" fmla="val 10000"/>
              </a:avLst>
            </a:prstGeom>
            <a:grpFill/>
            <a:ln w="12700">
              <a:noFill/>
              <a:prstDash val="lgDash"/>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圆角矩形 7"/>
            <p:cNvSpPr/>
            <p:nvPr/>
          </p:nvSpPr>
          <p:spPr>
            <a:xfrm>
              <a:off x="355367" y="1039790"/>
              <a:ext cx="2721965" cy="856161"/>
            </a:xfrm>
            <a:prstGeom prst="rect">
              <a:avLst/>
            </a:prstGeom>
            <a:grpFill/>
            <a:ln w="12700">
              <a:noFill/>
              <a:prstDash val="lgDash"/>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49530" tIns="33020" rIns="49530" bIns="33020" anchor="ctr"/>
            <a:lstStyle/>
            <a:p>
              <a:pPr marL="685800" lvl="1" indent="-228600" eaLnBrk="0" hangingPunct="0">
                <a:spcBef>
                  <a:spcPct val="20000"/>
                </a:spcBef>
                <a:buClr>
                  <a:srgbClr val="993366"/>
                </a:buClr>
                <a:buSzPct val="45000"/>
                <a:defRPr/>
              </a:pPr>
              <a:endParaRPr lang="en-US" altLang="zh-CN" sz="2400" dirty="0">
                <a:solidFill>
                  <a:schemeClr val="tx1"/>
                </a:solidFill>
                <a:latin typeface="华文中宋" pitchFamily="2" charset="-122"/>
                <a:ea typeface="华文中宋" pitchFamily="2" charset="-122"/>
              </a:endParaRPr>
            </a:p>
            <a:p>
              <a:pPr marL="228600" indent="-228600" eaLnBrk="0" hangingPunct="0">
                <a:spcBef>
                  <a:spcPct val="20000"/>
                </a:spcBef>
                <a:buClr>
                  <a:srgbClr val="993366"/>
                </a:buClr>
                <a:buSzPct val="45000"/>
                <a:defRPr/>
              </a:pPr>
              <a:endParaRPr lang="en-US" altLang="zh-CN" sz="2400" dirty="0">
                <a:solidFill>
                  <a:schemeClr val="tx1"/>
                </a:solidFill>
                <a:latin typeface="华文中宋" pitchFamily="2" charset="-122"/>
                <a:ea typeface="华文中宋" pitchFamily="2" charset="-122"/>
              </a:endParaRPr>
            </a:p>
            <a:p>
              <a:pPr marL="228600" indent="-228600" eaLnBrk="0" hangingPunct="0">
                <a:lnSpc>
                  <a:spcPts val="2875"/>
                </a:lnSpc>
                <a:spcBef>
                  <a:spcPct val="20000"/>
                </a:spcBef>
                <a:buClr>
                  <a:srgbClr val="993366"/>
                </a:buClr>
                <a:buSzPct val="45000"/>
                <a:defRPr/>
              </a:pPr>
              <a:r>
                <a:rPr lang="zh-CN" altLang="en-US" sz="2400" dirty="0">
                  <a:solidFill>
                    <a:srgbClr val="000099"/>
                  </a:solidFill>
                  <a:latin typeface="华文中宋" pitchFamily="2" charset="-122"/>
                  <a:ea typeface="华文中宋" pitchFamily="2" charset="-122"/>
                </a:rPr>
                <a:t>  </a:t>
              </a:r>
              <a:r>
                <a:rPr lang="zh-CN" altLang="en-US" sz="2400" dirty="0">
                  <a:solidFill>
                    <a:schemeClr val="tx1"/>
                  </a:solidFill>
                  <a:latin typeface="华文中宋" pitchFamily="2" charset="-122"/>
                  <a:ea typeface="华文中宋" pitchFamily="2" charset="-122"/>
                </a:rPr>
                <a:t>每对呈扭绞状，以减</a:t>
              </a:r>
              <a:endParaRPr lang="en-US" altLang="zh-CN" sz="2400" dirty="0">
                <a:solidFill>
                  <a:schemeClr val="tx1"/>
                </a:solidFill>
                <a:latin typeface="华文中宋" pitchFamily="2" charset="-122"/>
                <a:ea typeface="华文中宋" pitchFamily="2" charset="-122"/>
              </a:endParaRPr>
            </a:p>
            <a:p>
              <a:pPr marL="228600" indent="-228600" eaLnBrk="0" hangingPunct="0">
                <a:lnSpc>
                  <a:spcPts val="2875"/>
                </a:lnSpc>
                <a:spcBef>
                  <a:spcPct val="20000"/>
                </a:spcBef>
                <a:buClr>
                  <a:srgbClr val="993366"/>
                </a:buClr>
                <a:buSzPct val="45000"/>
                <a:defRPr/>
              </a:pPr>
              <a:r>
                <a:rPr lang="en-US" altLang="zh-CN" sz="2400" dirty="0">
                  <a:solidFill>
                    <a:schemeClr val="tx1"/>
                  </a:solidFill>
                  <a:latin typeface="华文中宋" pitchFamily="2" charset="-122"/>
                  <a:ea typeface="华文中宋" pitchFamily="2" charset="-122"/>
                </a:rPr>
                <a:t>  </a:t>
              </a:r>
              <a:r>
                <a:rPr lang="zh-CN" altLang="en-US" sz="2400" dirty="0">
                  <a:solidFill>
                    <a:schemeClr val="tx1"/>
                  </a:solidFill>
                  <a:latin typeface="华文中宋" pitchFamily="2" charset="-122"/>
                  <a:ea typeface="华文中宋" pitchFamily="2" charset="-122"/>
                </a:rPr>
                <a:t>小各线对的相互干扰。</a:t>
              </a:r>
              <a:endParaRPr lang="en-US" altLang="zh-CN" sz="2400" dirty="0">
                <a:solidFill>
                  <a:srgbClr val="000000"/>
                </a:solidFill>
                <a:latin typeface="楷体_GB2312" pitchFamily="49" charset="-122"/>
              </a:endParaRPr>
            </a:p>
            <a:p>
              <a:pPr marL="228600" indent="-228600" eaLnBrk="0" hangingPunct="0">
                <a:lnSpc>
                  <a:spcPts val="3200"/>
                </a:lnSpc>
                <a:spcAft>
                  <a:spcPct val="35000"/>
                </a:spcAft>
                <a:defRPr/>
              </a:pPr>
              <a:r>
                <a:rPr lang="en-US" altLang="zh-CN" sz="2400" b="1" dirty="0">
                  <a:solidFill>
                    <a:srgbClr val="000000"/>
                  </a:solidFill>
                  <a:latin typeface="楷体_GB2312" pitchFamily="49" charset="-122"/>
                  <a:ea typeface="宋体" pitchFamily="2" charset="-122"/>
                </a:rPr>
                <a:t>   </a:t>
              </a:r>
              <a:endParaRPr lang="zh-CN" altLang="en-US" sz="2400" dirty="0">
                <a:solidFill>
                  <a:srgbClr val="000000"/>
                </a:solidFill>
                <a:latin typeface="华文中宋" pitchFamily="2" charset="-122"/>
                <a:ea typeface="华文中宋" pitchFamily="2" charset="-122"/>
              </a:endParaRPr>
            </a:p>
            <a:p>
              <a:pPr marL="228600" indent="-228600" algn="ctr" eaLnBrk="0" hangingPunct="0">
                <a:lnSpc>
                  <a:spcPts val="2000"/>
                </a:lnSpc>
                <a:spcAft>
                  <a:spcPct val="35000"/>
                </a:spcAft>
                <a:defRPr/>
              </a:pPr>
              <a:endParaRPr lang="zh-CN" altLang="en-US" sz="2400" dirty="0">
                <a:solidFill>
                  <a:srgbClr val="000000"/>
                </a:solidFill>
              </a:endParaRPr>
            </a:p>
          </p:txBody>
        </p:sp>
      </p:grpSp>
      <p:sp>
        <p:nvSpPr>
          <p:cNvPr id="15369" name="矩形 44"/>
          <p:cNvSpPr>
            <a:spLocks noChangeArrowheads="1"/>
          </p:cNvSpPr>
          <p:nvPr/>
        </p:nvSpPr>
        <p:spPr bwMode="auto">
          <a:xfrm>
            <a:off x="701675" y="2933700"/>
            <a:ext cx="855663" cy="420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b="1">
                <a:solidFill>
                  <a:srgbClr val="000099"/>
                </a:solidFill>
                <a:latin typeface="黑体" pitchFamily="2" charset="-122"/>
                <a:ea typeface="黑体" pitchFamily="2" charset="-122"/>
              </a:rPr>
              <a:t>特点</a:t>
            </a:r>
            <a:endParaRPr lang="zh-CN" altLang="en-US" sz="2400" b="1">
              <a:latin typeface="黑体" pitchFamily="2" charset="-122"/>
              <a:ea typeface="黑体" pitchFamily="2" charset="-122"/>
            </a:endParaRPr>
          </a:p>
        </p:txBody>
      </p:sp>
      <p:grpSp>
        <p:nvGrpSpPr>
          <p:cNvPr id="6" name="组合 31"/>
          <p:cNvGrpSpPr>
            <a:grpSpLocks/>
          </p:cNvGrpSpPr>
          <p:nvPr/>
        </p:nvGrpSpPr>
        <p:grpSpPr bwMode="auto">
          <a:xfrm>
            <a:off x="1327150" y="4406900"/>
            <a:ext cx="3467100" cy="909638"/>
            <a:chOff x="322157" y="1039790"/>
            <a:chExt cx="2789662" cy="972673"/>
          </a:xfrm>
          <a:solidFill>
            <a:schemeClr val="bg2">
              <a:lumMod val="10000"/>
              <a:lumOff val="90000"/>
            </a:schemeClr>
          </a:solidFill>
          <a:effectLst>
            <a:outerShdw blurRad="50800" dist="38100" dir="2700000" algn="tl" rotWithShape="0">
              <a:prstClr val="black">
                <a:alpha val="40000"/>
              </a:prstClr>
            </a:outerShdw>
          </a:effectLst>
        </p:grpSpPr>
        <p:sp>
          <p:nvSpPr>
            <p:cNvPr id="39" name="圆角矩形 38"/>
            <p:cNvSpPr/>
            <p:nvPr/>
          </p:nvSpPr>
          <p:spPr>
            <a:xfrm>
              <a:off x="322157" y="1039790"/>
              <a:ext cx="2789662" cy="972673"/>
            </a:xfrm>
            <a:prstGeom prst="roundRect">
              <a:avLst>
                <a:gd name="adj" fmla="val 10000"/>
              </a:avLst>
            </a:prstGeom>
            <a:grpFill/>
            <a:ln w="12700">
              <a:noFill/>
              <a:prstDash val="lgDash"/>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0" name="圆角矩形 7"/>
            <p:cNvSpPr/>
            <p:nvPr/>
          </p:nvSpPr>
          <p:spPr>
            <a:xfrm>
              <a:off x="355367" y="1061858"/>
              <a:ext cx="2649157" cy="933630"/>
            </a:xfrm>
            <a:prstGeom prst="rect">
              <a:avLst/>
            </a:prstGeom>
            <a:grpFill/>
            <a:ln w="12700">
              <a:noFill/>
              <a:prstDash val="lgDash"/>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49530" tIns="33020" rIns="49530" bIns="33020" anchor="ctr"/>
            <a:lstStyle/>
            <a:p>
              <a:pPr marL="228600" indent="-228600" eaLnBrk="0" hangingPunct="0">
                <a:lnSpc>
                  <a:spcPts val="3200"/>
                </a:lnSpc>
                <a:spcBef>
                  <a:spcPct val="20000"/>
                </a:spcBef>
                <a:buClr>
                  <a:srgbClr val="993366"/>
                </a:buClr>
                <a:buSzPct val="45000"/>
                <a:defRPr/>
              </a:pPr>
              <a:r>
                <a:rPr lang="zh-CN" altLang="en-US" sz="2400" dirty="0">
                  <a:solidFill>
                    <a:srgbClr val="000099"/>
                  </a:solidFill>
                  <a:latin typeface="华文中宋" pitchFamily="2" charset="-122"/>
                  <a:ea typeface="华文中宋" pitchFamily="2" charset="-122"/>
                </a:rPr>
                <a:t>  </a:t>
              </a:r>
              <a:r>
                <a:rPr lang="zh-CN" altLang="en-US" sz="2400" dirty="0">
                  <a:solidFill>
                    <a:srgbClr val="000000"/>
                  </a:solidFill>
                  <a:latin typeface="华文中宋" pitchFamily="2" charset="-122"/>
                  <a:ea typeface="华文中宋" pitchFamily="2" charset="-122"/>
                </a:rPr>
                <a:t>传输衰减大</a:t>
              </a:r>
              <a:r>
                <a:rPr lang="en-US" altLang="zh-CN" sz="2400" dirty="0">
                  <a:solidFill>
                    <a:srgbClr val="000000"/>
                  </a:solidFill>
                  <a:latin typeface="华文中宋" pitchFamily="2" charset="-122"/>
                  <a:ea typeface="华文中宋" pitchFamily="2" charset="-122"/>
                </a:rPr>
                <a:t>/</a:t>
              </a:r>
              <a:r>
                <a:rPr lang="zh-CN" altLang="en-US" sz="2400" dirty="0">
                  <a:solidFill>
                    <a:srgbClr val="000000"/>
                  </a:solidFill>
                  <a:latin typeface="华文中宋" pitchFamily="2" charset="-122"/>
                  <a:ea typeface="华文中宋" pitchFamily="2" charset="-122"/>
                </a:rPr>
                <a:t>距离短，邻道间有串话干扰。</a:t>
              </a:r>
              <a:endParaRPr lang="zh-CN" altLang="en-US" sz="2400" dirty="0">
                <a:solidFill>
                  <a:srgbClr val="000000"/>
                </a:solidFill>
              </a:endParaRPr>
            </a:p>
          </p:txBody>
        </p:sp>
      </p:grpSp>
      <p:sp>
        <p:nvSpPr>
          <p:cNvPr id="15371" name="矩形 44"/>
          <p:cNvSpPr>
            <a:spLocks noChangeArrowheads="1"/>
          </p:cNvSpPr>
          <p:nvPr/>
        </p:nvSpPr>
        <p:spPr bwMode="auto">
          <a:xfrm>
            <a:off x="657225" y="4284663"/>
            <a:ext cx="854075" cy="420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b="1">
                <a:solidFill>
                  <a:srgbClr val="000099"/>
                </a:solidFill>
                <a:latin typeface="黑体" pitchFamily="2" charset="-122"/>
                <a:ea typeface="黑体" pitchFamily="2" charset="-122"/>
              </a:rPr>
              <a:t>缺点</a:t>
            </a:r>
            <a:endParaRPr lang="zh-CN" altLang="en-US" sz="2400" b="1">
              <a:latin typeface="黑体" pitchFamily="2" charset="-122"/>
              <a:ea typeface="黑体" pitchFamily="2" charset="-122"/>
            </a:endParaRPr>
          </a:p>
        </p:txBody>
      </p:sp>
      <p:grpSp>
        <p:nvGrpSpPr>
          <p:cNvPr id="7" name="组合 31"/>
          <p:cNvGrpSpPr>
            <a:grpSpLocks/>
          </p:cNvGrpSpPr>
          <p:nvPr/>
        </p:nvGrpSpPr>
        <p:grpSpPr bwMode="auto">
          <a:xfrm>
            <a:off x="1327150" y="5607050"/>
            <a:ext cx="6978650" cy="577850"/>
            <a:chOff x="322157" y="959554"/>
            <a:chExt cx="2789662" cy="973502"/>
          </a:xfrm>
          <a:solidFill>
            <a:schemeClr val="bg2">
              <a:lumMod val="10000"/>
              <a:lumOff val="90000"/>
            </a:schemeClr>
          </a:solidFill>
          <a:effectLst>
            <a:outerShdw blurRad="50800" dist="38100" dir="2700000" algn="tl" rotWithShape="0">
              <a:prstClr val="black">
                <a:alpha val="40000"/>
              </a:prstClr>
            </a:outerShdw>
          </a:effectLst>
        </p:grpSpPr>
        <p:sp>
          <p:nvSpPr>
            <p:cNvPr id="43" name="圆角矩形 42"/>
            <p:cNvSpPr/>
            <p:nvPr/>
          </p:nvSpPr>
          <p:spPr>
            <a:xfrm>
              <a:off x="322157" y="959554"/>
              <a:ext cx="2789662" cy="973502"/>
            </a:xfrm>
            <a:prstGeom prst="roundRect">
              <a:avLst>
                <a:gd name="adj" fmla="val 10000"/>
              </a:avLst>
            </a:prstGeom>
            <a:grpFill/>
            <a:ln w="12700">
              <a:noFill/>
              <a:prstDash val="lgDash"/>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圆角矩形 7"/>
            <p:cNvSpPr/>
            <p:nvPr/>
          </p:nvSpPr>
          <p:spPr>
            <a:xfrm>
              <a:off x="339926" y="1117348"/>
              <a:ext cx="2722395" cy="665939"/>
            </a:xfrm>
            <a:prstGeom prst="rect">
              <a:avLst/>
            </a:prstGeom>
            <a:grpFill/>
            <a:ln w="12700">
              <a:noFill/>
              <a:prstDash val="lgDash"/>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49530" tIns="33020" rIns="49530" bIns="33020" spcCol="1270" anchor="ctr"/>
            <a:lstStyle/>
            <a:p>
              <a:pPr marL="228600" indent="-228600" eaLnBrk="0" hangingPunct="0">
                <a:lnSpc>
                  <a:spcPts val="3200"/>
                </a:lnSpc>
                <a:spcBef>
                  <a:spcPct val="20000"/>
                </a:spcBef>
                <a:buClr>
                  <a:srgbClr val="993366"/>
                </a:buClr>
                <a:buSzPct val="45000"/>
                <a:defRPr/>
              </a:pPr>
              <a:r>
                <a:rPr lang="zh-CN" altLang="en-US" sz="2400" kern="0" dirty="0">
                  <a:solidFill>
                    <a:srgbClr val="000099"/>
                  </a:solidFill>
                  <a:latin typeface="华文中宋" pitchFamily="2" charset="-122"/>
                  <a:ea typeface="华文中宋" pitchFamily="2" charset="-122"/>
                </a:rPr>
                <a:t>  </a:t>
              </a:r>
              <a:r>
                <a:rPr lang="zh-CN" altLang="en-US" sz="2400" dirty="0">
                  <a:ea typeface="华文中宋" pitchFamily="2" charset="-122"/>
                </a:rPr>
                <a:t>电话线路</a:t>
              </a:r>
              <a:r>
                <a:rPr lang="zh-CN" altLang="en-US" sz="2400" dirty="0">
                  <a:latin typeface="华文中宋" pitchFamily="2" charset="-122"/>
                  <a:ea typeface="华文中宋" pitchFamily="2" charset="-122"/>
                </a:rPr>
                <a:t>、</a:t>
              </a:r>
              <a:r>
                <a:rPr lang="zh-CN" altLang="en-US" sz="2400" dirty="0">
                  <a:ea typeface="华文中宋" pitchFamily="2" charset="-122"/>
                </a:rPr>
                <a:t>局域网及综合布线工程中的传输介质</a:t>
              </a:r>
              <a:endParaRPr lang="zh-CN" altLang="en-US" sz="2400" dirty="0"/>
            </a:p>
          </p:txBody>
        </p:sp>
      </p:grpSp>
      <p:sp>
        <p:nvSpPr>
          <p:cNvPr id="15373" name="矩形 44"/>
          <p:cNvSpPr>
            <a:spLocks noChangeArrowheads="1"/>
          </p:cNvSpPr>
          <p:nvPr/>
        </p:nvSpPr>
        <p:spPr bwMode="auto">
          <a:xfrm>
            <a:off x="657225" y="5499100"/>
            <a:ext cx="901700" cy="420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b="1">
                <a:solidFill>
                  <a:srgbClr val="000099"/>
                </a:solidFill>
                <a:latin typeface="黑体" pitchFamily="2" charset="-122"/>
                <a:ea typeface="黑体" pitchFamily="2" charset="-122"/>
              </a:rPr>
              <a:t>应用</a:t>
            </a:r>
            <a:endParaRPr lang="zh-CN" altLang="en-US" sz="2400" b="1">
              <a:latin typeface="黑体" pitchFamily="2" charset="-122"/>
              <a:ea typeface="黑体" pitchFamily="2" charset="-122"/>
            </a:endParaRPr>
          </a:p>
        </p:txBody>
      </p:sp>
      <p:sp>
        <p:nvSpPr>
          <p:cNvPr id="15374" name="矩形 45"/>
          <p:cNvSpPr>
            <a:spLocks noChangeArrowheads="1"/>
          </p:cNvSpPr>
          <p:nvPr/>
        </p:nvSpPr>
        <p:spPr bwMode="auto">
          <a:xfrm>
            <a:off x="6838950" y="522288"/>
            <a:ext cx="187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1"/>
            <a:r>
              <a:rPr lang="zh-CN" altLang="en-US" sz="2400">
                <a:solidFill>
                  <a:srgbClr val="555555"/>
                </a:solidFill>
                <a:latin typeface="微软雅黑" pitchFamily="34" charset="-122"/>
                <a:ea typeface="华文细黑" pitchFamily="2" charset="-122"/>
              </a:rPr>
              <a:t>有线信道</a:t>
            </a:r>
            <a:endParaRPr lang="en-US" altLang="zh-CN" sz="2400">
              <a:solidFill>
                <a:srgbClr val="555555"/>
              </a:solidFill>
              <a:latin typeface="微软雅黑" pitchFamily="34" charset="-122"/>
              <a:ea typeface="华文细黑" pitchFamily="2" charset="-122"/>
            </a:endParaRPr>
          </a:p>
        </p:txBody>
      </p:sp>
      <p:sp>
        <p:nvSpPr>
          <p:cNvPr id="32" name="矩形 31"/>
          <p:cNvSpPr/>
          <p:nvPr/>
        </p:nvSpPr>
        <p:spPr>
          <a:xfrm>
            <a:off x="417513" y="400050"/>
            <a:ext cx="240030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lvl="1" indent="-342900">
              <a:spcBef>
                <a:spcPct val="20000"/>
              </a:spcBef>
              <a:buClr>
                <a:srgbClr val="FF0000"/>
              </a:buClr>
              <a:buSzPct val="65000"/>
              <a:buFont typeface="Wingdings" pitchFamily="2" charset="2"/>
              <a:buChar char="n"/>
              <a:defRPr/>
            </a:pPr>
            <a:r>
              <a:rPr lang="zh-CN" altLang="en-US" sz="3200" b="1" kern="0" dirty="0">
                <a:latin typeface="黑体" pitchFamily="2" charset="-122"/>
                <a:ea typeface="黑体" pitchFamily="2" charset="-122"/>
              </a:rPr>
              <a:t>对称电缆</a:t>
            </a:r>
            <a:endParaRPr lang="zh-CN" altLang="en-US" sz="3200" b="1" kern="0" dirty="0">
              <a:solidFill>
                <a:srgbClr val="000000"/>
              </a:solidFill>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DD43FBF-9D20-4DDE-B6A4-922BECDBCF7E}" type="slidenum">
              <a:rPr lang="en-US" altLang="zh-CN" smtClean="0">
                <a:latin typeface="Tahoma" pitchFamily="34" charset="0"/>
              </a:rPr>
              <a:pPr eaLnBrk="1" hangingPunct="1"/>
              <a:t>17</a:t>
            </a:fld>
            <a:endParaRPr lang="en-US" altLang="zh-CN" smtClean="0">
              <a:latin typeface="Tahoma" pitchFamily="34" charset="0"/>
            </a:endParaRPr>
          </a:p>
        </p:txBody>
      </p:sp>
      <p:pic>
        <p:nvPicPr>
          <p:cNvPr id="16387" name="Picture 52"/>
          <p:cNvPicPr>
            <a:picLocks noChangeAspect="1" noChangeArrowheads="1"/>
          </p:cNvPicPr>
          <p:nvPr/>
        </p:nvPicPr>
        <p:blipFill>
          <a:blip r:embed="rId3">
            <a:lum contrast="20000"/>
            <a:extLst>
              <a:ext uri="{28A0092B-C50C-407E-A947-70E740481C1C}">
                <a14:useLocalDpi xmlns:a14="http://schemas.microsoft.com/office/drawing/2010/main" val="0"/>
              </a:ext>
            </a:extLst>
          </a:blip>
          <a:srcRect l="6978" t="4572" b="5807"/>
          <a:stretch>
            <a:fillRect/>
          </a:stretch>
        </p:blipFill>
        <p:spPr bwMode="auto">
          <a:xfrm>
            <a:off x="5167313" y="1651000"/>
            <a:ext cx="3449637"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18" name="AutoShape 54"/>
          <p:cNvSpPr>
            <a:spLocks noChangeArrowheads="1"/>
          </p:cNvSpPr>
          <p:nvPr/>
        </p:nvSpPr>
        <p:spPr bwMode="auto">
          <a:xfrm>
            <a:off x="803275" y="1428750"/>
            <a:ext cx="3724275" cy="1422400"/>
          </a:xfrm>
          <a:prstGeom prst="wedgeRoundRectCallout">
            <a:avLst>
              <a:gd name="adj1" fmla="val 25662"/>
              <a:gd name="adj2" fmla="val 51005"/>
              <a:gd name="adj3" fmla="val 16667"/>
            </a:avLst>
          </a:prstGeom>
          <a:solidFill>
            <a:srgbClr val="E8E8E8"/>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9525">
                <a:solidFill>
                  <a:srgbClr val="000000"/>
                </a:solidFill>
                <a:prstDash val="lgDash"/>
                <a:miter lim="800000"/>
                <a:headEnd/>
                <a:tailEnd/>
              </a14:hiddenLine>
            </a:ext>
          </a:extLst>
        </p:spPr>
        <p:txBody>
          <a:bodyPr/>
          <a:lstStyle/>
          <a:p>
            <a:pPr algn="ctr" eaLnBrk="0" hangingPunct="0">
              <a:lnSpc>
                <a:spcPts val="3200"/>
              </a:lnSpc>
              <a:defRPr/>
            </a:pPr>
            <a:r>
              <a:rPr lang="zh-CN" altLang="en-US" sz="2400" dirty="0">
                <a:latin typeface="华文中宋" pitchFamily="2" charset="-122"/>
                <a:ea typeface="华文中宋" pitchFamily="2" charset="-122"/>
              </a:rPr>
              <a:t>  由同轴的两个导体组成</a:t>
            </a:r>
          </a:p>
          <a:p>
            <a:pPr algn="ctr" eaLnBrk="0" hangingPunct="0">
              <a:lnSpc>
                <a:spcPts val="3200"/>
              </a:lnSpc>
              <a:defRPr/>
            </a:pPr>
            <a:r>
              <a:rPr lang="zh-CN" altLang="en-US" sz="2400" dirty="0">
                <a:solidFill>
                  <a:srgbClr val="7030A0"/>
                </a:solidFill>
                <a:latin typeface="华文中宋" pitchFamily="2" charset="-122"/>
                <a:ea typeface="华文中宋" pitchFamily="2" charset="-122"/>
              </a:rPr>
              <a:t>内芯</a:t>
            </a:r>
            <a:r>
              <a:rPr lang="zh-CN" altLang="en-US" sz="2400" dirty="0">
                <a:latin typeface="华文中宋" pitchFamily="2" charset="-122"/>
                <a:ea typeface="华文中宋" pitchFamily="2" charset="-122"/>
              </a:rPr>
              <a:t>：金属导线</a:t>
            </a:r>
          </a:p>
          <a:p>
            <a:pPr algn="ctr" eaLnBrk="0" hangingPunct="0">
              <a:lnSpc>
                <a:spcPts val="3200"/>
              </a:lnSpc>
              <a:defRPr/>
            </a:pPr>
            <a:r>
              <a:rPr lang="zh-CN" altLang="en-US" sz="2400" dirty="0">
                <a:solidFill>
                  <a:srgbClr val="7030A0"/>
                </a:solidFill>
                <a:latin typeface="华文中宋" pitchFamily="2" charset="-122"/>
                <a:ea typeface="华文中宋" pitchFamily="2" charset="-122"/>
              </a:rPr>
              <a:t>外导体</a:t>
            </a:r>
            <a:r>
              <a:rPr lang="zh-CN" altLang="en-US" sz="2400" dirty="0">
                <a:latin typeface="华文中宋" pitchFamily="2" charset="-122"/>
                <a:ea typeface="华文中宋" pitchFamily="2" charset="-122"/>
              </a:rPr>
              <a:t>：金属编织网</a:t>
            </a:r>
          </a:p>
        </p:txBody>
      </p:sp>
      <p:sp>
        <p:nvSpPr>
          <p:cNvPr id="164919" name="AutoShape 55"/>
          <p:cNvSpPr>
            <a:spLocks noChangeArrowheads="1"/>
          </p:cNvSpPr>
          <p:nvPr/>
        </p:nvSpPr>
        <p:spPr bwMode="auto">
          <a:xfrm>
            <a:off x="847725" y="3384550"/>
            <a:ext cx="3511550" cy="977900"/>
          </a:xfrm>
          <a:prstGeom prst="wedgeRoundRectCallout">
            <a:avLst>
              <a:gd name="adj1" fmla="val 13838"/>
              <a:gd name="adj2" fmla="val 49819"/>
              <a:gd name="adj3" fmla="val 16667"/>
            </a:avLst>
          </a:prstGeom>
          <a:solidFill>
            <a:schemeClr val="bg2">
              <a:lumMod val="10000"/>
              <a:lumOff val="90000"/>
            </a:schemeClr>
          </a:solidFill>
          <a:ln w="9525">
            <a:noFill/>
            <a:prstDash val="lgDash"/>
            <a:miter lim="800000"/>
            <a:headEnd/>
            <a:tailEnd/>
          </a:ln>
          <a:effectLst>
            <a:outerShdw blurRad="50800" dist="38100" dir="2700000" algn="tl" rotWithShape="0">
              <a:prstClr val="black">
                <a:alpha val="40000"/>
              </a:prstClr>
            </a:outerShdw>
          </a:effectLst>
        </p:spPr>
        <p:txBody>
          <a:bodyPr/>
          <a:lstStyle/>
          <a:p>
            <a:pPr eaLnBrk="0" hangingPunct="0">
              <a:lnSpc>
                <a:spcPts val="3200"/>
              </a:lnSpc>
              <a:defRPr/>
            </a:pPr>
            <a:r>
              <a:rPr lang="zh-CN" altLang="en-US" sz="2400" dirty="0">
                <a:latin typeface="华文中宋" pitchFamily="2" charset="-122"/>
                <a:ea typeface="华文中宋" pitchFamily="2" charset="-122"/>
              </a:rPr>
              <a:t>  抗电磁干扰能力强</a:t>
            </a:r>
            <a:endParaRPr lang="en-US" altLang="zh-CN" sz="2400" dirty="0">
              <a:latin typeface="华文中宋" pitchFamily="2" charset="-122"/>
              <a:ea typeface="华文中宋" pitchFamily="2" charset="-122"/>
            </a:endParaRPr>
          </a:p>
          <a:p>
            <a:pPr eaLnBrk="0" hangingPunct="0">
              <a:lnSpc>
                <a:spcPts val="3200"/>
              </a:lnSpc>
              <a:defRPr/>
            </a:pPr>
            <a:r>
              <a:rPr lang="zh-CN" altLang="en-US" sz="2400" dirty="0">
                <a:latin typeface="华文中宋" pitchFamily="2" charset="-122"/>
                <a:ea typeface="华文中宋" pitchFamily="2" charset="-122"/>
              </a:rPr>
              <a:t>  带宽更宽、速率更高</a:t>
            </a:r>
          </a:p>
        </p:txBody>
      </p:sp>
      <p:sp>
        <p:nvSpPr>
          <p:cNvPr id="164920" name="AutoShape 56"/>
          <p:cNvSpPr>
            <a:spLocks noChangeArrowheads="1"/>
          </p:cNvSpPr>
          <p:nvPr/>
        </p:nvSpPr>
        <p:spPr bwMode="auto">
          <a:xfrm>
            <a:off x="847725" y="4718050"/>
            <a:ext cx="4354513" cy="1022350"/>
          </a:xfrm>
          <a:prstGeom prst="wedgeRoundRectCallout">
            <a:avLst>
              <a:gd name="adj1" fmla="val -13833"/>
              <a:gd name="adj2" fmla="val 47514"/>
              <a:gd name="adj3" fmla="val 16667"/>
            </a:avLst>
          </a:prstGeom>
          <a:solidFill>
            <a:srgbClr val="E8E8E8"/>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9525">
                <a:solidFill>
                  <a:srgbClr val="000000"/>
                </a:solidFill>
                <a:prstDash val="lgDash"/>
                <a:miter lim="800000"/>
                <a:headEnd/>
                <a:tailEnd/>
              </a14:hiddenLine>
            </a:ext>
          </a:extLst>
        </p:spPr>
        <p:txBody>
          <a:bodyPr/>
          <a:lstStyle/>
          <a:p>
            <a:pPr eaLnBrk="0" hangingPunct="0">
              <a:lnSpc>
                <a:spcPts val="3200"/>
              </a:lnSpc>
              <a:defRPr/>
            </a:pPr>
            <a:r>
              <a:rPr lang="zh-CN" altLang="en-US" sz="2400" dirty="0">
                <a:ea typeface="华文中宋" pitchFamily="2" charset="-122"/>
              </a:rPr>
              <a:t>  </a:t>
            </a:r>
            <a:r>
              <a:rPr lang="zh-CN" altLang="en-US" sz="2400" dirty="0">
                <a:latin typeface="华文中宋" pitchFamily="2" charset="-122"/>
                <a:ea typeface="华文中宋" pitchFamily="2" charset="-122"/>
              </a:rPr>
              <a:t>成本较高；</a:t>
            </a:r>
          </a:p>
          <a:p>
            <a:pPr eaLnBrk="0" hangingPunct="0">
              <a:lnSpc>
                <a:spcPts val="3200"/>
              </a:lnSpc>
              <a:defRPr/>
            </a:pPr>
            <a:r>
              <a:rPr lang="zh-CN" altLang="en-US" sz="2400" dirty="0">
                <a:latin typeface="华文中宋" pitchFamily="2" charset="-122"/>
                <a:ea typeface="华文中宋" pitchFamily="2" charset="-122"/>
              </a:rPr>
              <a:t>  解决：用光缆代替（干线）</a:t>
            </a:r>
          </a:p>
          <a:p>
            <a:pPr algn="ctr" eaLnBrk="0" hangingPunct="0">
              <a:defRPr/>
            </a:pPr>
            <a:r>
              <a:rPr lang="zh-CN" altLang="en-US" sz="2000" dirty="0">
                <a:latin typeface="华文中宋" pitchFamily="2" charset="-122"/>
                <a:ea typeface="华文中宋" pitchFamily="2" charset="-122"/>
              </a:rPr>
              <a:t>     </a:t>
            </a:r>
          </a:p>
        </p:txBody>
      </p:sp>
      <p:sp>
        <p:nvSpPr>
          <p:cNvPr id="16391" name="矩形 10"/>
          <p:cNvSpPr>
            <a:spLocks noChangeArrowheads="1"/>
          </p:cNvSpPr>
          <p:nvPr/>
        </p:nvSpPr>
        <p:spPr bwMode="auto">
          <a:xfrm>
            <a:off x="296863" y="1314450"/>
            <a:ext cx="8445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99"/>
                </a:solidFill>
                <a:latin typeface="黑体" pitchFamily="2" charset="-122"/>
                <a:ea typeface="黑体" pitchFamily="2" charset="-122"/>
              </a:rPr>
              <a:t>组成</a:t>
            </a:r>
            <a:endParaRPr lang="zh-CN" altLang="en-US" sz="2400">
              <a:solidFill>
                <a:srgbClr val="000099"/>
              </a:solidFill>
              <a:latin typeface="黑体" pitchFamily="2" charset="-122"/>
              <a:ea typeface="黑体" pitchFamily="2" charset="-122"/>
            </a:endParaRPr>
          </a:p>
        </p:txBody>
      </p:sp>
      <p:sp>
        <p:nvSpPr>
          <p:cNvPr id="16392" name="矩形 13"/>
          <p:cNvSpPr>
            <a:spLocks noChangeArrowheads="1"/>
          </p:cNvSpPr>
          <p:nvPr/>
        </p:nvSpPr>
        <p:spPr bwMode="auto">
          <a:xfrm>
            <a:off x="296863" y="3159125"/>
            <a:ext cx="885825"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99"/>
                </a:solidFill>
                <a:latin typeface="黑体" pitchFamily="2" charset="-122"/>
                <a:ea typeface="黑体" pitchFamily="2" charset="-122"/>
              </a:rPr>
              <a:t>优点</a:t>
            </a:r>
            <a:endParaRPr lang="zh-CN" altLang="en-US">
              <a:solidFill>
                <a:srgbClr val="000099"/>
              </a:solidFill>
            </a:endParaRPr>
          </a:p>
        </p:txBody>
      </p:sp>
      <p:sp>
        <p:nvSpPr>
          <p:cNvPr id="16393" name="矩形 14"/>
          <p:cNvSpPr>
            <a:spLocks noChangeArrowheads="1"/>
          </p:cNvSpPr>
          <p:nvPr/>
        </p:nvSpPr>
        <p:spPr bwMode="auto">
          <a:xfrm>
            <a:off x="1114425" y="2984500"/>
            <a:ext cx="18002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200"/>
              </a:lnSpc>
            </a:pPr>
            <a:r>
              <a:rPr lang="zh-CN" altLang="en-US">
                <a:solidFill>
                  <a:srgbClr val="000000"/>
                </a:solidFill>
                <a:latin typeface="华文中宋" pitchFamily="2" charset="-122"/>
                <a:ea typeface="华文中宋" pitchFamily="2" charset="-122"/>
              </a:rPr>
              <a:t>（相比双绞线）</a:t>
            </a:r>
          </a:p>
        </p:txBody>
      </p:sp>
      <p:sp>
        <p:nvSpPr>
          <p:cNvPr id="16394" name="矩形 15"/>
          <p:cNvSpPr>
            <a:spLocks noChangeArrowheads="1"/>
          </p:cNvSpPr>
          <p:nvPr/>
        </p:nvSpPr>
        <p:spPr bwMode="auto">
          <a:xfrm>
            <a:off x="341313" y="4554538"/>
            <a:ext cx="855662"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99"/>
                </a:solidFill>
                <a:latin typeface="黑体" pitchFamily="2" charset="-122"/>
                <a:ea typeface="黑体" pitchFamily="2" charset="-122"/>
              </a:rPr>
              <a:t>缺点</a:t>
            </a:r>
            <a:endParaRPr lang="zh-CN" altLang="en-US">
              <a:solidFill>
                <a:srgbClr val="000099"/>
              </a:solidFill>
            </a:endParaRPr>
          </a:p>
        </p:txBody>
      </p:sp>
      <p:sp>
        <p:nvSpPr>
          <p:cNvPr id="16395" name="矩形 16"/>
          <p:cNvSpPr>
            <a:spLocks noChangeArrowheads="1"/>
          </p:cNvSpPr>
          <p:nvPr/>
        </p:nvSpPr>
        <p:spPr bwMode="auto">
          <a:xfrm>
            <a:off x="6838950" y="522288"/>
            <a:ext cx="187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1"/>
            <a:r>
              <a:rPr lang="zh-CN" altLang="en-US" sz="2400">
                <a:solidFill>
                  <a:srgbClr val="555555"/>
                </a:solidFill>
                <a:latin typeface="微软雅黑" pitchFamily="34" charset="-122"/>
                <a:ea typeface="华文细黑" pitchFamily="2" charset="-122"/>
              </a:rPr>
              <a:t>有线信道</a:t>
            </a:r>
            <a:endParaRPr lang="en-US" altLang="zh-CN" sz="2400">
              <a:solidFill>
                <a:srgbClr val="555555"/>
              </a:solidFill>
              <a:latin typeface="微软雅黑" pitchFamily="34" charset="-122"/>
              <a:ea typeface="华文细黑" pitchFamily="2" charset="-122"/>
            </a:endParaRPr>
          </a:p>
        </p:txBody>
      </p:sp>
      <p:sp>
        <p:nvSpPr>
          <p:cNvPr id="15" name="矩形 14"/>
          <p:cNvSpPr/>
          <p:nvPr/>
        </p:nvSpPr>
        <p:spPr>
          <a:xfrm>
            <a:off x="393700" y="230188"/>
            <a:ext cx="240030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lvl="1" indent="-342900">
              <a:spcBef>
                <a:spcPct val="20000"/>
              </a:spcBef>
              <a:buClr>
                <a:srgbClr val="FF0000"/>
              </a:buClr>
              <a:buSzPct val="65000"/>
              <a:buFont typeface="Wingdings" pitchFamily="2" charset="2"/>
              <a:buChar char="n"/>
              <a:defRPr/>
            </a:pPr>
            <a:r>
              <a:rPr lang="zh-CN" altLang="en-US" sz="3200" b="1" kern="0" dirty="0">
                <a:latin typeface="黑体" pitchFamily="2" charset="-122"/>
                <a:ea typeface="黑体" pitchFamily="2" charset="-122"/>
              </a:rPr>
              <a:t>同轴电缆</a:t>
            </a:r>
            <a:endParaRPr lang="zh-CN" altLang="en-US" sz="3200" b="1" kern="0" dirty="0">
              <a:solidFill>
                <a:srgbClr val="000000"/>
              </a:solidFill>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579E06F-856D-4690-8CAF-A7042D37CD8B}" type="slidenum">
              <a:rPr lang="en-US" altLang="zh-CN" smtClean="0">
                <a:latin typeface="Tahoma" pitchFamily="34" charset="0"/>
              </a:rPr>
              <a:pPr eaLnBrk="1" hangingPunct="1"/>
              <a:t>18</a:t>
            </a:fld>
            <a:endParaRPr lang="en-US" altLang="zh-CN" smtClean="0">
              <a:latin typeface="Tahoma" pitchFamily="34" charset="0"/>
            </a:endParaRPr>
          </a:p>
        </p:txBody>
      </p:sp>
      <p:sp>
        <p:nvSpPr>
          <p:cNvPr id="164914" name="Rectangle 50"/>
          <p:cNvSpPr>
            <a:spLocks noChangeArrowheads="1"/>
          </p:cNvSpPr>
          <p:nvPr/>
        </p:nvSpPr>
        <p:spPr bwMode="auto">
          <a:xfrm>
            <a:off x="962025" y="3776663"/>
            <a:ext cx="6130925" cy="2127250"/>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lstStyle/>
          <a:p>
            <a:pPr marL="342900" indent="-342900">
              <a:lnSpc>
                <a:spcPct val="90000"/>
              </a:lnSpc>
              <a:spcBef>
                <a:spcPct val="20000"/>
              </a:spcBef>
              <a:buClr>
                <a:schemeClr val="folHlink"/>
              </a:buClr>
              <a:buSzPct val="50000"/>
              <a:defRPr/>
            </a:pPr>
            <a:r>
              <a:rPr lang="zh-CN" altLang="en-US" sz="2800" dirty="0">
                <a:solidFill>
                  <a:srgbClr val="FF0000"/>
                </a:solidFill>
                <a:latin typeface="Times New Roman" pitchFamily="18" charset="0"/>
                <a:ea typeface="华文中宋" pitchFamily="2" charset="-122"/>
              </a:rPr>
              <a:t> </a:t>
            </a:r>
            <a:r>
              <a:rPr lang="zh-CN" altLang="en-US" sz="2800" dirty="0">
                <a:solidFill>
                  <a:srgbClr val="7030A0"/>
                </a:solidFill>
                <a:latin typeface="Times New Roman" pitchFamily="18" charset="0"/>
                <a:ea typeface="华文中宋" pitchFamily="2" charset="-122"/>
              </a:rPr>
              <a:t> </a:t>
            </a:r>
            <a:r>
              <a:rPr lang="zh-CN" altLang="en-US" sz="2800" b="1" dirty="0">
                <a:solidFill>
                  <a:srgbClr val="7030A0"/>
                </a:solidFill>
                <a:latin typeface="黑体" pitchFamily="2" charset="-122"/>
                <a:ea typeface="黑体" pitchFamily="2" charset="-122"/>
              </a:rPr>
              <a:t>宽带</a:t>
            </a:r>
            <a:r>
              <a:rPr lang="zh-CN" altLang="en-US" sz="2000" dirty="0">
                <a:latin typeface="黑体" pitchFamily="2" charset="-122"/>
                <a:ea typeface="黑体" pitchFamily="2" charset="-122"/>
              </a:rPr>
              <a:t>（射频）</a:t>
            </a:r>
            <a:r>
              <a:rPr lang="zh-CN" altLang="en-US" sz="2400" b="1" dirty="0">
                <a:latin typeface="黑体" pitchFamily="2" charset="-122"/>
                <a:ea typeface="黑体" pitchFamily="2" charset="-122"/>
              </a:rPr>
              <a:t>同轴电缆：</a:t>
            </a:r>
            <a:endParaRPr lang="zh-CN" altLang="en-US" sz="2800" b="1" dirty="0">
              <a:solidFill>
                <a:srgbClr val="003399"/>
              </a:solidFill>
              <a:latin typeface="黑体" pitchFamily="2" charset="-122"/>
              <a:ea typeface="黑体" pitchFamily="2" charset="-122"/>
            </a:endParaRPr>
          </a:p>
          <a:p>
            <a:pPr marL="742950" lvl="1" indent="-285750">
              <a:lnSpc>
                <a:spcPts val="3200"/>
              </a:lnSpc>
              <a:spcBef>
                <a:spcPct val="20000"/>
              </a:spcBef>
              <a:buClr>
                <a:srgbClr val="969696"/>
              </a:buClr>
              <a:buSzPct val="55000"/>
              <a:buFont typeface="Wingdings" pitchFamily="2" charset="2"/>
              <a:buChar char="l"/>
              <a:defRPr/>
            </a:pPr>
            <a:r>
              <a:rPr lang="en-US" altLang="zh-CN" sz="2400" b="1" dirty="0">
                <a:solidFill>
                  <a:srgbClr val="0033CC"/>
                </a:solidFill>
                <a:latin typeface="+mn-lt"/>
                <a:ea typeface="华文中宋" pitchFamily="2" charset="-122"/>
              </a:rPr>
              <a:t>75Ω</a:t>
            </a:r>
            <a:r>
              <a:rPr lang="zh-CN" altLang="en-US" sz="2400" dirty="0">
                <a:latin typeface="华文中宋" pitchFamily="2" charset="-122"/>
                <a:ea typeface="华文中宋" pitchFamily="2" charset="-122"/>
              </a:rPr>
              <a:t>，用于传输模拟信号</a:t>
            </a:r>
            <a:endParaRPr lang="en-US" altLang="zh-CN" sz="2400" dirty="0">
              <a:latin typeface="华文中宋" pitchFamily="2" charset="-122"/>
              <a:ea typeface="华文中宋" pitchFamily="2" charset="-122"/>
            </a:endParaRPr>
          </a:p>
          <a:p>
            <a:pPr marL="742950" lvl="1" indent="-285750">
              <a:lnSpc>
                <a:spcPts val="3200"/>
              </a:lnSpc>
              <a:spcBef>
                <a:spcPct val="20000"/>
              </a:spcBef>
              <a:buClr>
                <a:srgbClr val="969696"/>
              </a:buClr>
              <a:buSzPct val="55000"/>
              <a:buFont typeface="Wingdings" pitchFamily="2" charset="2"/>
              <a:buChar char="l"/>
              <a:defRPr/>
            </a:pPr>
            <a:r>
              <a:rPr lang="zh-CN" altLang="en-US" sz="2400" dirty="0">
                <a:latin typeface="华文中宋" pitchFamily="2" charset="-122"/>
                <a:ea typeface="华文中宋" pitchFamily="2" charset="-122"/>
              </a:rPr>
              <a:t>多用于有线电视</a:t>
            </a:r>
            <a:r>
              <a:rPr lang="zh-CN" altLang="en-US" sz="2400" dirty="0">
                <a:latin typeface="+mn-lt"/>
                <a:ea typeface="华文中宋" pitchFamily="2" charset="-122"/>
              </a:rPr>
              <a:t>（</a:t>
            </a:r>
            <a:r>
              <a:rPr lang="en-US" altLang="zh-CN" sz="2400" dirty="0">
                <a:latin typeface="+mn-lt"/>
                <a:ea typeface="华文中宋" pitchFamily="2" charset="-122"/>
              </a:rPr>
              <a:t>CATV</a:t>
            </a:r>
            <a:r>
              <a:rPr lang="zh-CN" altLang="en-US" sz="2400" dirty="0">
                <a:latin typeface="+mn-lt"/>
                <a:ea typeface="华文中宋" pitchFamily="2" charset="-122"/>
              </a:rPr>
              <a:t>）</a:t>
            </a:r>
            <a:r>
              <a:rPr lang="zh-CN" altLang="en-US" sz="2400" dirty="0">
                <a:latin typeface="华文中宋" pitchFamily="2" charset="-122"/>
                <a:ea typeface="华文中宋" pitchFamily="2" charset="-122"/>
              </a:rPr>
              <a:t>系统</a:t>
            </a:r>
            <a:endParaRPr lang="en-US" altLang="zh-CN" sz="2400" dirty="0">
              <a:latin typeface="华文中宋" pitchFamily="2" charset="-122"/>
              <a:ea typeface="华文中宋" pitchFamily="2" charset="-122"/>
            </a:endParaRPr>
          </a:p>
          <a:p>
            <a:pPr marL="742950" lvl="1" indent="-285750">
              <a:lnSpc>
                <a:spcPts val="3200"/>
              </a:lnSpc>
              <a:spcBef>
                <a:spcPct val="20000"/>
              </a:spcBef>
              <a:buClr>
                <a:srgbClr val="969696"/>
              </a:buClr>
              <a:buSzPct val="55000"/>
              <a:buFont typeface="Wingdings" pitchFamily="2" charset="2"/>
              <a:buChar char="l"/>
              <a:defRPr/>
            </a:pPr>
            <a:r>
              <a:rPr lang="zh-CN" altLang="en-US" sz="2400" dirty="0">
                <a:latin typeface="华文中宋" pitchFamily="2" charset="-122"/>
                <a:ea typeface="华文中宋" pitchFamily="2" charset="-122"/>
              </a:rPr>
              <a:t>传输距离可达几十千米</a:t>
            </a:r>
          </a:p>
          <a:p>
            <a:pPr marL="742950" lvl="1" indent="-285750">
              <a:lnSpc>
                <a:spcPts val="3200"/>
              </a:lnSpc>
              <a:spcBef>
                <a:spcPct val="20000"/>
              </a:spcBef>
              <a:buClr>
                <a:srgbClr val="003399"/>
              </a:buClr>
              <a:buSzPct val="55000"/>
              <a:buFont typeface="Wingdings" pitchFamily="2" charset="2"/>
              <a:buChar char="r"/>
              <a:defRPr/>
            </a:pPr>
            <a:endParaRPr lang="en-US" altLang="zh-CN" sz="2400" dirty="0">
              <a:solidFill>
                <a:srgbClr val="969696"/>
              </a:solidFill>
              <a:latin typeface="华文中宋" pitchFamily="2" charset="-122"/>
              <a:ea typeface="华文中宋" pitchFamily="2" charset="-122"/>
            </a:endParaRPr>
          </a:p>
        </p:txBody>
      </p:sp>
      <p:sp>
        <p:nvSpPr>
          <p:cNvPr id="10" name="Rectangle 50"/>
          <p:cNvSpPr>
            <a:spLocks noChangeArrowheads="1"/>
          </p:cNvSpPr>
          <p:nvPr/>
        </p:nvSpPr>
        <p:spPr bwMode="auto">
          <a:xfrm>
            <a:off x="958850" y="1257300"/>
            <a:ext cx="6134100" cy="2222500"/>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lstStyle/>
          <a:p>
            <a:pPr marL="342900" indent="-342900">
              <a:lnSpc>
                <a:spcPct val="90000"/>
              </a:lnSpc>
              <a:spcBef>
                <a:spcPct val="20000"/>
              </a:spcBef>
              <a:buClr>
                <a:schemeClr val="folHlink"/>
              </a:buClr>
              <a:buSzPct val="50000"/>
              <a:defRPr/>
            </a:pPr>
            <a:r>
              <a:rPr lang="zh-CN" altLang="en-US" sz="2800" dirty="0">
                <a:solidFill>
                  <a:srgbClr val="7030A0"/>
                </a:solidFill>
                <a:latin typeface="Times New Roman" pitchFamily="18" charset="0"/>
                <a:ea typeface="华文中宋" pitchFamily="2" charset="-122"/>
              </a:rPr>
              <a:t>  </a:t>
            </a:r>
            <a:r>
              <a:rPr lang="zh-CN" altLang="en-US" sz="2800" b="1" dirty="0">
                <a:solidFill>
                  <a:srgbClr val="7030A0"/>
                </a:solidFill>
                <a:latin typeface="黑体" pitchFamily="2" charset="-122"/>
                <a:ea typeface="黑体" pitchFamily="2" charset="-122"/>
              </a:rPr>
              <a:t>基带</a:t>
            </a:r>
            <a:r>
              <a:rPr lang="zh-CN" altLang="en-US" sz="2400" b="1" dirty="0">
                <a:latin typeface="黑体" pitchFamily="2" charset="-122"/>
                <a:ea typeface="黑体" pitchFamily="2" charset="-122"/>
              </a:rPr>
              <a:t>同轴电缆</a:t>
            </a:r>
            <a:r>
              <a:rPr lang="zh-CN" altLang="en-US" sz="2400" dirty="0">
                <a:latin typeface="Times New Roman" pitchFamily="18" charset="0"/>
                <a:ea typeface="华文中宋" pitchFamily="2" charset="-122"/>
              </a:rPr>
              <a:t>：</a:t>
            </a:r>
            <a:endParaRPr lang="zh-CN" altLang="en-US" sz="2800" dirty="0">
              <a:solidFill>
                <a:srgbClr val="003399"/>
              </a:solidFill>
              <a:latin typeface="Times New Roman" pitchFamily="18" charset="0"/>
              <a:ea typeface="楷体_GB2312" pitchFamily="49" charset="-122"/>
            </a:endParaRPr>
          </a:p>
          <a:p>
            <a:pPr marL="742950" lvl="1" indent="-285750">
              <a:lnSpc>
                <a:spcPts val="3200"/>
              </a:lnSpc>
              <a:spcBef>
                <a:spcPct val="20000"/>
              </a:spcBef>
              <a:buClr>
                <a:schemeClr val="accent4">
                  <a:lumMod val="50000"/>
                  <a:lumOff val="50000"/>
                </a:schemeClr>
              </a:buClr>
              <a:buSzPct val="55000"/>
              <a:buFont typeface="Wingdings" pitchFamily="2" charset="2"/>
              <a:buChar char="l"/>
              <a:defRPr/>
            </a:pPr>
            <a:r>
              <a:rPr lang="en-US" altLang="zh-CN" sz="2400" b="1" dirty="0">
                <a:solidFill>
                  <a:srgbClr val="0033CC"/>
                </a:solidFill>
                <a:latin typeface="Times New Roman" pitchFamily="18" charset="0"/>
                <a:ea typeface="楷体_GB2312" pitchFamily="49" charset="-122"/>
              </a:rPr>
              <a:t>50Ω</a:t>
            </a:r>
            <a:r>
              <a:rPr lang="zh-CN" altLang="en-US" sz="2400" b="1" dirty="0">
                <a:latin typeface="Times New Roman" pitchFamily="18" charset="0"/>
                <a:ea typeface="楷体_GB2312" pitchFamily="49" charset="-122"/>
              </a:rPr>
              <a:t>，</a:t>
            </a:r>
            <a:r>
              <a:rPr lang="zh-CN" altLang="en-US" sz="2400" dirty="0">
                <a:latin typeface="华文中宋" pitchFamily="2" charset="-122"/>
                <a:ea typeface="华文中宋" pitchFamily="2" charset="-122"/>
              </a:rPr>
              <a:t>多用于数字基带传输</a:t>
            </a:r>
          </a:p>
          <a:p>
            <a:pPr marL="742950" lvl="1" indent="-285750">
              <a:lnSpc>
                <a:spcPts val="3200"/>
              </a:lnSpc>
              <a:spcBef>
                <a:spcPct val="20000"/>
              </a:spcBef>
              <a:buClr>
                <a:schemeClr val="accent4">
                  <a:lumMod val="50000"/>
                  <a:lumOff val="50000"/>
                </a:schemeClr>
              </a:buClr>
              <a:buSzPct val="55000"/>
              <a:buFont typeface="Wingdings" pitchFamily="2" charset="2"/>
              <a:buChar char="l"/>
              <a:defRPr/>
            </a:pPr>
            <a:r>
              <a:rPr lang="zh-CN" altLang="en-US" sz="2400" dirty="0">
                <a:latin typeface="华文中宋" pitchFamily="2" charset="-122"/>
                <a:ea typeface="华文中宋" pitchFamily="2" charset="-122"/>
              </a:rPr>
              <a:t>速率可达</a:t>
            </a:r>
            <a:r>
              <a:rPr lang="en-US" altLang="zh-CN" sz="2400" dirty="0">
                <a:latin typeface="华文中宋" pitchFamily="2" charset="-122"/>
                <a:ea typeface="华文中宋" pitchFamily="2" charset="-122"/>
              </a:rPr>
              <a:t>10Mb/s</a:t>
            </a:r>
            <a:endParaRPr lang="zh-CN" altLang="en-US" sz="2400" dirty="0">
              <a:latin typeface="华文中宋" pitchFamily="2" charset="-122"/>
              <a:ea typeface="华文中宋" pitchFamily="2" charset="-122"/>
            </a:endParaRPr>
          </a:p>
          <a:p>
            <a:pPr marL="742950" lvl="1" indent="-285750">
              <a:lnSpc>
                <a:spcPts val="3200"/>
              </a:lnSpc>
              <a:spcBef>
                <a:spcPct val="20000"/>
              </a:spcBef>
              <a:buClr>
                <a:schemeClr val="accent4">
                  <a:lumMod val="50000"/>
                  <a:lumOff val="50000"/>
                </a:schemeClr>
              </a:buClr>
              <a:buSzPct val="55000"/>
              <a:buFont typeface="Wingdings" pitchFamily="2" charset="2"/>
              <a:buChar char="l"/>
              <a:defRPr/>
            </a:pPr>
            <a:r>
              <a:rPr lang="zh-CN" altLang="en-US" sz="2400" dirty="0">
                <a:latin typeface="华文中宋" pitchFamily="2" charset="-122"/>
                <a:ea typeface="华文中宋" pitchFamily="2" charset="-122"/>
              </a:rPr>
              <a:t>传输距离</a:t>
            </a:r>
            <a:r>
              <a:rPr lang="en-US" altLang="zh-CN" sz="2400" dirty="0">
                <a:latin typeface="华文中宋" pitchFamily="2" charset="-122"/>
                <a:ea typeface="华文中宋" pitchFamily="2" charset="-122"/>
              </a:rPr>
              <a:t>&lt;</a:t>
            </a:r>
            <a:r>
              <a:rPr lang="zh-CN" altLang="en-US" sz="2400" dirty="0">
                <a:latin typeface="华文中宋" pitchFamily="2" charset="-122"/>
                <a:ea typeface="华文中宋" pitchFamily="2" charset="-122"/>
              </a:rPr>
              <a:t>几千米</a:t>
            </a:r>
          </a:p>
        </p:txBody>
      </p:sp>
      <p:sp>
        <p:nvSpPr>
          <p:cNvPr id="17413" name="矩形 15"/>
          <p:cNvSpPr>
            <a:spLocks noChangeArrowheads="1"/>
          </p:cNvSpPr>
          <p:nvPr/>
        </p:nvSpPr>
        <p:spPr bwMode="auto">
          <a:xfrm>
            <a:off x="6821488" y="522288"/>
            <a:ext cx="1878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1"/>
            <a:r>
              <a:rPr lang="zh-CN" altLang="en-US" sz="2400">
                <a:solidFill>
                  <a:srgbClr val="555555"/>
                </a:solidFill>
                <a:latin typeface="微软雅黑" pitchFamily="34" charset="-122"/>
                <a:ea typeface="华文细黑" pitchFamily="2" charset="-122"/>
              </a:rPr>
              <a:t>有线信道</a:t>
            </a:r>
            <a:endParaRPr lang="en-US" altLang="zh-CN" sz="2400">
              <a:solidFill>
                <a:srgbClr val="555555"/>
              </a:solidFill>
              <a:latin typeface="微软雅黑" pitchFamily="34" charset="-122"/>
              <a:ea typeface="华文细黑"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9BB3FAC-756C-475C-AD0E-EA7E8F9EEFEB}" type="slidenum">
              <a:rPr lang="en-US" altLang="zh-CN" smtClean="0">
                <a:latin typeface="Tahoma" pitchFamily="34" charset="0"/>
              </a:rPr>
              <a:pPr eaLnBrk="1" hangingPunct="1"/>
              <a:t>19</a:t>
            </a:fld>
            <a:endParaRPr lang="en-US" altLang="zh-CN" smtClean="0">
              <a:latin typeface="Tahoma" pitchFamily="34" charset="0"/>
            </a:endParaRPr>
          </a:p>
        </p:txBody>
      </p:sp>
      <p:grpSp>
        <p:nvGrpSpPr>
          <p:cNvPr id="18435" name="Group 5"/>
          <p:cNvGrpSpPr>
            <a:grpSpLocks/>
          </p:cNvGrpSpPr>
          <p:nvPr/>
        </p:nvGrpSpPr>
        <p:grpSpPr bwMode="auto">
          <a:xfrm>
            <a:off x="3816350" y="1025525"/>
            <a:ext cx="4960938" cy="5381625"/>
            <a:chOff x="2577" y="7170"/>
            <a:chExt cx="7262" cy="6195"/>
          </a:xfrm>
        </p:grpSpPr>
        <p:grpSp>
          <p:nvGrpSpPr>
            <p:cNvPr id="18439" name="Group 6"/>
            <p:cNvGrpSpPr>
              <a:grpSpLocks/>
            </p:cNvGrpSpPr>
            <p:nvPr/>
          </p:nvGrpSpPr>
          <p:grpSpPr bwMode="auto">
            <a:xfrm>
              <a:off x="2578" y="7170"/>
              <a:ext cx="7261" cy="5748"/>
              <a:chOff x="2458" y="6657"/>
              <a:chExt cx="7261" cy="5748"/>
            </a:xfrm>
          </p:grpSpPr>
          <p:pic>
            <p:nvPicPr>
              <p:cNvPr id="18441" name="Picture 8" descr="光纤"/>
              <p:cNvPicPr>
                <a:picLocks noChangeAspect="1" noChangeArrowheads="1"/>
              </p:cNvPicPr>
              <p:nvPr/>
            </p:nvPicPr>
            <p:blipFill>
              <a:blip r:embed="rId3">
                <a:extLst>
                  <a:ext uri="{28A0092B-C50C-407E-A947-70E740481C1C}">
                    <a14:useLocalDpi xmlns:a14="http://schemas.microsoft.com/office/drawing/2010/main" val="0"/>
                  </a:ext>
                </a:extLst>
              </a:blip>
              <a:srcRect l="26442"/>
              <a:stretch>
                <a:fillRect/>
              </a:stretch>
            </p:blipFill>
            <p:spPr bwMode="auto">
              <a:xfrm>
                <a:off x="3043" y="6657"/>
                <a:ext cx="6676" cy="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2" name="Group 26"/>
              <p:cNvGrpSpPr>
                <a:grpSpLocks/>
              </p:cNvGrpSpPr>
              <p:nvPr/>
            </p:nvGrpSpPr>
            <p:grpSpPr bwMode="auto">
              <a:xfrm>
                <a:off x="2458" y="10500"/>
                <a:ext cx="6181" cy="1905"/>
                <a:chOff x="2458" y="10500"/>
                <a:chExt cx="6181" cy="1905"/>
              </a:xfrm>
            </p:grpSpPr>
            <p:grpSp>
              <p:nvGrpSpPr>
                <p:cNvPr id="18443" name="Group 28"/>
                <p:cNvGrpSpPr>
                  <a:grpSpLocks/>
                </p:cNvGrpSpPr>
                <p:nvPr/>
              </p:nvGrpSpPr>
              <p:grpSpPr bwMode="auto">
                <a:xfrm>
                  <a:off x="2458" y="10500"/>
                  <a:ext cx="6181" cy="1770"/>
                  <a:chOff x="2428" y="10710"/>
                  <a:chExt cx="6181" cy="1770"/>
                </a:xfrm>
              </p:grpSpPr>
              <p:grpSp>
                <p:nvGrpSpPr>
                  <p:cNvPr id="18445" name="Group 29"/>
                  <p:cNvGrpSpPr>
                    <a:grpSpLocks/>
                  </p:cNvGrpSpPr>
                  <p:nvPr/>
                </p:nvGrpSpPr>
                <p:grpSpPr bwMode="auto">
                  <a:xfrm>
                    <a:off x="2428" y="10710"/>
                    <a:ext cx="6181" cy="1770"/>
                    <a:chOff x="2428" y="10710"/>
                    <a:chExt cx="6181" cy="1770"/>
                  </a:xfrm>
                </p:grpSpPr>
                <p:pic>
                  <p:nvPicPr>
                    <p:cNvPr id="18447" name="Picture 30" descr="单模光纤"/>
                    <p:cNvPicPr>
                      <a:picLocks noChangeAspect="1" noChangeArrowheads="1"/>
                    </p:cNvPicPr>
                    <p:nvPr/>
                  </p:nvPicPr>
                  <p:blipFill>
                    <a:blip r:embed="rId4" cstate="print">
                      <a:extLst>
                        <a:ext uri="{28A0092B-C50C-407E-A947-70E740481C1C}">
                          <a14:useLocalDpi xmlns:a14="http://schemas.microsoft.com/office/drawing/2010/main" val="0"/>
                        </a:ext>
                      </a:extLst>
                    </a:blip>
                    <a:srcRect l="18417" r="7060"/>
                    <a:stretch>
                      <a:fillRect/>
                    </a:stretch>
                  </p:blipFill>
                  <p:spPr bwMode="auto">
                    <a:xfrm>
                      <a:off x="2428" y="10710"/>
                      <a:ext cx="6181" cy="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8" name="Group 33"/>
                    <p:cNvGrpSpPr>
                      <a:grpSpLocks/>
                    </p:cNvGrpSpPr>
                    <p:nvPr/>
                  </p:nvGrpSpPr>
                  <p:grpSpPr bwMode="auto">
                    <a:xfrm>
                      <a:off x="3468" y="11430"/>
                      <a:ext cx="4186" cy="240"/>
                      <a:chOff x="3588" y="2259"/>
                      <a:chExt cx="4186" cy="240"/>
                    </a:xfrm>
                  </p:grpSpPr>
                  <p:grpSp>
                    <p:nvGrpSpPr>
                      <p:cNvPr id="18449" name="Group 34"/>
                      <p:cNvGrpSpPr>
                        <a:grpSpLocks/>
                      </p:cNvGrpSpPr>
                      <p:nvPr/>
                    </p:nvGrpSpPr>
                    <p:grpSpPr bwMode="auto">
                      <a:xfrm>
                        <a:off x="3588" y="2259"/>
                        <a:ext cx="2993" cy="240"/>
                        <a:chOff x="3693" y="3450"/>
                        <a:chExt cx="2993" cy="240"/>
                      </a:xfrm>
                    </p:grpSpPr>
                    <p:grpSp>
                      <p:nvGrpSpPr>
                        <p:cNvPr id="18453" name="Group 35"/>
                        <p:cNvGrpSpPr>
                          <a:grpSpLocks/>
                        </p:cNvGrpSpPr>
                        <p:nvPr/>
                      </p:nvGrpSpPr>
                      <p:grpSpPr bwMode="auto">
                        <a:xfrm>
                          <a:off x="3693" y="3450"/>
                          <a:ext cx="2993" cy="240"/>
                          <a:chOff x="3693" y="3450"/>
                          <a:chExt cx="2993" cy="240"/>
                        </a:xfrm>
                      </p:grpSpPr>
                      <p:sp>
                        <p:nvSpPr>
                          <p:cNvPr id="18455" name="Oval 36"/>
                          <p:cNvSpPr>
                            <a:spLocks noChangeArrowheads="1"/>
                          </p:cNvSpPr>
                          <p:nvPr/>
                        </p:nvSpPr>
                        <p:spPr bwMode="auto">
                          <a:xfrm>
                            <a:off x="3693" y="3450"/>
                            <a:ext cx="135" cy="240"/>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456" name="Line 37"/>
                          <p:cNvSpPr>
                            <a:spLocks noChangeShapeType="1"/>
                          </p:cNvSpPr>
                          <p:nvPr/>
                        </p:nvSpPr>
                        <p:spPr bwMode="auto">
                          <a:xfrm>
                            <a:off x="3730" y="3450"/>
                            <a:ext cx="2760" cy="0"/>
                          </a:xfrm>
                          <a:prstGeom prst="line">
                            <a:avLst/>
                          </a:prstGeom>
                          <a:noFill/>
                          <a:ln w="19050">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Line 38"/>
                          <p:cNvSpPr>
                            <a:spLocks noChangeShapeType="1"/>
                          </p:cNvSpPr>
                          <p:nvPr/>
                        </p:nvSpPr>
                        <p:spPr bwMode="auto">
                          <a:xfrm>
                            <a:off x="3821" y="3690"/>
                            <a:ext cx="2865" cy="0"/>
                          </a:xfrm>
                          <a:prstGeom prst="line">
                            <a:avLst/>
                          </a:prstGeom>
                          <a:noFill/>
                          <a:ln w="19050">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54" name="Line 39"/>
                        <p:cNvSpPr>
                          <a:spLocks noChangeShapeType="1"/>
                        </p:cNvSpPr>
                        <p:nvPr/>
                      </p:nvSpPr>
                      <p:spPr bwMode="auto">
                        <a:xfrm>
                          <a:off x="3838" y="3570"/>
                          <a:ext cx="268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8450" name="Group 40"/>
                      <p:cNvGrpSpPr>
                        <a:grpSpLocks/>
                      </p:cNvGrpSpPr>
                      <p:nvPr/>
                    </p:nvGrpSpPr>
                    <p:grpSpPr bwMode="auto">
                      <a:xfrm>
                        <a:off x="7370" y="2259"/>
                        <a:ext cx="404" cy="240"/>
                        <a:chOff x="7370" y="2259"/>
                        <a:chExt cx="404" cy="240"/>
                      </a:xfrm>
                    </p:grpSpPr>
                    <p:sp>
                      <p:nvSpPr>
                        <p:cNvPr id="18451" name="Line 41"/>
                        <p:cNvSpPr>
                          <a:spLocks noChangeShapeType="1"/>
                        </p:cNvSpPr>
                        <p:nvPr/>
                      </p:nvSpPr>
                      <p:spPr bwMode="auto">
                        <a:xfrm>
                          <a:off x="7377" y="2259"/>
                          <a:ext cx="39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2" name="Line 42"/>
                        <p:cNvSpPr>
                          <a:spLocks noChangeShapeType="1"/>
                        </p:cNvSpPr>
                        <p:nvPr/>
                      </p:nvSpPr>
                      <p:spPr bwMode="auto">
                        <a:xfrm>
                          <a:off x="7370" y="2499"/>
                          <a:ext cx="39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8446" name="Line 53"/>
                  <p:cNvSpPr>
                    <a:spLocks noChangeShapeType="1"/>
                  </p:cNvSpPr>
                  <p:nvPr/>
                </p:nvSpPr>
                <p:spPr bwMode="auto">
                  <a:xfrm flipV="1">
                    <a:off x="7452" y="11427"/>
                    <a:ext cx="0" cy="255"/>
                  </a:xfrm>
                  <a:prstGeom prst="line">
                    <a:avLst/>
                  </a:prstGeom>
                  <a:noFill/>
                  <a:ln w="1270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444" name="Text Box 62"/>
                <p:cNvSpPr txBox="1">
                  <a:spLocks noChangeArrowheads="1"/>
                </p:cNvSpPr>
                <p:nvPr/>
              </p:nvSpPr>
              <p:spPr bwMode="auto">
                <a:xfrm>
                  <a:off x="3824" y="11955"/>
                  <a:ext cx="344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1400" b="1">
                      <a:latin typeface="Times New Roman" pitchFamily="18" charset="0"/>
                    </a:rPr>
                    <a:t>单模阶跃折射率光纤</a:t>
                  </a:r>
                  <a:endParaRPr lang="zh-CN" altLang="en-US" sz="1400">
                    <a:latin typeface="Tahoma" pitchFamily="34" charset="0"/>
                  </a:endParaRPr>
                </a:p>
              </p:txBody>
            </p:sp>
          </p:grpSp>
        </p:grpSp>
        <p:sp>
          <p:nvSpPr>
            <p:cNvPr id="18440" name="Text Box 63"/>
            <p:cNvSpPr txBox="1">
              <a:spLocks noChangeArrowheads="1"/>
            </p:cNvSpPr>
            <p:nvPr/>
          </p:nvSpPr>
          <p:spPr bwMode="auto">
            <a:xfrm>
              <a:off x="2577" y="12915"/>
              <a:ext cx="562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a:latin typeface="Times New Roman" pitchFamily="18" charset="0"/>
                </a:rPr>
                <a:t> </a:t>
              </a:r>
              <a:r>
                <a:rPr lang="zh-CN" altLang="en-US" sz="2000">
                  <a:latin typeface="华文中宋" pitchFamily="2" charset="-122"/>
                  <a:ea typeface="华文中宋" pitchFamily="2" charset="-122"/>
                </a:rPr>
                <a:t>光纤结构示意图</a:t>
              </a:r>
            </a:p>
          </p:txBody>
        </p:sp>
      </p:grpSp>
      <p:sp>
        <p:nvSpPr>
          <p:cNvPr id="165891" name="Rectangle 3"/>
          <p:cNvSpPr>
            <a:spLocks noGrp="1" noChangeArrowheads="1"/>
          </p:cNvSpPr>
          <p:nvPr>
            <p:ph type="body" idx="1"/>
          </p:nvPr>
        </p:nvSpPr>
        <p:spPr>
          <a:xfrm>
            <a:off x="1027113" y="1306513"/>
            <a:ext cx="2800350" cy="4578350"/>
          </a:xfrm>
          <a:solidFill>
            <a:schemeClr val="bg2">
              <a:lumMod val="10000"/>
              <a:lumOff val="90000"/>
            </a:schemeClr>
          </a:solidFill>
        </p:spPr>
        <p:txBody>
          <a:bodyPr/>
          <a:lstStyle/>
          <a:p>
            <a:pPr eaLnBrk="1" hangingPunct="1">
              <a:buFont typeface="Wingdings" pitchFamily="2" charset="2"/>
              <a:buNone/>
              <a:defRPr/>
            </a:pPr>
            <a:r>
              <a:rPr lang="zh-CN" altLang="en-US" b="0" dirty="0" smtClean="0">
                <a:latin typeface="+mj-ea"/>
                <a:ea typeface="+mj-ea"/>
              </a:rPr>
              <a:t>结构</a:t>
            </a:r>
            <a:r>
              <a:rPr lang="zh-CN" altLang="en-US" b="0" dirty="0" smtClean="0">
                <a:latin typeface="华文中宋" pitchFamily="2" charset="-122"/>
                <a:ea typeface="华文中宋" pitchFamily="2" charset="-122"/>
              </a:rPr>
              <a:t>：</a:t>
            </a:r>
          </a:p>
          <a:p>
            <a:pPr lvl="1" eaLnBrk="1" hangingPunct="1">
              <a:buClr>
                <a:schemeClr val="accent4">
                  <a:lumMod val="50000"/>
                  <a:lumOff val="50000"/>
                </a:schemeClr>
              </a:buClr>
              <a:buFont typeface="Wingdings" pitchFamily="2" charset="2"/>
              <a:buChar char="l"/>
              <a:defRPr/>
            </a:pPr>
            <a:r>
              <a:rPr lang="zh-CN" altLang="en-US" sz="2400" dirty="0" smtClean="0">
                <a:latin typeface="华文中宋" pitchFamily="2" charset="-122"/>
                <a:ea typeface="华文中宋" pitchFamily="2" charset="-122"/>
              </a:rPr>
              <a:t>纤芯</a:t>
            </a:r>
          </a:p>
          <a:p>
            <a:pPr lvl="1" eaLnBrk="1" hangingPunct="1">
              <a:buClr>
                <a:schemeClr val="accent4">
                  <a:lumMod val="50000"/>
                  <a:lumOff val="50000"/>
                </a:schemeClr>
              </a:buClr>
              <a:buFont typeface="Wingdings" pitchFamily="2" charset="2"/>
              <a:buChar char="l"/>
              <a:defRPr/>
            </a:pPr>
            <a:r>
              <a:rPr lang="zh-CN" altLang="en-US" sz="2400" dirty="0" smtClean="0">
                <a:latin typeface="华文中宋" pitchFamily="2" charset="-122"/>
                <a:ea typeface="华文中宋" pitchFamily="2" charset="-122"/>
              </a:rPr>
              <a:t>包层</a:t>
            </a:r>
          </a:p>
          <a:p>
            <a:pPr eaLnBrk="1" hangingPunct="1">
              <a:buClr>
                <a:schemeClr val="accent4">
                  <a:lumMod val="50000"/>
                  <a:lumOff val="50000"/>
                </a:schemeClr>
              </a:buClr>
              <a:buSzPct val="55000"/>
              <a:buFont typeface="Wingdings" pitchFamily="2" charset="2"/>
              <a:buNone/>
              <a:defRPr/>
            </a:pPr>
            <a:r>
              <a:rPr lang="zh-CN" altLang="en-US" b="0" dirty="0" smtClean="0">
                <a:latin typeface="+mj-ea"/>
                <a:ea typeface="+mj-ea"/>
              </a:rPr>
              <a:t>按折射率分类</a:t>
            </a:r>
            <a:r>
              <a:rPr lang="zh-CN" altLang="en-US" b="0" dirty="0" smtClean="0">
                <a:latin typeface="华文中宋" pitchFamily="2" charset="-122"/>
                <a:ea typeface="华文中宋" pitchFamily="2" charset="-122"/>
              </a:rPr>
              <a:t>：</a:t>
            </a:r>
          </a:p>
          <a:p>
            <a:pPr lvl="1" eaLnBrk="1" hangingPunct="1">
              <a:buClr>
                <a:schemeClr val="accent4">
                  <a:lumMod val="50000"/>
                  <a:lumOff val="50000"/>
                </a:schemeClr>
              </a:buClr>
              <a:buFont typeface="Wingdings" pitchFamily="2" charset="2"/>
              <a:buChar char="l"/>
              <a:defRPr/>
            </a:pPr>
            <a:r>
              <a:rPr lang="zh-CN" altLang="en-US" sz="2400" dirty="0" smtClean="0">
                <a:latin typeface="华文中宋" pitchFamily="2" charset="-122"/>
                <a:ea typeface="华文中宋" pitchFamily="2" charset="-122"/>
              </a:rPr>
              <a:t>阶跃型</a:t>
            </a:r>
          </a:p>
          <a:p>
            <a:pPr lvl="1" eaLnBrk="1" hangingPunct="1">
              <a:buClr>
                <a:schemeClr val="accent4">
                  <a:lumMod val="50000"/>
                  <a:lumOff val="50000"/>
                </a:schemeClr>
              </a:buClr>
              <a:buFont typeface="Wingdings" pitchFamily="2" charset="2"/>
              <a:buChar char="l"/>
              <a:defRPr/>
            </a:pPr>
            <a:r>
              <a:rPr lang="zh-CN" altLang="en-US" sz="2400" dirty="0" smtClean="0">
                <a:latin typeface="华文中宋" pitchFamily="2" charset="-122"/>
                <a:ea typeface="华文中宋" pitchFamily="2" charset="-122"/>
              </a:rPr>
              <a:t>梯度型</a:t>
            </a:r>
          </a:p>
          <a:p>
            <a:pPr eaLnBrk="1" hangingPunct="1">
              <a:buClr>
                <a:schemeClr val="accent4">
                  <a:lumMod val="50000"/>
                  <a:lumOff val="50000"/>
                </a:schemeClr>
              </a:buClr>
              <a:buSzPct val="55000"/>
              <a:buFont typeface="Wingdings" pitchFamily="2" charset="2"/>
              <a:buNone/>
              <a:defRPr/>
            </a:pPr>
            <a:r>
              <a:rPr lang="zh-CN" altLang="en-US" b="0" dirty="0" smtClean="0">
                <a:latin typeface="+mj-ea"/>
                <a:ea typeface="+mj-ea"/>
              </a:rPr>
              <a:t>按模式分类</a:t>
            </a:r>
            <a:r>
              <a:rPr lang="zh-CN" altLang="en-US" b="0" dirty="0" smtClean="0">
                <a:latin typeface="华文中宋" pitchFamily="2" charset="-122"/>
                <a:ea typeface="华文中宋" pitchFamily="2" charset="-122"/>
              </a:rPr>
              <a:t>：</a:t>
            </a:r>
          </a:p>
          <a:p>
            <a:pPr lvl="1" eaLnBrk="1" hangingPunct="1">
              <a:buClr>
                <a:schemeClr val="accent4">
                  <a:lumMod val="50000"/>
                  <a:lumOff val="50000"/>
                </a:schemeClr>
              </a:buClr>
              <a:buFont typeface="Wingdings" pitchFamily="2" charset="2"/>
              <a:buChar char="l"/>
              <a:defRPr/>
            </a:pPr>
            <a:r>
              <a:rPr lang="zh-CN" altLang="en-US" sz="2400" dirty="0" smtClean="0">
                <a:latin typeface="华文中宋" pitchFamily="2" charset="-122"/>
                <a:ea typeface="华文中宋" pitchFamily="2" charset="-122"/>
              </a:rPr>
              <a:t>多模光纤</a:t>
            </a:r>
          </a:p>
          <a:p>
            <a:pPr lvl="1" eaLnBrk="1" hangingPunct="1">
              <a:buClr>
                <a:schemeClr val="accent4">
                  <a:lumMod val="50000"/>
                  <a:lumOff val="50000"/>
                </a:schemeClr>
              </a:buClr>
              <a:buFont typeface="Wingdings" pitchFamily="2" charset="2"/>
              <a:buChar char="l"/>
              <a:defRPr/>
            </a:pPr>
            <a:r>
              <a:rPr lang="zh-CN" altLang="en-US" sz="2400" dirty="0" smtClean="0">
                <a:latin typeface="华文中宋" pitchFamily="2" charset="-122"/>
                <a:ea typeface="华文中宋" pitchFamily="2" charset="-122"/>
              </a:rPr>
              <a:t>单模光纤</a:t>
            </a:r>
          </a:p>
          <a:p>
            <a:pPr lvl="2" eaLnBrk="1" hangingPunct="1">
              <a:buFont typeface="Wingdings" pitchFamily="2" charset="2"/>
              <a:buNone/>
              <a:defRPr/>
            </a:pPr>
            <a:endParaRPr lang="zh-CN" altLang="en-US" sz="2800" b="1" dirty="0" smtClean="0">
              <a:solidFill>
                <a:srgbClr val="000066"/>
              </a:solidFill>
            </a:endParaRPr>
          </a:p>
        </p:txBody>
      </p:sp>
      <p:sp>
        <p:nvSpPr>
          <p:cNvPr id="18437" name="矩形 68"/>
          <p:cNvSpPr>
            <a:spLocks noChangeArrowheads="1"/>
          </p:cNvSpPr>
          <p:nvPr/>
        </p:nvSpPr>
        <p:spPr bwMode="auto">
          <a:xfrm>
            <a:off x="6838950" y="522288"/>
            <a:ext cx="187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1"/>
            <a:r>
              <a:rPr lang="zh-CN" altLang="en-US" sz="2400">
                <a:solidFill>
                  <a:srgbClr val="555555"/>
                </a:solidFill>
                <a:latin typeface="微软雅黑" pitchFamily="34" charset="-122"/>
                <a:ea typeface="华文细黑" pitchFamily="2" charset="-122"/>
              </a:rPr>
              <a:t>有线信道</a:t>
            </a:r>
            <a:endParaRPr lang="en-US" altLang="zh-CN" sz="2400">
              <a:solidFill>
                <a:srgbClr val="555555"/>
              </a:solidFill>
              <a:latin typeface="微软雅黑" pitchFamily="34" charset="-122"/>
              <a:ea typeface="华文细黑" pitchFamily="2" charset="-122"/>
            </a:endParaRPr>
          </a:p>
        </p:txBody>
      </p:sp>
      <p:sp>
        <p:nvSpPr>
          <p:cNvPr id="25" name="矩形 24"/>
          <p:cNvSpPr/>
          <p:nvPr/>
        </p:nvSpPr>
        <p:spPr>
          <a:xfrm>
            <a:off x="660400" y="400050"/>
            <a:ext cx="164465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lvl="1" indent="-342900">
              <a:spcBef>
                <a:spcPct val="20000"/>
              </a:spcBef>
              <a:buClr>
                <a:srgbClr val="FF0000"/>
              </a:buClr>
              <a:buSzPct val="65000"/>
              <a:buFont typeface="Wingdings" pitchFamily="2" charset="2"/>
              <a:buChar char="n"/>
              <a:defRPr/>
            </a:pPr>
            <a:r>
              <a:rPr lang="zh-CN" altLang="en-US" sz="3200" b="1" kern="0" dirty="0">
                <a:latin typeface="黑体" pitchFamily="2" charset="-122"/>
                <a:ea typeface="黑体" pitchFamily="2" charset="-122"/>
              </a:rPr>
              <a:t>光纤</a:t>
            </a:r>
            <a:endParaRPr lang="zh-CN" altLang="en-US" sz="3200" b="1" kern="0" dirty="0">
              <a:solidFill>
                <a:srgbClr val="000000"/>
              </a:solidFill>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5EA347-1F22-42CC-AC9E-0A4426C00324}" type="slidenum">
              <a:rPr lang="en-US" altLang="zh-CN" smtClean="0">
                <a:latin typeface="Tahoma" pitchFamily="34" charset="0"/>
              </a:rPr>
              <a:pPr eaLnBrk="1" hangingPunct="1"/>
              <a:t>2</a:t>
            </a:fld>
            <a:endParaRPr lang="en-US" altLang="zh-CN" smtClean="0">
              <a:latin typeface="Tahoma" pitchFamily="34" charset="0"/>
            </a:endParaRPr>
          </a:p>
        </p:txBody>
      </p:sp>
      <p:sp>
        <p:nvSpPr>
          <p:cNvPr id="3075" name="Rectangle 2"/>
          <p:cNvSpPr>
            <a:spLocks noGrp="1" noChangeArrowheads="1"/>
          </p:cNvSpPr>
          <p:nvPr>
            <p:ph type="body" idx="1"/>
          </p:nvPr>
        </p:nvSpPr>
        <p:spPr>
          <a:xfrm>
            <a:off x="1601788" y="1339850"/>
            <a:ext cx="7192962" cy="4394200"/>
          </a:xfrm>
        </p:spPr>
        <p:txBody>
          <a:bodyPr/>
          <a:lstStyle/>
          <a:p>
            <a:pPr eaLnBrk="1" hangingPunct="1">
              <a:lnSpc>
                <a:spcPct val="150000"/>
              </a:lnSpc>
              <a:buClr>
                <a:srgbClr val="969696"/>
              </a:buClr>
              <a:buSzPct val="50000"/>
              <a:buFont typeface="Wingdings" pitchFamily="2" charset="2"/>
              <a:buNone/>
            </a:pPr>
            <a:r>
              <a:rPr lang="zh-CN" altLang="en-US" sz="2800" b="0" smtClean="0">
                <a:solidFill>
                  <a:srgbClr val="003399"/>
                </a:solidFill>
                <a:latin typeface="微软雅黑" pitchFamily="34" charset="-122"/>
                <a:ea typeface="微软雅黑" pitchFamily="34" charset="-122"/>
              </a:rPr>
              <a:t>信道</a:t>
            </a:r>
            <a:r>
              <a:rPr lang="zh-CN" altLang="en-US" sz="2800" smtClean="0">
                <a:solidFill>
                  <a:srgbClr val="003399"/>
                </a:solidFill>
                <a:latin typeface="微软雅黑" pitchFamily="34" charset="-122"/>
                <a:ea typeface="微软雅黑" pitchFamily="34" charset="-122"/>
              </a:rPr>
              <a:t>分类</a:t>
            </a:r>
          </a:p>
          <a:p>
            <a:pPr eaLnBrk="1" hangingPunct="1">
              <a:lnSpc>
                <a:spcPct val="150000"/>
              </a:lnSpc>
              <a:buClr>
                <a:srgbClr val="969696"/>
              </a:buClr>
              <a:buSzPct val="50000"/>
              <a:buFont typeface="Wingdings" pitchFamily="2" charset="2"/>
              <a:buNone/>
            </a:pPr>
            <a:r>
              <a:rPr lang="zh-CN" altLang="en-US" sz="2800" b="0" smtClean="0">
                <a:solidFill>
                  <a:srgbClr val="003399"/>
                </a:solidFill>
                <a:latin typeface="微软雅黑" pitchFamily="34" charset="-122"/>
                <a:ea typeface="微软雅黑" pitchFamily="34" charset="-122"/>
              </a:rPr>
              <a:t>信道</a:t>
            </a:r>
            <a:r>
              <a:rPr lang="zh-CN" altLang="en-US" sz="2800" smtClean="0">
                <a:solidFill>
                  <a:srgbClr val="003399"/>
                </a:solidFill>
                <a:latin typeface="微软雅黑" pitchFamily="34" charset="-122"/>
                <a:ea typeface="微软雅黑" pitchFamily="34" charset="-122"/>
              </a:rPr>
              <a:t>模型</a:t>
            </a:r>
          </a:p>
          <a:p>
            <a:pPr eaLnBrk="1" hangingPunct="1">
              <a:lnSpc>
                <a:spcPct val="150000"/>
              </a:lnSpc>
              <a:buClr>
                <a:srgbClr val="969696"/>
              </a:buClr>
              <a:buSzPct val="50000"/>
              <a:buFont typeface="Wingdings" pitchFamily="2" charset="2"/>
              <a:buNone/>
            </a:pPr>
            <a:r>
              <a:rPr lang="zh-CN" altLang="en-US" sz="2800" smtClean="0">
                <a:solidFill>
                  <a:srgbClr val="003399"/>
                </a:solidFill>
                <a:latin typeface="微软雅黑" pitchFamily="34" charset="-122"/>
                <a:ea typeface="微软雅黑" pitchFamily="34" charset="-122"/>
              </a:rPr>
              <a:t>恒参</a:t>
            </a:r>
            <a:r>
              <a:rPr lang="en-US" altLang="zh-CN" sz="2800" smtClean="0">
                <a:solidFill>
                  <a:srgbClr val="003399"/>
                </a:solidFill>
                <a:latin typeface="微软雅黑" pitchFamily="34" charset="-122"/>
                <a:ea typeface="微软雅黑" pitchFamily="34" charset="-122"/>
              </a:rPr>
              <a:t>/</a:t>
            </a:r>
            <a:r>
              <a:rPr lang="zh-CN" altLang="en-US" sz="2800" smtClean="0">
                <a:solidFill>
                  <a:srgbClr val="003399"/>
                </a:solidFill>
                <a:latin typeface="微软雅黑" pitchFamily="34" charset="-122"/>
                <a:ea typeface="微软雅黑" pitchFamily="34" charset="-122"/>
              </a:rPr>
              <a:t>随参</a:t>
            </a:r>
            <a:r>
              <a:rPr lang="zh-CN" altLang="en-US" sz="2800" b="0" smtClean="0">
                <a:solidFill>
                  <a:srgbClr val="003399"/>
                </a:solidFill>
                <a:latin typeface="微软雅黑" pitchFamily="34" charset="-122"/>
                <a:ea typeface="微软雅黑" pitchFamily="34" charset="-122"/>
              </a:rPr>
              <a:t>信道</a:t>
            </a:r>
            <a:r>
              <a:rPr lang="zh-CN" altLang="en-US" sz="2800" smtClean="0">
                <a:solidFill>
                  <a:srgbClr val="003399"/>
                </a:solidFill>
                <a:latin typeface="微软雅黑" pitchFamily="34" charset="-122"/>
                <a:ea typeface="微软雅黑" pitchFamily="34" charset="-122"/>
              </a:rPr>
              <a:t>特性</a:t>
            </a:r>
            <a:r>
              <a:rPr lang="zh-CN" altLang="en-US" sz="2800" b="0" smtClean="0">
                <a:solidFill>
                  <a:srgbClr val="003399"/>
                </a:solidFill>
                <a:latin typeface="微软雅黑" pitchFamily="34" charset="-122"/>
                <a:ea typeface="微软雅黑" pitchFamily="34" charset="-122"/>
              </a:rPr>
              <a:t>对信号传输的</a:t>
            </a:r>
            <a:r>
              <a:rPr lang="zh-CN" altLang="en-US" sz="2800" smtClean="0">
                <a:solidFill>
                  <a:srgbClr val="003399"/>
                </a:solidFill>
                <a:latin typeface="微软雅黑" pitchFamily="34" charset="-122"/>
                <a:ea typeface="微软雅黑" pitchFamily="34" charset="-122"/>
              </a:rPr>
              <a:t>影响</a:t>
            </a:r>
          </a:p>
          <a:p>
            <a:pPr eaLnBrk="1" hangingPunct="1">
              <a:lnSpc>
                <a:spcPct val="150000"/>
              </a:lnSpc>
              <a:buClr>
                <a:srgbClr val="969696"/>
              </a:buClr>
              <a:buSzPct val="50000"/>
              <a:buFont typeface="Wingdings" pitchFamily="2" charset="2"/>
              <a:buNone/>
            </a:pPr>
            <a:r>
              <a:rPr lang="zh-CN" altLang="en-US" sz="2800" b="0" smtClean="0">
                <a:solidFill>
                  <a:srgbClr val="003399"/>
                </a:solidFill>
                <a:latin typeface="微软雅黑" pitchFamily="34" charset="-122"/>
                <a:ea typeface="微软雅黑" pitchFamily="34" charset="-122"/>
              </a:rPr>
              <a:t>信道</a:t>
            </a:r>
            <a:r>
              <a:rPr lang="zh-CN" altLang="en-US" sz="2800" smtClean="0">
                <a:solidFill>
                  <a:srgbClr val="003399"/>
                </a:solidFill>
                <a:latin typeface="微软雅黑" pitchFamily="34" charset="-122"/>
                <a:ea typeface="微软雅黑" pitchFamily="34" charset="-122"/>
              </a:rPr>
              <a:t>噪声</a:t>
            </a:r>
          </a:p>
          <a:p>
            <a:pPr eaLnBrk="1" hangingPunct="1">
              <a:lnSpc>
                <a:spcPct val="150000"/>
              </a:lnSpc>
              <a:buClr>
                <a:srgbClr val="969696"/>
              </a:buClr>
              <a:buSzPct val="50000"/>
              <a:buFont typeface="Wingdings" pitchFamily="2" charset="2"/>
              <a:buNone/>
            </a:pPr>
            <a:r>
              <a:rPr lang="zh-CN" altLang="en-US" sz="2800" b="0" smtClean="0">
                <a:solidFill>
                  <a:srgbClr val="003399"/>
                </a:solidFill>
                <a:latin typeface="微软雅黑" pitchFamily="34" charset="-122"/>
                <a:ea typeface="微软雅黑" pitchFamily="34" charset="-122"/>
              </a:rPr>
              <a:t>信道</a:t>
            </a:r>
            <a:r>
              <a:rPr lang="zh-CN" altLang="en-US" sz="2800" smtClean="0">
                <a:solidFill>
                  <a:srgbClr val="003399"/>
                </a:solidFill>
                <a:latin typeface="微软雅黑" pitchFamily="34" charset="-122"/>
                <a:ea typeface="微软雅黑" pitchFamily="34" charset="-122"/>
              </a:rPr>
              <a:t>容量</a:t>
            </a:r>
          </a:p>
          <a:p>
            <a:pPr eaLnBrk="1" hangingPunct="1">
              <a:buClr>
                <a:srgbClr val="0000CC"/>
              </a:buClr>
              <a:buFont typeface="Wingdings" pitchFamily="2" charset="2"/>
              <a:buNone/>
            </a:pPr>
            <a:endParaRPr lang="en-US" altLang="zh-CN" sz="2800" smtClean="0">
              <a:solidFill>
                <a:srgbClr val="A50021"/>
              </a:solidFill>
            </a:endParaRPr>
          </a:p>
        </p:txBody>
      </p:sp>
      <p:grpSp>
        <p:nvGrpSpPr>
          <p:cNvPr id="3076" name="Group 8"/>
          <p:cNvGrpSpPr>
            <a:grpSpLocks/>
          </p:cNvGrpSpPr>
          <p:nvPr/>
        </p:nvGrpSpPr>
        <p:grpSpPr bwMode="auto">
          <a:xfrm>
            <a:off x="1365250" y="1651000"/>
            <a:ext cx="169863" cy="215900"/>
            <a:chOff x="2976" y="1008"/>
            <a:chExt cx="1056" cy="432"/>
          </a:xfrm>
        </p:grpSpPr>
        <p:sp>
          <p:nvSpPr>
            <p:cNvPr id="3091" name="Oval 9"/>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92" name="Oval 10"/>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grpSp>
        <p:nvGrpSpPr>
          <p:cNvPr id="3077" name="Group 17"/>
          <p:cNvGrpSpPr>
            <a:grpSpLocks/>
          </p:cNvGrpSpPr>
          <p:nvPr/>
        </p:nvGrpSpPr>
        <p:grpSpPr bwMode="auto">
          <a:xfrm>
            <a:off x="1379538" y="3090863"/>
            <a:ext cx="169862" cy="215900"/>
            <a:chOff x="2976" y="1008"/>
            <a:chExt cx="1056" cy="432"/>
          </a:xfrm>
        </p:grpSpPr>
        <p:sp>
          <p:nvSpPr>
            <p:cNvPr id="3089" name="Oval 18"/>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90" name="Oval 19"/>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grpSp>
        <p:nvGrpSpPr>
          <p:cNvPr id="3078" name="Group 20"/>
          <p:cNvGrpSpPr>
            <a:grpSpLocks/>
          </p:cNvGrpSpPr>
          <p:nvPr/>
        </p:nvGrpSpPr>
        <p:grpSpPr bwMode="auto">
          <a:xfrm>
            <a:off x="1379538" y="4546600"/>
            <a:ext cx="169862" cy="215900"/>
            <a:chOff x="2976" y="1008"/>
            <a:chExt cx="1056" cy="432"/>
          </a:xfrm>
        </p:grpSpPr>
        <p:sp>
          <p:nvSpPr>
            <p:cNvPr id="3087" name="Oval 21"/>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8" name="Oval 22"/>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sp>
        <p:nvSpPr>
          <p:cNvPr id="37891" name="Rectangle 3"/>
          <p:cNvSpPr>
            <a:spLocks noChangeArrowheads="1"/>
          </p:cNvSpPr>
          <p:nvPr/>
        </p:nvSpPr>
        <p:spPr bwMode="auto">
          <a:xfrm>
            <a:off x="0" y="292100"/>
            <a:ext cx="2928938" cy="708025"/>
          </a:xfrm>
          <a:prstGeom prst="rect">
            <a:avLst/>
          </a:prstGeom>
          <a:solidFill>
            <a:schemeClr val="tx2"/>
          </a:solidFill>
          <a:ln w="9525">
            <a:noFill/>
            <a:miter lim="800000"/>
            <a:headEnd/>
            <a:tailEnd/>
          </a:ln>
          <a:effectLst/>
        </p:spPr>
        <p:txBody>
          <a:bodyPr>
            <a:spAutoFit/>
          </a:bodyPr>
          <a:lstStyle/>
          <a:p>
            <a:pPr eaLnBrk="0" hangingPunct="0">
              <a:defRPr/>
            </a:pPr>
            <a:r>
              <a:rPr lang="zh-CN" altLang="en-US" sz="4000" dirty="0">
                <a:solidFill>
                  <a:schemeClr val="bg1"/>
                </a:solidFill>
                <a:latin typeface="微软雅黑" pitchFamily="34" charset="-122"/>
                <a:ea typeface="微软雅黑" pitchFamily="34" charset="-122"/>
              </a:rPr>
              <a:t>   </a:t>
            </a:r>
            <a:r>
              <a:rPr lang="zh-CN" altLang="en-US" sz="3600" b="1" dirty="0">
                <a:solidFill>
                  <a:schemeClr val="bg1"/>
                </a:solidFill>
                <a:latin typeface="微软雅黑" pitchFamily="34" charset="-122"/>
                <a:ea typeface="微软雅黑" pitchFamily="34" charset="-122"/>
              </a:rPr>
              <a:t>本章内容</a:t>
            </a:r>
            <a:r>
              <a:rPr lang="en-US" altLang="zh-CN" sz="3600" dirty="0">
                <a:solidFill>
                  <a:schemeClr val="bg1"/>
                </a:solidFill>
                <a:latin typeface="微软雅黑" pitchFamily="34" charset="-122"/>
                <a:ea typeface="微软雅黑" pitchFamily="34" charset="-122"/>
              </a:rPr>
              <a:t>:</a:t>
            </a:r>
            <a:r>
              <a:rPr lang="zh-CN" altLang="en-US" sz="3600" dirty="0">
                <a:solidFill>
                  <a:schemeClr val="bg1"/>
                </a:solidFill>
                <a:latin typeface="微软雅黑" pitchFamily="34" charset="-122"/>
                <a:ea typeface="微软雅黑" pitchFamily="34" charset="-122"/>
              </a:rPr>
              <a:t>  </a:t>
            </a:r>
            <a:endParaRPr lang="zh-CN" altLang="en-US" sz="3600" dirty="0">
              <a:solidFill>
                <a:schemeClr val="bg1"/>
              </a:solidFill>
              <a:latin typeface="+mn-ea"/>
              <a:ea typeface="+mn-ea"/>
              <a:cs typeface="Arial" pitchFamily="34" charset="0"/>
            </a:endParaRPr>
          </a:p>
        </p:txBody>
      </p:sp>
      <p:sp>
        <p:nvSpPr>
          <p:cNvPr id="18" name="Rectangle 3"/>
          <p:cNvSpPr>
            <a:spLocks noChangeArrowheads="1"/>
          </p:cNvSpPr>
          <p:nvPr/>
        </p:nvSpPr>
        <p:spPr bwMode="auto">
          <a:xfrm>
            <a:off x="6572250" y="425450"/>
            <a:ext cx="2409825" cy="641350"/>
          </a:xfrm>
          <a:prstGeom prst="rect">
            <a:avLst/>
          </a:prstGeom>
          <a:noFill/>
          <a:ln w="9525">
            <a:noFill/>
            <a:miter lim="800000"/>
            <a:headEnd/>
            <a:tailEnd/>
          </a:ln>
        </p:spPr>
        <p:txBody>
          <a:bodyPr>
            <a:spAutoFit/>
          </a:bodyPr>
          <a:lstStyle/>
          <a:p>
            <a:pPr eaLnBrk="0" hangingPunct="0">
              <a:defRPr/>
            </a:pPr>
            <a:r>
              <a:rPr lang="zh-CN" altLang="en-US" sz="2800" dirty="0">
                <a:solidFill>
                  <a:schemeClr val="tx1">
                    <a:lumMod val="50000"/>
                    <a:lumOff val="50000"/>
                  </a:schemeClr>
                </a:solidFill>
                <a:latin typeface="微软雅黑" pitchFamily="34" charset="-122"/>
                <a:ea typeface="微软雅黑" pitchFamily="34" charset="-122"/>
              </a:rPr>
              <a:t>第</a:t>
            </a:r>
            <a:r>
              <a:rPr lang="en-US" altLang="zh-CN" sz="3600" dirty="0">
                <a:solidFill>
                  <a:schemeClr val="tx1">
                    <a:lumMod val="50000"/>
                    <a:lumOff val="50000"/>
                  </a:schemeClr>
                </a:solidFill>
                <a:latin typeface="微软雅黑" pitchFamily="34" charset="-122"/>
                <a:ea typeface="微软雅黑" pitchFamily="34" charset="-122"/>
              </a:rPr>
              <a:t>4</a:t>
            </a:r>
            <a:r>
              <a:rPr lang="zh-CN" altLang="en-US" sz="2800" dirty="0">
                <a:solidFill>
                  <a:schemeClr val="tx1">
                    <a:lumMod val="50000"/>
                    <a:lumOff val="50000"/>
                  </a:schemeClr>
                </a:solidFill>
                <a:latin typeface="微软雅黑" pitchFamily="34" charset="-122"/>
                <a:ea typeface="微软雅黑" pitchFamily="34" charset="-122"/>
              </a:rPr>
              <a:t>章  </a:t>
            </a:r>
            <a:r>
              <a:rPr lang="zh-CN" altLang="en-US" sz="3200" dirty="0">
                <a:solidFill>
                  <a:schemeClr val="tx1">
                    <a:lumMod val="50000"/>
                    <a:lumOff val="50000"/>
                  </a:schemeClr>
                </a:solidFill>
                <a:latin typeface="微软雅黑" pitchFamily="34" charset="-122"/>
                <a:ea typeface="微软雅黑" pitchFamily="34" charset="-122"/>
              </a:rPr>
              <a:t>信道</a:t>
            </a:r>
            <a:r>
              <a:rPr lang="en-US" altLang="zh-CN" sz="2800" dirty="0">
                <a:solidFill>
                  <a:schemeClr val="tx1">
                    <a:lumMod val="50000"/>
                    <a:lumOff val="50000"/>
                  </a:schemeClr>
                </a:solidFill>
                <a:latin typeface="+mn-ea"/>
                <a:ea typeface="+mn-ea"/>
                <a:cs typeface="Arial" pitchFamily="34" charset="0"/>
              </a:rPr>
              <a:t> </a:t>
            </a:r>
            <a:endParaRPr lang="zh-CN" altLang="en-US" sz="2800" dirty="0">
              <a:solidFill>
                <a:schemeClr val="tx1">
                  <a:lumMod val="50000"/>
                  <a:lumOff val="50000"/>
                </a:schemeClr>
              </a:solidFill>
              <a:latin typeface="+mn-ea"/>
              <a:ea typeface="+mn-ea"/>
              <a:cs typeface="Arial" pitchFamily="34" charset="0"/>
            </a:endParaRPr>
          </a:p>
        </p:txBody>
      </p:sp>
      <p:grpSp>
        <p:nvGrpSpPr>
          <p:cNvPr id="3081" name="Group 8"/>
          <p:cNvGrpSpPr>
            <a:grpSpLocks/>
          </p:cNvGrpSpPr>
          <p:nvPr/>
        </p:nvGrpSpPr>
        <p:grpSpPr bwMode="auto">
          <a:xfrm>
            <a:off x="1365250" y="2354263"/>
            <a:ext cx="169863" cy="215900"/>
            <a:chOff x="2976" y="1008"/>
            <a:chExt cx="1056" cy="432"/>
          </a:xfrm>
        </p:grpSpPr>
        <p:sp>
          <p:nvSpPr>
            <p:cNvPr id="3085" name="Oval 9"/>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6" name="Oval 10"/>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grpSp>
        <p:nvGrpSpPr>
          <p:cNvPr id="3082" name="Group 17"/>
          <p:cNvGrpSpPr>
            <a:grpSpLocks/>
          </p:cNvGrpSpPr>
          <p:nvPr/>
        </p:nvGrpSpPr>
        <p:grpSpPr bwMode="auto">
          <a:xfrm>
            <a:off x="1379538" y="3821113"/>
            <a:ext cx="169862" cy="215900"/>
            <a:chOff x="2976" y="1008"/>
            <a:chExt cx="1056" cy="432"/>
          </a:xfrm>
        </p:grpSpPr>
        <p:sp>
          <p:nvSpPr>
            <p:cNvPr id="3083" name="Oval 18"/>
            <p:cNvSpPr>
              <a:spLocks noChangeArrowheads="1"/>
            </p:cNvSpPr>
            <p:nvPr/>
          </p:nvSpPr>
          <p:spPr bwMode="auto">
            <a:xfrm>
              <a:off x="2976" y="1008"/>
              <a:ext cx="1056" cy="432"/>
            </a:xfrm>
            <a:prstGeom prst="ellipse">
              <a:avLst/>
            </a:prstGeom>
            <a:gradFill rotWithShape="0">
              <a:gsLst>
                <a:gs pos="0">
                  <a:srgbClr val="454A4D"/>
                </a:gs>
                <a:gs pos="100000">
                  <a:srgbClr val="BCCAD4"/>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084" name="Oval 19"/>
            <p:cNvSpPr>
              <a:spLocks noChangeArrowheads="1"/>
            </p:cNvSpPr>
            <p:nvPr/>
          </p:nvSpPr>
          <p:spPr bwMode="auto">
            <a:xfrm>
              <a:off x="3024" y="1056"/>
              <a:ext cx="960" cy="336"/>
            </a:xfrm>
            <a:prstGeom prst="ellipse">
              <a:avLst/>
            </a:prstGeom>
            <a:gradFill rotWithShape="0">
              <a:gsLst>
                <a:gs pos="0">
                  <a:srgbClr val="BCCAD4"/>
                </a:gs>
                <a:gs pos="100000">
                  <a:srgbClr val="575D6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73025" tIns="36512" rIns="73025" bIns="365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53E9CFF-766B-49AE-82D9-6FC3037FEA53}" type="slidenum">
              <a:rPr lang="en-US" altLang="zh-CN" smtClean="0">
                <a:latin typeface="Tahoma" pitchFamily="34" charset="0"/>
              </a:rPr>
              <a:pPr eaLnBrk="1" hangingPunct="1"/>
              <a:t>20</a:t>
            </a:fld>
            <a:endParaRPr lang="en-US" altLang="zh-CN" smtClean="0">
              <a:latin typeface="Tahoma" pitchFamily="34" charset="0"/>
            </a:endParaRPr>
          </a:p>
        </p:txBody>
      </p:sp>
      <p:grpSp>
        <p:nvGrpSpPr>
          <p:cNvPr id="19459" name="Group 12"/>
          <p:cNvGrpSpPr>
            <a:grpSpLocks/>
          </p:cNvGrpSpPr>
          <p:nvPr/>
        </p:nvGrpSpPr>
        <p:grpSpPr bwMode="auto">
          <a:xfrm>
            <a:off x="2051050" y="1854200"/>
            <a:ext cx="5292725" cy="3122613"/>
            <a:chOff x="2426" y="1111"/>
            <a:chExt cx="3334" cy="1967"/>
          </a:xfrm>
        </p:grpSpPr>
        <p:pic>
          <p:nvPicPr>
            <p:cNvPr id="19462" name="Picture 6" descr="光纤波长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 y="1111"/>
              <a:ext cx="3334" cy="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10"/>
            <p:cNvSpPr txBox="1">
              <a:spLocks noChangeArrowheads="1"/>
            </p:cNvSpPr>
            <p:nvPr/>
          </p:nvSpPr>
          <p:spPr bwMode="auto">
            <a:xfrm>
              <a:off x="2760" y="2500"/>
              <a:ext cx="300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lang="en-US" altLang="zh-CN" sz="1400">
                  <a:latin typeface="Times New Roman" pitchFamily="18" charset="0"/>
                </a:rPr>
                <a:t>0.7            </a:t>
              </a:r>
              <a:r>
                <a:rPr lang="en-US" altLang="zh-CN" sz="900">
                  <a:latin typeface="Times New Roman" pitchFamily="18" charset="0"/>
                </a:rPr>
                <a:t> </a:t>
              </a:r>
              <a:r>
                <a:rPr lang="en-US" altLang="zh-CN" sz="1400">
                  <a:latin typeface="Times New Roman" pitchFamily="18" charset="0"/>
                </a:rPr>
                <a:t>0.9</a:t>
              </a:r>
              <a:r>
                <a:rPr lang="en-US" altLang="zh-CN" sz="900">
                  <a:latin typeface="Times New Roman" pitchFamily="18" charset="0"/>
                </a:rPr>
                <a:t>             </a:t>
              </a:r>
              <a:r>
                <a:rPr lang="en-US" altLang="zh-CN" sz="1400">
                  <a:latin typeface="Times New Roman" pitchFamily="18" charset="0"/>
                </a:rPr>
                <a:t>     1.1              1.3             1.5</a:t>
              </a:r>
              <a:r>
                <a:rPr lang="en-US" altLang="zh-CN" sz="900">
                  <a:latin typeface="Times New Roman" pitchFamily="18" charset="0"/>
                </a:rPr>
                <a:t>	               </a:t>
              </a:r>
              <a:r>
                <a:rPr lang="en-US" altLang="zh-CN" sz="1400">
                  <a:latin typeface="Times New Roman" pitchFamily="18" charset="0"/>
                </a:rPr>
                <a:t>1.7</a:t>
              </a:r>
              <a:endParaRPr lang="en-US" altLang="zh-CN" sz="2800"/>
            </a:p>
          </p:txBody>
        </p:sp>
        <p:sp>
          <p:nvSpPr>
            <p:cNvPr id="19464" name="Text Box 7"/>
            <p:cNvSpPr txBox="1">
              <a:spLocks noChangeArrowheads="1"/>
            </p:cNvSpPr>
            <p:nvPr/>
          </p:nvSpPr>
          <p:spPr bwMode="auto">
            <a:xfrm>
              <a:off x="3844" y="2642"/>
              <a:ext cx="9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lang="zh-CN" altLang="en-US" sz="1400">
                  <a:latin typeface="Times New Roman" pitchFamily="18" charset="0"/>
                </a:rPr>
                <a:t>光波波长（</a:t>
              </a:r>
              <a:r>
                <a:rPr lang="zh-CN" altLang="en-US" sz="1400">
                  <a:latin typeface="Times New Roman" pitchFamily="18" charset="0"/>
                  <a:sym typeface="Symbol" pitchFamily="18" charset="2"/>
                </a:rPr>
                <a:t></a:t>
              </a:r>
              <a:r>
                <a:rPr lang="en-US" altLang="zh-CN" sz="1400">
                  <a:latin typeface="Times New Roman" pitchFamily="18" charset="0"/>
                </a:rPr>
                <a:t>m</a:t>
              </a:r>
              <a:r>
                <a:rPr lang="zh-CN" altLang="en-US" sz="1400">
                  <a:latin typeface="Times New Roman" pitchFamily="18" charset="0"/>
                </a:rPr>
                <a:t>）</a:t>
              </a:r>
              <a:endParaRPr lang="zh-CN" altLang="en-US" sz="2800"/>
            </a:p>
          </p:txBody>
        </p:sp>
        <p:sp>
          <p:nvSpPr>
            <p:cNvPr id="19465" name="Text Box 8"/>
            <p:cNvSpPr txBox="1">
              <a:spLocks noChangeArrowheads="1"/>
            </p:cNvSpPr>
            <p:nvPr/>
          </p:nvSpPr>
          <p:spPr bwMode="auto">
            <a:xfrm>
              <a:off x="4832" y="1210"/>
              <a:ext cx="50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lang="en-US" altLang="zh-CN" sz="1400">
                  <a:latin typeface="Times New Roman" pitchFamily="18" charset="0"/>
                </a:rPr>
                <a:t>1.55 </a:t>
              </a:r>
              <a:r>
                <a:rPr lang="en-US" altLang="zh-CN" sz="1400">
                  <a:latin typeface="Times New Roman" pitchFamily="18" charset="0"/>
                  <a:sym typeface="Symbol" pitchFamily="18" charset="2"/>
                </a:rPr>
                <a:t></a:t>
              </a:r>
              <a:r>
                <a:rPr lang="en-US" altLang="zh-CN" sz="1400">
                  <a:latin typeface="Times New Roman" pitchFamily="18" charset="0"/>
                </a:rPr>
                <a:t>m</a:t>
              </a:r>
              <a:endParaRPr lang="en-US" altLang="zh-CN" sz="2800"/>
            </a:p>
          </p:txBody>
        </p:sp>
        <p:sp>
          <p:nvSpPr>
            <p:cNvPr id="19466" name="Text Box 9"/>
            <p:cNvSpPr txBox="1">
              <a:spLocks noChangeArrowheads="1"/>
            </p:cNvSpPr>
            <p:nvPr/>
          </p:nvSpPr>
          <p:spPr bwMode="auto">
            <a:xfrm>
              <a:off x="4231" y="1193"/>
              <a:ext cx="50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lang="en-US" altLang="zh-CN" sz="1400">
                  <a:latin typeface="Times New Roman" pitchFamily="18" charset="0"/>
                </a:rPr>
                <a:t>1.31 </a:t>
              </a:r>
              <a:r>
                <a:rPr lang="en-US" altLang="zh-CN" sz="1400">
                  <a:latin typeface="Times New Roman" pitchFamily="18" charset="0"/>
                  <a:sym typeface="Symbol" pitchFamily="18" charset="2"/>
                </a:rPr>
                <a:t></a:t>
              </a:r>
              <a:r>
                <a:rPr lang="en-US" altLang="zh-CN" sz="1400">
                  <a:latin typeface="Times New Roman" pitchFamily="18" charset="0"/>
                </a:rPr>
                <a:t>m</a:t>
              </a:r>
              <a:endParaRPr lang="en-US" altLang="zh-CN" sz="2800"/>
            </a:p>
          </p:txBody>
        </p:sp>
        <p:sp>
          <p:nvSpPr>
            <p:cNvPr id="19467" name="Text Box 11"/>
            <p:cNvSpPr txBox="1">
              <a:spLocks noChangeArrowheads="1"/>
            </p:cNvSpPr>
            <p:nvPr/>
          </p:nvSpPr>
          <p:spPr bwMode="auto">
            <a:xfrm>
              <a:off x="3334" y="2840"/>
              <a:ext cx="194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endParaRPr lang="zh-CN" altLang="zh-CN" sz="2800" b="1"/>
            </a:p>
          </p:txBody>
        </p:sp>
      </p:grpSp>
      <p:sp>
        <p:nvSpPr>
          <p:cNvPr id="11" name="矩形 10"/>
          <p:cNvSpPr/>
          <p:nvPr/>
        </p:nvSpPr>
        <p:spPr>
          <a:xfrm>
            <a:off x="587375" y="1146175"/>
            <a:ext cx="2362200" cy="531813"/>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lstStyle/>
          <a:p>
            <a:pPr eaLnBrk="0" hangingPunct="0">
              <a:defRPr/>
            </a:pPr>
            <a:r>
              <a:rPr lang="zh-CN" altLang="en-US" sz="2400" b="1" dirty="0">
                <a:latin typeface="黑体" pitchFamily="2" charset="-122"/>
                <a:ea typeface="黑体" pitchFamily="2" charset="-122"/>
              </a:rPr>
              <a:t>损耗与波长关系</a:t>
            </a:r>
          </a:p>
        </p:txBody>
      </p:sp>
      <p:sp>
        <p:nvSpPr>
          <p:cNvPr id="19461" name="Rectangle 3"/>
          <p:cNvSpPr txBox="1">
            <a:spLocks noChangeArrowheads="1"/>
          </p:cNvSpPr>
          <p:nvPr/>
        </p:nvSpPr>
        <p:spPr bwMode="auto">
          <a:xfrm>
            <a:off x="568325" y="4922838"/>
            <a:ext cx="817721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2">
              <a:spcBef>
                <a:spcPct val="20000"/>
              </a:spcBef>
              <a:buClr>
                <a:schemeClr val="folHlink"/>
              </a:buClr>
              <a:buSzPct val="50000"/>
              <a:buFont typeface="Wingdings" pitchFamily="2" charset="2"/>
              <a:buChar char="u"/>
            </a:pPr>
            <a:r>
              <a:rPr lang="zh-CN" altLang="en-US" sz="2800" b="1">
                <a:latin typeface="Times New Roman" pitchFamily="18" charset="0"/>
                <a:ea typeface="楷体_GB2312" pitchFamily="49" charset="-122"/>
              </a:rPr>
              <a:t>损耗最小点：</a:t>
            </a:r>
            <a:r>
              <a:rPr lang="en-US" altLang="zh-CN" sz="2800" b="1">
                <a:latin typeface="Times New Roman" pitchFamily="18" charset="0"/>
                <a:ea typeface="楷体_GB2312" pitchFamily="49" charset="-122"/>
              </a:rPr>
              <a:t>1.31</a:t>
            </a:r>
            <a:r>
              <a:rPr lang="zh-CN" altLang="en-US" sz="2800" b="1">
                <a:latin typeface="Times New Roman" pitchFamily="18" charset="0"/>
                <a:ea typeface="楷体_GB2312" pitchFamily="49" charset="-122"/>
              </a:rPr>
              <a:t>与</a:t>
            </a:r>
            <a:r>
              <a:rPr lang="en-US" altLang="zh-CN" sz="2800" b="1">
                <a:latin typeface="Times New Roman" pitchFamily="18" charset="0"/>
                <a:ea typeface="楷体_GB2312" pitchFamily="49" charset="-122"/>
              </a:rPr>
              <a:t>1.55  </a:t>
            </a:r>
            <a:r>
              <a:rPr lang="en-US" altLang="zh-CN" sz="2800" b="1">
                <a:latin typeface="Times New Roman" pitchFamily="18" charset="0"/>
                <a:ea typeface="楷体_GB2312" pitchFamily="49" charset="-122"/>
                <a:sym typeface="Symbol" pitchFamily="18" charset="2"/>
              </a:rPr>
              <a:t></a:t>
            </a:r>
            <a:r>
              <a:rPr lang="en-US" altLang="zh-CN" sz="2800" b="1">
                <a:latin typeface="Times New Roman" pitchFamily="18" charset="0"/>
                <a:ea typeface="楷体_GB2312" pitchFamily="49" charset="-122"/>
              </a:rPr>
              <a:t>m</a:t>
            </a:r>
          </a:p>
          <a:p>
            <a:pPr lvl="2">
              <a:spcBef>
                <a:spcPct val="20000"/>
              </a:spcBef>
              <a:buClr>
                <a:schemeClr val="folHlink"/>
              </a:buClr>
              <a:buSzPct val="50000"/>
              <a:buFont typeface="Wingdings" pitchFamily="2" charset="2"/>
              <a:buChar char="u"/>
            </a:pPr>
            <a:endParaRPr lang="zh-CN" altLang="en-US" sz="2800" b="1">
              <a:latin typeface="Times New Roman" pitchFamily="18" charset="0"/>
              <a:ea typeface="楷体_GB2312" pitchFamily="49" charset="-122"/>
            </a:endParaRPr>
          </a:p>
          <a:p>
            <a:pPr lvl="2">
              <a:spcBef>
                <a:spcPct val="20000"/>
              </a:spcBef>
              <a:buClr>
                <a:schemeClr val="folHlink"/>
              </a:buClr>
              <a:buSzPct val="50000"/>
              <a:buFont typeface="Wingdings" pitchFamily="2" charset="2"/>
              <a:buChar char="u"/>
            </a:pPr>
            <a:endParaRPr lang="zh-CN" altLang="en-US" sz="2800" b="1">
              <a:latin typeface="Times New Roman" pitchFamily="18" charset="0"/>
              <a:ea typeface="楷体_GB2312" pitchFamily="49" charset="-122"/>
            </a:endParaRPr>
          </a:p>
          <a:p>
            <a:pPr lvl="2">
              <a:spcBef>
                <a:spcPct val="20000"/>
              </a:spcBef>
              <a:buClr>
                <a:schemeClr val="folHlink"/>
              </a:buClr>
              <a:buSzPct val="50000"/>
              <a:buFont typeface="Wingdings" pitchFamily="2" charset="2"/>
              <a:buChar char="u"/>
            </a:pPr>
            <a:endParaRPr lang="zh-CN" altLang="en-US" sz="2800" b="1">
              <a:latin typeface="Times New Roman" pitchFamily="18" charset="0"/>
              <a:ea typeface="楷体_GB2312" pitchFamily="49" charset="-122"/>
            </a:endParaRPr>
          </a:p>
          <a:p>
            <a:pPr lvl="2">
              <a:spcBef>
                <a:spcPct val="20000"/>
              </a:spcBef>
              <a:buClr>
                <a:schemeClr val="folHlink"/>
              </a:buClr>
              <a:buSzPct val="50000"/>
              <a:buFont typeface="Wingdings" pitchFamily="2" charset="2"/>
              <a:buChar char="u"/>
            </a:pPr>
            <a:endParaRPr lang="zh-CN" altLang="en-US" sz="2800" b="1">
              <a:latin typeface="Times New Roman" pitchFamily="18" charset="0"/>
              <a:ea typeface="楷体_GB2312" pitchFamily="49" charset="-122"/>
            </a:endParaRPr>
          </a:p>
          <a:p>
            <a:pPr lvl="2">
              <a:spcBef>
                <a:spcPct val="20000"/>
              </a:spcBef>
              <a:buClr>
                <a:schemeClr val="folHlink"/>
              </a:buClr>
              <a:buSzPct val="50000"/>
              <a:buFont typeface="Wingdings" pitchFamily="2" charset="2"/>
              <a:buChar char="u"/>
            </a:pPr>
            <a:endParaRPr lang="zh-CN" altLang="en-US" sz="2800" b="1">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FAD04DD-4822-46EA-B2CC-75EED6F3F069}" type="slidenum">
              <a:rPr lang="en-US" altLang="zh-CN" smtClean="0">
                <a:latin typeface="Tahoma" pitchFamily="34" charset="0"/>
              </a:rPr>
              <a:pPr eaLnBrk="1" hangingPunct="1"/>
              <a:t>21</a:t>
            </a:fld>
            <a:endParaRPr lang="en-US" altLang="zh-CN" smtClean="0">
              <a:latin typeface="Tahoma" pitchFamily="34" charset="0"/>
            </a:endParaRPr>
          </a:p>
        </p:txBody>
      </p:sp>
      <p:sp>
        <p:nvSpPr>
          <p:cNvPr id="7" name="AutoShape 55"/>
          <p:cNvSpPr>
            <a:spLocks noChangeArrowheads="1"/>
          </p:cNvSpPr>
          <p:nvPr/>
        </p:nvSpPr>
        <p:spPr bwMode="auto">
          <a:xfrm>
            <a:off x="1460500" y="4051300"/>
            <a:ext cx="7116763" cy="577850"/>
          </a:xfrm>
          <a:prstGeom prst="wedgeRoundRectCallout">
            <a:avLst>
              <a:gd name="adj1" fmla="val 8620"/>
              <a:gd name="adj2" fmla="val 49727"/>
              <a:gd name="adj3" fmla="val 16667"/>
            </a:avLst>
          </a:prstGeom>
          <a:solidFill>
            <a:srgbClr val="E8E8E8"/>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9525">
                <a:solidFill>
                  <a:srgbClr val="000000"/>
                </a:solidFill>
                <a:prstDash val="lgDash"/>
                <a:miter lim="800000"/>
                <a:headEnd/>
                <a:tailEnd/>
              </a14:hiddenLine>
            </a:ext>
          </a:extLst>
        </p:spPr>
        <p:txBody>
          <a:bodyPr/>
          <a:lstStyle/>
          <a:p>
            <a:pPr eaLnBrk="0" hangingPunct="0">
              <a:lnSpc>
                <a:spcPts val="3200"/>
              </a:lnSpc>
              <a:defRPr/>
            </a:pPr>
            <a:r>
              <a:rPr lang="zh-CN" altLang="en-US" sz="2400" dirty="0">
                <a:latin typeface="华文中宋" pitchFamily="2" charset="-122"/>
                <a:ea typeface="华文中宋" pitchFamily="2" charset="-122"/>
              </a:rPr>
              <a:t>  易碎，接口昂贵，安装和维护需要专门技能。</a:t>
            </a:r>
          </a:p>
        </p:txBody>
      </p:sp>
      <p:sp>
        <p:nvSpPr>
          <p:cNvPr id="9" name="AutoShape 55"/>
          <p:cNvSpPr>
            <a:spLocks noChangeArrowheads="1"/>
          </p:cNvSpPr>
          <p:nvPr/>
        </p:nvSpPr>
        <p:spPr bwMode="auto">
          <a:xfrm>
            <a:off x="1416050" y="1295400"/>
            <a:ext cx="7070725" cy="2311400"/>
          </a:xfrm>
          <a:prstGeom prst="wedgeRoundRectCallout">
            <a:avLst>
              <a:gd name="adj1" fmla="val 9787"/>
              <a:gd name="adj2" fmla="val 49792"/>
              <a:gd name="adj3" fmla="val 16667"/>
            </a:avLst>
          </a:prstGeom>
          <a:solidFill>
            <a:srgbClr val="E8E8E8"/>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9525">
                <a:solidFill>
                  <a:srgbClr val="000000"/>
                </a:solidFill>
                <a:prstDash val="lgDash"/>
                <a:miter lim="800000"/>
                <a:headEnd/>
                <a:tailEnd/>
              </a14:hiddenLine>
            </a:ext>
          </a:extLst>
        </p:spPr>
        <p:txBody>
          <a:bodyPr/>
          <a:lstStyle/>
          <a:p>
            <a:pPr>
              <a:lnSpc>
                <a:spcPts val="3200"/>
              </a:lnSpc>
              <a:buClr>
                <a:schemeClr val="accent4">
                  <a:lumMod val="50000"/>
                  <a:lumOff val="50000"/>
                </a:schemeClr>
              </a:buClr>
              <a:buSzPct val="55000"/>
              <a:buFont typeface="Wingdings" pitchFamily="2" charset="2"/>
              <a:buChar char="l"/>
              <a:defRPr/>
            </a:pPr>
            <a:r>
              <a:rPr lang="zh-CN" altLang="en-US" sz="2400" dirty="0">
                <a:latin typeface="华文中宋" pitchFamily="2" charset="-122"/>
                <a:ea typeface="华文中宋" pitchFamily="2" charset="-122"/>
              </a:rPr>
              <a:t> 传输带宽宽、通信容量大；</a:t>
            </a:r>
          </a:p>
          <a:p>
            <a:pPr>
              <a:lnSpc>
                <a:spcPts val="3200"/>
              </a:lnSpc>
              <a:buClr>
                <a:schemeClr val="accent4">
                  <a:lumMod val="50000"/>
                  <a:lumOff val="50000"/>
                </a:schemeClr>
              </a:buClr>
              <a:buSzPct val="55000"/>
              <a:buFont typeface="Wingdings" pitchFamily="2" charset="2"/>
              <a:buChar char="l"/>
              <a:defRPr/>
            </a:pPr>
            <a:r>
              <a:rPr lang="zh-CN" altLang="en-US" sz="2400" dirty="0">
                <a:latin typeface="华文中宋" pitchFamily="2" charset="-122"/>
                <a:ea typeface="华文中宋" pitchFamily="2" charset="-122"/>
              </a:rPr>
              <a:t> 传输</a:t>
            </a:r>
            <a:r>
              <a:rPr lang="zh-CN" altLang="en-US" sz="2400" u="sng" dirty="0">
                <a:latin typeface="华文中宋" pitchFamily="2" charset="-122"/>
                <a:ea typeface="华文中宋" pitchFamily="2" charset="-122"/>
              </a:rPr>
              <a:t>衰减小</a:t>
            </a:r>
            <a:r>
              <a:rPr lang="zh-CN" altLang="en-US" sz="2400" dirty="0">
                <a:latin typeface="华文中宋" pitchFamily="2" charset="-122"/>
                <a:ea typeface="华文中宋" pitchFamily="2" charset="-122"/>
              </a:rPr>
              <a:t>，无中继传输</a:t>
            </a:r>
            <a:r>
              <a:rPr lang="zh-CN" altLang="en-US" sz="2400" u="sng" dirty="0">
                <a:latin typeface="华文中宋" pitchFamily="2" charset="-122"/>
                <a:ea typeface="华文中宋" pitchFamily="2" charset="-122"/>
              </a:rPr>
              <a:t>距离远</a:t>
            </a:r>
            <a:r>
              <a:rPr lang="zh-CN" altLang="en-US" sz="2400" dirty="0">
                <a:latin typeface="华文中宋" pitchFamily="2" charset="-122"/>
                <a:ea typeface="华文中宋" pitchFamily="2" charset="-122"/>
              </a:rPr>
              <a:t>；</a:t>
            </a:r>
            <a:endParaRPr lang="en-US" altLang="zh-CN" sz="2400" dirty="0">
              <a:latin typeface="华文中宋" pitchFamily="2" charset="-122"/>
              <a:ea typeface="华文中宋" pitchFamily="2" charset="-122"/>
            </a:endParaRPr>
          </a:p>
          <a:p>
            <a:pPr>
              <a:lnSpc>
                <a:spcPts val="3200"/>
              </a:lnSpc>
              <a:buClr>
                <a:schemeClr val="accent4">
                  <a:lumMod val="50000"/>
                  <a:lumOff val="50000"/>
                </a:schemeClr>
              </a:buClr>
              <a:buSzPct val="55000"/>
              <a:defRPr/>
            </a:pPr>
            <a:r>
              <a:rPr lang="en-US" altLang="zh-CN" sz="2400" b="1" dirty="0">
                <a:latin typeface="华文中宋" pitchFamily="2" charset="-122"/>
                <a:ea typeface="华文中宋" pitchFamily="2" charset="-122"/>
              </a:rPr>
              <a:t>        </a:t>
            </a:r>
            <a:r>
              <a:rPr lang="en-US" altLang="zh-CN" b="1" dirty="0">
                <a:latin typeface="+mn-lt"/>
                <a:ea typeface="华文中宋" pitchFamily="2" charset="-122"/>
              </a:rPr>
              <a:t>(&lt; 0.2dB/km)</a:t>
            </a:r>
            <a:r>
              <a:rPr lang="zh-CN" altLang="en-US" b="1" dirty="0">
                <a:latin typeface="+mn-lt"/>
                <a:ea typeface="华文中宋" pitchFamily="2" charset="-122"/>
              </a:rPr>
              <a:t>                    </a:t>
            </a:r>
            <a:r>
              <a:rPr lang="zh-CN" altLang="en-US" dirty="0">
                <a:latin typeface="华文中宋" pitchFamily="2" charset="-122"/>
                <a:ea typeface="华文中宋" pitchFamily="2" charset="-122"/>
              </a:rPr>
              <a:t>（几百公里）</a:t>
            </a:r>
          </a:p>
          <a:p>
            <a:pPr>
              <a:lnSpc>
                <a:spcPts val="3200"/>
              </a:lnSpc>
              <a:buClr>
                <a:schemeClr val="accent4">
                  <a:lumMod val="50000"/>
                  <a:lumOff val="50000"/>
                </a:schemeClr>
              </a:buClr>
              <a:buSzPct val="55000"/>
              <a:buFont typeface="Wingdings" pitchFamily="2" charset="2"/>
              <a:buChar char="l"/>
              <a:defRPr/>
            </a:pPr>
            <a:r>
              <a:rPr lang="zh-CN" altLang="en-US" sz="2400" dirty="0">
                <a:latin typeface="华文中宋" pitchFamily="2" charset="-122"/>
                <a:ea typeface="华文中宋" pitchFamily="2" charset="-122"/>
              </a:rPr>
              <a:t> 抗电磁干扰，传输质量好，防窃听，耐腐蚀；</a:t>
            </a:r>
            <a:endParaRPr lang="en-US" altLang="zh-CN" sz="2400" dirty="0">
              <a:latin typeface="华文中宋" pitchFamily="2" charset="-122"/>
              <a:ea typeface="华文中宋" pitchFamily="2" charset="-122"/>
            </a:endParaRPr>
          </a:p>
          <a:p>
            <a:pPr>
              <a:lnSpc>
                <a:spcPts val="3200"/>
              </a:lnSpc>
              <a:buClr>
                <a:schemeClr val="accent4">
                  <a:lumMod val="50000"/>
                  <a:lumOff val="50000"/>
                </a:schemeClr>
              </a:buClr>
              <a:buSzPct val="55000"/>
              <a:buFont typeface="Wingdings" pitchFamily="2" charset="2"/>
              <a:buChar char="l"/>
              <a:defRPr/>
            </a:pPr>
            <a:r>
              <a:rPr lang="zh-CN" altLang="en-US" sz="2400" dirty="0">
                <a:latin typeface="华文中宋" pitchFamily="2" charset="-122"/>
                <a:ea typeface="华文中宋" pitchFamily="2" charset="-122"/>
              </a:rPr>
              <a:t> 体积小，重量轻，节省有色金属，环保。</a:t>
            </a:r>
          </a:p>
        </p:txBody>
      </p:sp>
      <p:sp>
        <p:nvSpPr>
          <p:cNvPr id="20485" name="矩形 9"/>
          <p:cNvSpPr>
            <a:spLocks noChangeArrowheads="1"/>
          </p:cNvSpPr>
          <p:nvPr/>
        </p:nvSpPr>
        <p:spPr bwMode="auto">
          <a:xfrm>
            <a:off x="838200" y="3900488"/>
            <a:ext cx="942975"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99"/>
                </a:solidFill>
                <a:latin typeface="黑体" pitchFamily="2" charset="-122"/>
                <a:ea typeface="黑体" pitchFamily="2" charset="-122"/>
              </a:rPr>
              <a:t>缺点</a:t>
            </a:r>
            <a:endParaRPr lang="zh-CN" altLang="en-US">
              <a:solidFill>
                <a:srgbClr val="000099"/>
              </a:solidFill>
            </a:endParaRPr>
          </a:p>
        </p:txBody>
      </p:sp>
      <p:sp>
        <p:nvSpPr>
          <p:cNvPr id="11" name="AutoShape 55"/>
          <p:cNvSpPr>
            <a:spLocks noChangeArrowheads="1"/>
          </p:cNvSpPr>
          <p:nvPr/>
        </p:nvSpPr>
        <p:spPr bwMode="auto">
          <a:xfrm>
            <a:off x="1504950" y="5073650"/>
            <a:ext cx="6981825" cy="622300"/>
          </a:xfrm>
          <a:prstGeom prst="wedgeRoundRectCallout">
            <a:avLst>
              <a:gd name="adj1" fmla="val 9347"/>
              <a:gd name="adj2" fmla="val 49745"/>
              <a:gd name="adj3" fmla="val 16667"/>
            </a:avLst>
          </a:prstGeom>
          <a:solidFill>
            <a:srgbClr val="E8E8E8"/>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9525">
                <a:solidFill>
                  <a:srgbClr val="000000"/>
                </a:solidFill>
                <a:prstDash val="lgDash"/>
                <a:miter lim="800000"/>
                <a:headEnd/>
                <a:tailEnd/>
              </a14:hiddenLine>
            </a:ext>
          </a:extLst>
        </p:spPr>
        <p:txBody>
          <a:bodyPr/>
          <a:lstStyle/>
          <a:p>
            <a:pPr eaLnBrk="0" hangingPunct="0">
              <a:lnSpc>
                <a:spcPts val="3200"/>
              </a:lnSpc>
              <a:defRPr/>
            </a:pPr>
            <a:r>
              <a:rPr lang="zh-CN" altLang="en-US" sz="2400" dirty="0">
                <a:latin typeface="华文中宋" pitchFamily="2" charset="-122"/>
                <a:ea typeface="华文中宋" pitchFamily="2" charset="-122"/>
              </a:rPr>
              <a:t>  长途电话网、有线电视网等的主干线路中。</a:t>
            </a:r>
          </a:p>
        </p:txBody>
      </p:sp>
      <p:sp>
        <p:nvSpPr>
          <p:cNvPr id="20487" name="矩形 11"/>
          <p:cNvSpPr>
            <a:spLocks noChangeArrowheads="1"/>
          </p:cNvSpPr>
          <p:nvPr/>
        </p:nvSpPr>
        <p:spPr bwMode="auto">
          <a:xfrm>
            <a:off x="793750" y="4940300"/>
            <a:ext cx="987425"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99"/>
                </a:solidFill>
                <a:latin typeface="黑体" pitchFamily="2" charset="-122"/>
                <a:ea typeface="黑体" pitchFamily="2" charset="-122"/>
              </a:rPr>
              <a:t>应用</a:t>
            </a:r>
            <a:endParaRPr lang="zh-CN" altLang="en-US">
              <a:solidFill>
                <a:srgbClr val="000099"/>
              </a:solidFill>
            </a:endParaRPr>
          </a:p>
        </p:txBody>
      </p:sp>
      <p:sp>
        <p:nvSpPr>
          <p:cNvPr id="20488" name="矩形 7"/>
          <p:cNvSpPr>
            <a:spLocks noChangeArrowheads="1"/>
          </p:cNvSpPr>
          <p:nvPr/>
        </p:nvSpPr>
        <p:spPr bwMode="auto">
          <a:xfrm>
            <a:off x="838200" y="1073150"/>
            <a:ext cx="942975"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99"/>
                </a:solidFill>
                <a:latin typeface="黑体" pitchFamily="2" charset="-122"/>
                <a:ea typeface="黑体" pitchFamily="2" charset="-122"/>
              </a:rPr>
              <a:t>优点</a:t>
            </a:r>
            <a:endParaRPr lang="zh-CN" altLang="en-US">
              <a:solidFill>
                <a:srgbClr val="000099"/>
              </a:solidFill>
            </a:endParaRPr>
          </a:p>
        </p:txBody>
      </p:sp>
      <p:sp>
        <p:nvSpPr>
          <p:cNvPr id="20489" name="矩形 13"/>
          <p:cNvSpPr>
            <a:spLocks noChangeArrowheads="1"/>
          </p:cNvSpPr>
          <p:nvPr/>
        </p:nvSpPr>
        <p:spPr bwMode="auto">
          <a:xfrm>
            <a:off x="71564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有线信道</a:t>
            </a:r>
            <a:endParaRPr lang="en-US" altLang="zh-CN" sz="2400">
              <a:solidFill>
                <a:srgbClr val="555555"/>
              </a:solidFill>
              <a:latin typeface="微软雅黑" pitchFamily="34" charset="-122"/>
              <a:ea typeface="华文细黑"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2203816-2AE0-4272-992D-3E84AB098367}" type="slidenum">
              <a:rPr lang="en-US" altLang="zh-CN" smtClean="0">
                <a:latin typeface="Tahoma" pitchFamily="34" charset="0"/>
              </a:rPr>
              <a:pPr eaLnBrk="1" hangingPunct="1"/>
              <a:t>22</a:t>
            </a:fld>
            <a:endParaRPr lang="en-US" altLang="zh-CN" smtClean="0">
              <a:latin typeface="Tahoma" pitchFamily="34" charset="0"/>
            </a:endParaRPr>
          </a:p>
        </p:txBody>
      </p:sp>
      <p:sp>
        <p:nvSpPr>
          <p:cNvPr id="28" name="Rectangle 3"/>
          <p:cNvSpPr txBox="1">
            <a:spLocks noChangeArrowheads="1"/>
          </p:cNvSpPr>
          <p:nvPr/>
        </p:nvSpPr>
        <p:spPr bwMode="auto">
          <a:xfrm>
            <a:off x="206375" y="233363"/>
            <a:ext cx="4000500" cy="666750"/>
          </a:xfrm>
          <a:prstGeom prst="rect">
            <a:avLst/>
          </a:prstGeom>
          <a:noFill/>
          <a:ln w="9525">
            <a:noFill/>
            <a:miter lim="800000"/>
            <a:headEnd/>
            <a:tailEnd/>
          </a:ln>
        </p:spPr>
        <p:txBody>
          <a:bodyPr/>
          <a:lstStyle/>
          <a:p>
            <a:pPr marL="285750" indent="-285750">
              <a:spcBef>
                <a:spcPct val="20000"/>
              </a:spcBef>
              <a:buClr>
                <a:schemeClr val="hlink"/>
              </a:buClr>
              <a:buSzPct val="65000"/>
              <a:defRPr/>
            </a:pPr>
            <a:r>
              <a:rPr lang="en-US" altLang="en-US" sz="3200" b="1" dirty="0">
                <a:solidFill>
                  <a:srgbClr val="003399"/>
                </a:solidFill>
                <a:ea typeface="宋体" pitchFamily="2" charset="-122"/>
              </a:rPr>
              <a:t>§</a:t>
            </a:r>
            <a:r>
              <a:rPr lang="en-US" altLang="en-US" sz="3200" b="1" dirty="0">
                <a:solidFill>
                  <a:srgbClr val="003399"/>
                </a:solidFill>
                <a:latin typeface="Arial" pitchFamily="34" charset="0"/>
                <a:ea typeface="微软雅黑" pitchFamily="34" charset="-122"/>
                <a:cs typeface="Arial" pitchFamily="34" charset="0"/>
              </a:rPr>
              <a:t>4</a:t>
            </a:r>
            <a:r>
              <a:rPr lang="en-US" altLang="zh-CN" sz="3200" b="1" dirty="0">
                <a:solidFill>
                  <a:srgbClr val="003399"/>
                </a:solidFill>
                <a:latin typeface="Arial" pitchFamily="34" charset="0"/>
                <a:ea typeface="微软雅黑" pitchFamily="34" charset="-122"/>
                <a:cs typeface="Arial" pitchFamily="34" charset="0"/>
              </a:rPr>
              <a:t>.3  </a:t>
            </a:r>
            <a:r>
              <a:rPr lang="zh-CN" altLang="en-US" sz="3200" b="1" kern="0" dirty="0">
                <a:solidFill>
                  <a:srgbClr val="003399"/>
                </a:solidFill>
                <a:latin typeface="微软雅黑" pitchFamily="34" charset="-122"/>
                <a:ea typeface="微软雅黑" pitchFamily="34" charset="-122"/>
              </a:rPr>
              <a:t>信道数学模型</a:t>
            </a:r>
            <a:endParaRPr lang="en-US" altLang="zh-CN" sz="3200" kern="0" dirty="0">
              <a:solidFill>
                <a:srgbClr val="003399"/>
              </a:solidFill>
              <a:latin typeface="+mn-lt"/>
              <a:ea typeface="+mn-ea"/>
            </a:endParaRPr>
          </a:p>
        </p:txBody>
      </p:sp>
      <p:sp>
        <p:nvSpPr>
          <p:cNvPr id="21508" name="Rectangle 3"/>
          <p:cNvSpPr>
            <a:spLocks noGrp="1" noChangeArrowheads="1"/>
          </p:cNvSpPr>
          <p:nvPr>
            <p:ph type="body" idx="1"/>
          </p:nvPr>
        </p:nvSpPr>
        <p:spPr>
          <a:xfrm>
            <a:off x="927100" y="1268413"/>
            <a:ext cx="8042275" cy="5221287"/>
          </a:xfrm>
        </p:spPr>
        <p:txBody>
          <a:bodyPr/>
          <a:lstStyle/>
          <a:p>
            <a:pPr lvl="1"/>
            <a:r>
              <a:rPr lang="zh-CN" altLang="en-US" b="1" smtClean="0"/>
              <a:t>信道模型的分类：</a:t>
            </a:r>
          </a:p>
          <a:p>
            <a:pPr lvl="2"/>
            <a:r>
              <a:rPr lang="zh-CN" altLang="en-US" b="1" smtClean="0">
                <a:solidFill>
                  <a:schemeClr val="hlink"/>
                </a:solidFill>
              </a:rPr>
              <a:t>调制信道：</a:t>
            </a:r>
            <a:r>
              <a:rPr lang="zh-CN" altLang="en-US" b="1" smtClean="0"/>
              <a:t>发转换装置</a:t>
            </a:r>
            <a:r>
              <a:rPr lang="en-US" altLang="zh-CN" b="1" smtClean="0"/>
              <a:t>+</a:t>
            </a:r>
            <a:r>
              <a:rPr lang="zh-CN" altLang="en-US" b="1" smtClean="0"/>
              <a:t>媒质</a:t>
            </a:r>
            <a:r>
              <a:rPr lang="en-US" altLang="zh-CN" b="1" smtClean="0"/>
              <a:t>+</a:t>
            </a:r>
            <a:r>
              <a:rPr lang="zh-CN" altLang="en-US" b="1" smtClean="0"/>
              <a:t>收转换装置</a:t>
            </a:r>
          </a:p>
          <a:p>
            <a:pPr lvl="2"/>
            <a:r>
              <a:rPr lang="zh-CN" altLang="en-US" b="1" smtClean="0">
                <a:solidFill>
                  <a:schemeClr val="hlink"/>
                </a:solidFill>
              </a:rPr>
              <a:t>编码信道：</a:t>
            </a:r>
            <a:r>
              <a:rPr lang="zh-CN" altLang="en-US" b="1" smtClean="0"/>
              <a:t>调制器</a:t>
            </a:r>
            <a:r>
              <a:rPr lang="en-US" altLang="zh-CN" b="1" smtClean="0"/>
              <a:t>+</a:t>
            </a:r>
            <a:r>
              <a:rPr lang="zh-CN" altLang="en-US" b="1" smtClean="0"/>
              <a:t>调制信道</a:t>
            </a:r>
            <a:r>
              <a:rPr lang="en-US" altLang="zh-CN" b="1" smtClean="0"/>
              <a:t>+</a:t>
            </a:r>
            <a:r>
              <a:rPr lang="zh-CN" altLang="en-US" b="1" smtClean="0"/>
              <a:t>解调器</a:t>
            </a:r>
          </a:p>
        </p:txBody>
      </p:sp>
      <p:sp>
        <p:nvSpPr>
          <p:cNvPr id="21509" name="Rectangle 5"/>
          <p:cNvSpPr>
            <a:spLocks noChangeArrowheads="1"/>
          </p:cNvSpPr>
          <p:nvPr/>
        </p:nvSpPr>
        <p:spPr bwMode="auto">
          <a:xfrm>
            <a:off x="0" y="2847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nvGrpSpPr>
          <p:cNvPr id="21510" name="Group 18"/>
          <p:cNvGrpSpPr>
            <a:grpSpLocks/>
          </p:cNvGrpSpPr>
          <p:nvPr/>
        </p:nvGrpSpPr>
        <p:grpSpPr bwMode="auto">
          <a:xfrm>
            <a:off x="161925" y="2979738"/>
            <a:ext cx="8731250" cy="2662237"/>
            <a:chOff x="102" y="2047"/>
            <a:chExt cx="5500" cy="1677"/>
          </a:xfrm>
        </p:grpSpPr>
        <p:graphicFrame>
          <p:nvGraphicFramePr>
            <p:cNvPr id="21513" name="Object 4"/>
            <p:cNvGraphicFramePr>
              <a:graphicFrameLocks noChangeAspect="1"/>
            </p:cNvGraphicFramePr>
            <p:nvPr/>
          </p:nvGraphicFramePr>
          <p:xfrm>
            <a:off x="102" y="2047"/>
            <a:ext cx="5500" cy="1219"/>
          </p:xfrm>
          <a:graphic>
            <a:graphicData uri="http://schemas.openxmlformats.org/presentationml/2006/ole">
              <mc:AlternateContent xmlns:mc="http://schemas.openxmlformats.org/markup-compatibility/2006">
                <mc:Choice xmlns:v="urn:schemas-microsoft-com:vml" Requires="v">
                  <p:oleObj spid="_x0000_s21518" name="Visio" r:id="rId3" imgW="2878531" imgH="637032" progId="Visio.Drawing.11">
                    <p:embed/>
                  </p:oleObj>
                </mc:Choice>
                <mc:Fallback>
                  <p:oleObj name="Visio" r:id="rId3" imgW="2878531" imgH="637032"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 y="2047"/>
                          <a:ext cx="5500"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Text Box 9"/>
            <p:cNvSpPr txBox="1">
              <a:spLocks noChangeArrowheads="1"/>
            </p:cNvSpPr>
            <p:nvPr/>
          </p:nvSpPr>
          <p:spPr bwMode="auto">
            <a:xfrm>
              <a:off x="2439" y="3472"/>
              <a:ext cx="8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pPr>
              <a:r>
                <a:rPr lang="zh-CN" altLang="en-US" sz="2000" b="1">
                  <a:solidFill>
                    <a:schemeClr val="hlink"/>
                  </a:solidFill>
                </a:rPr>
                <a:t>编码信道</a:t>
              </a:r>
            </a:p>
          </p:txBody>
        </p:sp>
        <p:sp>
          <p:nvSpPr>
            <p:cNvPr id="21515" name="Text Box 6"/>
            <p:cNvSpPr txBox="1">
              <a:spLocks noChangeArrowheads="1"/>
            </p:cNvSpPr>
            <p:nvPr/>
          </p:nvSpPr>
          <p:spPr bwMode="auto">
            <a:xfrm>
              <a:off x="2440" y="3152"/>
              <a:ext cx="8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pPr>
              <a:r>
                <a:rPr lang="zh-CN" altLang="en-US" sz="2000" b="1">
                  <a:solidFill>
                    <a:schemeClr val="hlink"/>
                  </a:solidFill>
                </a:rPr>
                <a:t>调制信道</a:t>
              </a:r>
            </a:p>
          </p:txBody>
        </p:sp>
      </p:grpSp>
      <p:sp>
        <p:nvSpPr>
          <p:cNvPr id="21511" name="矩形 3"/>
          <p:cNvSpPr>
            <a:spLocks noChangeArrowheads="1"/>
          </p:cNvSpPr>
          <p:nvPr/>
        </p:nvSpPr>
        <p:spPr bwMode="auto">
          <a:xfrm>
            <a:off x="3222625" y="2847975"/>
            <a:ext cx="2609850" cy="2781300"/>
          </a:xfrm>
          <a:prstGeom prst="rect">
            <a:avLst/>
          </a:prstGeom>
          <a:noFill/>
          <a:ln w="19050" algn="ctr">
            <a:solidFill>
              <a:srgbClr val="80008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512" name="矩形 34"/>
          <p:cNvSpPr>
            <a:spLocks noChangeArrowheads="1"/>
          </p:cNvSpPr>
          <p:nvPr/>
        </p:nvSpPr>
        <p:spPr bwMode="auto">
          <a:xfrm>
            <a:off x="3981450" y="2984500"/>
            <a:ext cx="1176338" cy="2108200"/>
          </a:xfrm>
          <a:prstGeom prst="rect">
            <a:avLst/>
          </a:prstGeom>
          <a:noFill/>
          <a:ln w="19050" algn="ctr">
            <a:solidFill>
              <a:srgbClr val="80008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A74C8DE-49AA-431F-97D5-E838D7F5E754}" type="slidenum">
              <a:rPr lang="en-US" altLang="zh-CN" smtClean="0">
                <a:latin typeface="Tahoma" pitchFamily="34" charset="0"/>
              </a:rPr>
              <a:pPr eaLnBrk="1" hangingPunct="1"/>
              <a:t>23</a:t>
            </a:fld>
            <a:endParaRPr lang="en-US" altLang="zh-CN" smtClean="0">
              <a:latin typeface="Tahoma" pitchFamily="34" charset="0"/>
            </a:endParaRPr>
          </a:p>
        </p:txBody>
      </p:sp>
      <p:sp>
        <p:nvSpPr>
          <p:cNvPr id="3" name="矩形 2"/>
          <p:cNvSpPr>
            <a:spLocks noChangeArrowheads="1"/>
          </p:cNvSpPr>
          <p:nvPr/>
        </p:nvSpPr>
        <p:spPr bwMode="auto">
          <a:xfrm>
            <a:off x="476250" y="368300"/>
            <a:ext cx="3417888" cy="523875"/>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eaLnBrk="0" hangingPunct="0">
              <a:buClr>
                <a:srgbClr val="FF0000"/>
              </a:buClr>
              <a:buSzPct val="80000"/>
              <a:defRPr/>
            </a:pPr>
            <a:r>
              <a:rPr lang="en-US" altLang="zh-CN" sz="2800" b="1" dirty="0">
                <a:solidFill>
                  <a:srgbClr val="800080"/>
                </a:solidFill>
                <a:ea typeface="微软雅黑" pitchFamily="34" charset="-122"/>
                <a:cs typeface="Arial" charset="0"/>
              </a:rPr>
              <a:t>4.3.1</a:t>
            </a:r>
            <a:r>
              <a:rPr lang="en-US" altLang="zh-CN" sz="2800" b="1" dirty="0">
                <a:solidFill>
                  <a:srgbClr val="0000CC"/>
                </a:solidFill>
                <a:ea typeface="微软雅黑" pitchFamily="34" charset="-122"/>
                <a:cs typeface="Arial" charset="0"/>
              </a:rPr>
              <a:t> </a:t>
            </a:r>
            <a:r>
              <a:rPr lang="zh-CN" altLang="en-US" sz="2800" b="1" dirty="0">
                <a:solidFill>
                  <a:srgbClr val="000000"/>
                </a:solidFill>
                <a:latin typeface="黑体" pitchFamily="2" charset="-122"/>
                <a:ea typeface="黑体" pitchFamily="2" charset="-122"/>
                <a:cs typeface="Arial" charset="0"/>
              </a:rPr>
              <a:t>调制信道模型</a:t>
            </a:r>
          </a:p>
        </p:txBody>
      </p:sp>
      <p:graphicFrame>
        <p:nvGraphicFramePr>
          <p:cNvPr id="22532" name="Object 10"/>
          <p:cNvGraphicFramePr>
            <a:graphicFrameLocks noChangeAspect="1"/>
          </p:cNvGraphicFramePr>
          <p:nvPr/>
        </p:nvGraphicFramePr>
        <p:xfrm>
          <a:off x="2524125" y="1684338"/>
          <a:ext cx="4411663" cy="1847850"/>
        </p:xfrm>
        <a:graphic>
          <a:graphicData uri="http://schemas.openxmlformats.org/presentationml/2006/ole">
            <mc:AlternateContent xmlns:mc="http://schemas.openxmlformats.org/markup-compatibility/2006">
              <mc:Choice xmlns:v="urn:schemas-microsoft-com:vml" Requires="v">
                <p:oleObj spid="_x0000_s22539" name="Visio" r:id="rId3" imgW="2693798" imgH="1129073" progId="Visio.Drawing.11">
                  <p:embed/>
                </p:oleObj>
              </mc:Choice>
              <mc:Fallback>
                <p:oleObj name="Visio" r:id="rId3" imgW="2693798" imgH="1129073" progId="Visio.Drawing.11">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1684338"/>
                        <a:ext cx="4411663" cy="1847850"/>
                      </a:xfrm>
                      <a:prstGeom prst="rect">
                        <a:avLst/>
                      </a:prstGeom>
                      <a:noFill/>
                      <a:ln w="9525">
                        <a:solidFill>
                          <a:srgbClr val="FFFF99"/>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3"/>
          <p:cNvSpPr txBox="1">
            <a:spLocks noChangeArrowheads="1"/>
          </p:cNvSpPr>
          <p:nvPr/>
        </p:nvSpPr>
        <p:spPr>
          <a:xfrm>
            <a:off x="657225" y="3862388"/>
            <a:ext cx="7334250" cy="191135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u"/>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p"/>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Ø"/>
              <a:defRPr sz="2000">
                <a:solidFill>
                  <a:schemeClr val="tx1"/>
                </a:solidFill>
                <a:latin typeface="+mn-lt"/>
                <a:ea typeface="+mn-ea"/>
              </a:defRPr>
            </a:lvl9pPr>
          </a:lstStyle>
          <a:p>
            <a:pPr lvl="1" eaLnBrk="1" hangingPunct="1">
              <a:lnSpc>
                <a:spcPts val="3000"/>
              </a:lnSpc>
              <a:buClr>
                <a:schemeClr val="tx1">
                  <a:lumMod val="65000"/>
                  <a:lumOff val="35000"/>
                </a:schemeClr>
              </a:buClr>
              <a:buFont typeface="Wingdings" pitchFamily="2" charset="2"/>
              <a:buChar char="l"/>
              <a:defRPr/>
            </a:pPr>
            <a:r>
              <a:rPr kumimoji="1" lang="zh-CN" altLang="en-US" sz="2400" smtClean="0">
                <a:latin typeface="华文中宋" pitchFamily="2" charset="-122"/>
                <a:ea typeface="华文中宋" pitchFamily="2" charset="-122"/>
              </a:rPr>
              <a:t>有一对（或多对）输入端和输出端</a:t>
            </a:r>
          </a:p>
          <a:p>
            <a:pPr lvl="1" eaLnBrk="1" hangingPunct="1">
              <a:lnSpc>
                <a:spcPts val="3000"/>
              </a:lnSpc>
              <a:buClr>
                <a:schemeClr val="tx1">
                  <a:lumMod val="65000"/>
                  <a:lumOff val="35000"/>
                </a:schemeClr>
              </a:buClr>
              <a:buFont typeface="Wingdings" pitchFamily="2" charset="2"/>
              <a:buChar char="l"/>
              <a:defRPr/>
            </a:pPr>
            <a:r>
              <a:rPr kumimoji="1" lang="zh-CN" altLang="en-US" sz="2400" smtClean="0">
                <a:latin typeface="华文中宋" pitchFamily="2" charset="-122"/>
                <a:ea typeface="华文中宋" pitchFamily="2" charset="-122"/>
              </a:rPr>
              <a:t>大多数信道都满足线性叠加原理</a:t>
            </a:r>
          </a:p>
          <a:p>
            <a:pPr lvl="1" eaLnBrk="1" hangingPunct="1">
              <a:lnSpc>
                <a:spcPts val="3000"/>
              </a:lnSpc>
              <a:buClr>
                <a:schemeClr val="tx1">
                  <a:lumMod val="65000"/>
                  <a:lumOff val="35000"/>
                </a:schemeClr>
              </a:buClr>
              <a:buFont typeface="Wingdings" pitchFamily="2" charset="2"/>
              <a:buChar char="l"/>
              <a:defRPr/>
            </a:pPr>
            <a:r>
              <a:rPr kumimoji="1" lang="zh-CN" altLang="en-US" sz="2400" smtClean="0">
                <a:latin typeface="华文中宋" pitchFamily="2" charset="-122"/>
                <a:ea typeface="华文中宋" pitchFamily="2" charset="-122"/>
              </a:rPr>
              <a:t>对信号有固定或时变的延迟和损耗</a:t>
            </a:r>
          </a:p>
          <a:p>
            <a:pPr lvl="1" eaLnBrk="1" hangingPunct="1">
              <a:lnSpc>
                <a:spcPts val="3000"/>
              </a:lnSpc>
              <a:buClr>
                <a:schemeClr val="tx1">
                  <a:lumMod val="65000"/>
                  <a:lumOff val="35000"/>
                </a:schemeClr>
              </a:buClr>
              <a:buFont typeface="Wingdings" pitchFamily="2" charset="2"/>
              <a:buChar char="l"/>
              <a:defRPr/>
            </a:pPr>
            <a:r>
              <a:rPr kumimoji="1" lang="zh-CN" altLang="en-US" sz="2400" smtClean="0">
                <a:latin typeface="华文中宋" pitchFamily="2" charset="-122"/>
                <a:ea typeface="华文中宋" pitchFamily="2" charset="-122"/>
              </a:rPr>
              <a:t>无信号输入时，仍可能有输出（</a:t>
            </a:r>
            <a:r>
              <a:rPr kumimoji="1" lang="zh-CN" altLang="en-US" sz="2400" smtClean="0">
                <a:solidFill>
                  <a:srgbClr val="0000CC"/>
                </a:solidFill>
                <a:latin typeface="华文中宋" pitchFamily="2" charset="-122"/>
                <a:ea typeface="华文中宋" pitchFamily="2" charset="-122"/>
              </a:rPr>
              <a:t>噪声</a:t>
            </a:r>
            <a:r>
              <a:rPr kumimoji="1" lang="zh-CN" altLang="en-US" sz="2400" smtClean="0">
                <a:latin typeface="华文中宋" pitchFamily="2" charset="-122"/>
                <a:ea typeface="华文中宋" pitchFamily="2" charset="-122"/>
              </a:rPr>
              <a:t>）</a:t>
            </a:r>
            <a:endParaRPr kumimoji="1" lang="en-US" altLang="zh-CN" sz="2400" dirty="0" smtClean="0">
              <a:latin typeface="华文中宋" pitchFamily="2" charset="-122"/>
              <a:ea typeface="华文中宋" pitchFamily="2" charset="-122"/>
            </a:endParaRPr>
          </a:p>
        </p:txBody>
      </p:sp>
      <p:sp>
        <p:nvSpPr>
          <p:cNvPr id="22534" name="矩形 34"/>
          <p:cNvSpPr>
            <a:spLocks noChangeArrowheads="1"/>
          </p:cNvSpPr>
          <p:nvPr/>
        </p:nvSpPr>
        <p:spPr bwMode="auto">
          <a:xfrm>
            <a:off x="2019300" y="1314450"/>
            <a:ext cx="6134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a:solidFill>
                  <a:srgbClr val="000000"/>
                </a:solidFill>
                <a:latin typeface="华文中宋" pitchFamily="2" charset="-122"/>
                <a:ea typeface="华文中宋" pitchFamily="2" charset="-122"/>
              </a:rPr>
              <a:t>叠加有</a:t>
            </a:r>
            <a:r>
              <a:rPr kumimoji="1" lang="zh-CN" altLang="en-US" sz="2400">
                <a:solidFill>
                  <a:srgbClr val="0000CC"/>
                </a:solidFill>
                <a:latin typeface="华文中宋" pitchFamily="2" charset="-122"/>
                <a:ea typeface="华文中宋" pitchFamily="2" charset="-122"/>
              </a:rPr>
              <a:t>噪声</a:t>
            </a:r>
            <a:r>
              <a:rPr kumimoji="1" lang="zh-CN" altLang="en-US" sz="2400">
                <a:solidFill>
                  <a:srgbClr val="000000"/>
                </a:solidFill>
                <a:latin typeface="华文中宋" pitchFamily="2" charset="-122"/>
                <a:ea typeface="华文中宋" pitchFamily="2" charset="-122"/>
              </a:rPr>
              <a:t>的</a:t>
            </a:r>
            <a:r>
              <a:rPr kumimoji="1" lang="zh-CN" altLang="en-US" sz="2400">
                <a:solidFill>
                  <a:srgbClr val="800080"/>
                </a:solidFill>
                <a:latin typeface="华文中宋" pitchFamily="2" charset="-122"/>
                <a:ea typeface="华文中宋" pitchFamily="2" charset="-122"/>
              </a:rPr>
              <a:t>线性时变</a:t>
            </a:r>
            <a:r>
              <a:rPr kumimoji="1" lang="en-US" altLang="zh-CN" sz="2400">
                <a:solidFill>
                  <a:srgbClr val="800080"/>
                </a:solidFill>
                <a:latin typeface="华文中宋" pitchFamily="2" charset="-122"/>
                <a:ea typeface="华文中宋" pitchFamily="2" charset="-122"/>
              </a:rPr>
              <a:t>/</a:t>
            </a:r>
            <a:r>
              <a:rPr kumimoji="1" lang="zh-CN" altLang="en-US" sz="2400">
                <a:solidFill>
                  <a:srgbClr val="800080"/>
                </a:solidFill>
                <a:latin typeface="华文中宋" pitchFamily="2" charset="-122"/>
                <a:ea typeface="华文中宋" pitchFamily="2" charset="-122"/>
              </a:rPr>
              <a:t>时不变</a:t>
            </a:r>
            <a:r>
              <a:rPr kumimoji="1" lang="zh-CN" altLang="en-US" sz="2400">
                <a:solidFill>
                  <a:srgbClr val="000000"/>
                </a:solidFill>
                <a:latin typeface="华文中宋" pitchFamily="2" charset="-122"/>
                <a:ea typeface="华文中宋" pitchFamily="2" charset="-122"/>
              </a:rPr>
              <a:t>网络：</a:t>
            </a:r>
            <a:endParaRPr lang="zh-CN" altLang="en-US"/>
          </a:p>
        </p:txBody>
      </p:sp>
      <p:sp>
        <p:nvSpPr>
          <p:cNvPr id="22537" name="Rectangle 9"/>
          <p:cNvSpPr>
            <a:spLocks noChangeArrowheads="1"/>
          </p:cNvSpPr>
          <p:nvPr/>
        </p:nvSpPr>
        <p:spPr bwMode="auto">
          <a:xfrm>
            <a:off x="611188" y="1268413"/>
            <a:ext cx="159067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
                <a:schemeClr val="hlink"/>
              </a:buClr>
              <a:buSzPct val="60000"/>
              <a:buFont typeface="Wingdings" pitchFamily="2" charset="2"/>
              <a:buChar char="n"/>
              <a:defRPr/>
            </a:pPr>
            <a:r>
              <a:rPr kumimoji="1" lang="zh-CN" altLang="en-US" sz="2800">
                <a:solidFill>
                  <a:srgbClr val="000000"/>
                </a:solidFill>
                <a:latin typeface="黑体" pitchFamily="2" charset="-122"/>
                <a:ea typeface="黑体" pitchFamily="2" charset="-122"/>
              </a:rPr>
              <a:t> 模型：</a:t>
            </a:r>
          </a:p>
        </p:txBody>
      </p:sp>
      <p:sp>
        <p:nvSpPr>
          <p:cNvPr id="22538" name="Rectangle 10"/>
          <p:cNvSpPr>
            <a:spLocks noChangeArrowheads="1"/>
          </p:cNvSpPr>
          <p:nvPr/>
        </p:nvSpPr>
        <p:spPr bwMode="auto">
          <a:xfrm>
            <a:off x="657225" y="3384550"/>
            <a:ext cx="1590675"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
                <a:schemeClr val="hlink"/>
              </a:buClr>
              <a:buSzPct val="60000"/>
              <a:buFont typeface="Wingdings" pitchFamily="2" charset="2"/>
              <a:buChar char="n"/>
              <a:defRPr/>
            </a:pPr>
            <a:r>
              <a:rPr kumimoji="1" lang="zh-CN" altLang="en-US" sz="2800">
                <a:solidFill>
                  <a:srgbClr val="000000"/>
                </a:solidFill>
                <a:latin typeface="黑体" pitchFamily="2" charset="-122"/>
                <a:ea typeface="黑体" pitchFamily="2" charset="-122"/>
              </a:rPr>
              <a:t> 共性：</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3E55FD3-DB3D-49A5-93DA-D959670C1941}" type="slidenum">
              <a:rPr lang="en-US" altLang="zh-CN" smtClean="0">
                <a:latin typeface="Tahoma" pitchFamily="34" charset="0"/>
              </a:rPr>
              <a:pPr eaLnBrk="1" hangingPunct="1"/>
              <a:t>24</a:t>
            </a:fld>
            <a:endParaRPr lang="en-US" altLang="zh-CN" smtClean="0">
              <a:latin typeface="Tahoma" pitchFamily="34" charset="0"/>
            </a:endParaRPr>
          </a:p>
        </p:txBody>
      </p:sp>
      <p:graphicFrame>
        <p:nvGraphicFramePr>
          <p:cNvPr id="23555" name="Object 7"/>
          <p:cNvGraphicFramePr>
            <a:graphicFrameLocks noGrp="1" noChangeAspect="1"/>
          </p:cNvGraphicFramePr>
          <p:nvPr>
            <p:ph sz="half" idx="2"/>
          </p:nvPr>
        </p:nvGraphicFramePr>
        <p:xfrm>
          <a:off x="4794250" y="1042988"/>
          <a:ext cx="4349750" cy="1822450"/>
        </p:xfrm>
        <a:graphic>
          <a:graphicData uri="http://schemas.openxmlformats.org/presentationml/2006/ole">
            <mc:AlternateContent xmlns:mc="http://schemas.openxmlformats.org/markup-compatibility/2006">
              <mc:Choice xmlns:v="urn:schemas-microsoft-com:vml" Requires="v">
                <p:oleObj spid="_x0000_s23579" name="Visio" r:id="rId4" imgW="2693798" imgH="1129073" progId="Visio.Drawing.11">
                  <p:embed/>
                </p:oleObj>
              </mc:Choice>
              <mc:Fallback>
                <p:oleObj name="Visio" r:id="rId4" imgW="2693798" imgH="1129073" progId="Visio.Drawing.11">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0" y="1042988"/>
                        <a:ext cx="4349750" cy="18224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6" name="Object 3"/>
          <p:cNvGraphicFramePr>
            <a:graphicFrameLocks noChangeAspect="1"/>
          </p:cNvGraphicFramePr>
          <p:nvPr/>
        </p:nvGraphicFramePr>
        <p:xfrm>
          <a:off x="1196975" y="1268413"/>
          <a:ext cx="2649538" cy="566737"/>
        </p:xfrm>
        <a:graphic>
          <a:graphicData uri="http://schemas.openxmlformats.org/presentationml/2006/ole">
            <mc:AlternateContent xmlns:mc="http://schemas.openxmlformats.org/markup-compatibility/2006">
              <mc:Choice xmlns:v="urn:schemas-microsoft-com:vml" Requires="v">
                <p:oleObj spid="_x0000_s23580" name="Equation" r:id="rId6" imgW="1066800" imgH="228600" progId="Equation.DSMT4">
                  <p:embed/>
                </p:oleObj>
              </mc:Choice>
              <mc:Fallback>
                <p:oleObj name="Equation" r:id="rId6" imgW="10668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975" y="1268413"/>
                        <a:ext cx="264953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graphicFrame>
        <p:nvGraphicFramePr>
          <p:cNvPr id="23557" name="Object 4"/>
          <p:cNvGraphicFramePr>
            <a:graphicFrameLocks noChangeAspect="1"/>
          </p:cNvGraphicFramePr>
          <p:nvPr/>
        </p:nvGraphicFramePr>
        <p:xfrm>
          <a:off x="2246313" y="3073400"/>
          <a:ext cx="4237037" cy="577850"/>
        </p:xfrm>
        <a:graphic>
          <a:graphicData uri="http://schemas.openxmlformats.org/presentationml/2006/ole">
            <mc:AlternateContent xmlns:mc="http://schemas.openxmlformats.org/markup-compatibility/2006">
              <mc:Choice xmlns:v="urn:schemas-microsoft-com:vml" Requires="v">
                <p:oleObj spid="_x0000_s23581" name="Equation" r:id="rId8" imgW="1676400" imgH="228600" progId="Equation.DSMT4">
                  <p:embed/>
                </p:oleObj>
              </mc:Choice>
              <mc:Fallback>
                <p:oleObj name="Equation" r:id="rId8" imgW="1676400" imgH="2286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6313" y="3073400"/>
                        <a:ext cx="423703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graphicFrame>
        <p:nvGraphicFramePr>
          <p:cNvPr id="23558" name="Object 5"/>
          <p:cNvGraphicFramePr>
            <a:graphicFrameLocks noChangeAspect="1"/>
          </p:cNvGraphicFramePr>
          <p:nvPr/>
        </p:nvGraphicFramePr>
        <p:xfrm>
          <a:off x="2246313" y="4851400"/>
          <a:ext cx="2725737" cy="533400"/>
        </p:xfrm>
        <a:graphic>
          <a:graphicData uri="http://schemas.openxmlformats.org/presentationml/2006/ole">
            <mc:AlternateContent xmlns:mc="http://schemas.openxmlformats.org/markup-compatibility/2006">
              <mc:Choice xmlns:v="urn:schemas-microsoft-com:vml" Requires="v">
                <p:oleObj spid="_x0000_s23582" name="Equation" r:id="rId10" imgW="1219200" imgH="228600" progId="Equation.DSMT4">
                  <p:embed/>
                </p:oleObj>
              </mc:Choice>
              <mc:Fallback>
                <p:oleObj name="Equation" r:id="rId10" imgW="12192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4851400"/>
                        <a:ext cx="27257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17" name="AutoShape 16"/>
          <p:cNvSpPr>
            <a:spLocks noChangeArrowheads="1"/>
          </p:cNvSpPr>
          <p:nvPr/>
        </p:nvSpPr>
        <p:spPr bwMode="auto">
          <a:xfrm>
            <a:off x="3327400" y="3867150"/>
            <a:ext cx="1466850" cy="911225"/>
          </a:xfrm>
          <a:prstGeom prst="wedgeRoundRectCallout">
            <a:avLst>
              <a:gd name="adj1" fmla="val -33440"/>
              <a:gd name="adj2" fmla="val -77176"/>
              <a:gd name="adj3" fmla="val 16667"/>
            </a:avLst>
          </a:prstGeom>
          <a:noFill/>
          <a:ln w="9525" algn="ctr">
            <a:solidFill>
              <a:srgbClr val="0033CC"/>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algn="ctr" eaLnBrk="0" hangingPunct="0">
              <a:lnSpc>
                <a:spcPct val="110000"/>
              </a:lnSpc>
              <a:defRPr/>
            </a:pPr>
            <a:r>
              <a:rPr lang="zh-CN" altLang="en-US" sz="2000" b="1">
                <a:ea typeface="宋体" pitchFamily="2" charset="-122"/>
              </a:rPr>
              <a:t>反映信道</a:t>
            </a:r>
            <a:endParaRPr lang="en-US" altLang="zh-CN" sz="2000" b="1">
              <a:ea typeface="宋体" pitchFamily="2" charset="-122"/>
            </a:endParaRPr>
          </a:p>
          <a:p>
            <a:pPr algn="ctr" eaLnBrk="0" hangingPunct="0">
              <a:lnSpc>
                <a:spcPct val="110000"/>
              </a:lnSpc>
              <a:defRPr/>
            </a:pPr>
            <a:r>
              <a:rPr lang="zh-CN" altLang="en-US" sz="2000" b="1">
                <a:ea typeface="宋体" pitchFamily="2" charset="-122"/>
              </a:rPr>
              <a:t>本身特性</a:t>
            </a:r>
          </a:p>
        </p:txBody>
      </p:sp>
      <p:sp>
        <p:nvSpPr>
          <p:cNvPr id="117768" name="Rectangle 8"/>
          <p:cNvSpPr>
            <a:spLocks noChangeArrowheads="1"/>
          </p:cNvSpPr>
          <p:nvPr/>
        </p:nvSpPr>
        <p:spPr bwMode="auto">
          <a:xfrm>
            <a:off x="711200" y="5494338"/>
            <a:ext cx="7950200" cy="646112"/>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nchor="ctr">
            <a:spAutoFit/>
          </a:bodyPr>
          <a:lstStyle/>
          <a:p>
            <a:pPr indent="266700" eaLnBrk="0" fontAlgn="ctr" hangingPunct="0">
              <a:lnSpc>
                <a:spcPct val="150000"/>
              </a:lnSpc>
              <a:buClr>
                <a:srgbClr val="0033CC"/>
              </a:buClr>
              <a:buSzPct val="55000"/>
              <a:buFont typeface="Wingdings" pitchFamily="2" charset="2"/>
              <a:buChar char="u"/>
              <a:defRPr/>
            </a:pPr>
            <a:r>
              <a:rPr lang="zh-CN" sz="2400" dirty="0">
                <a:latin typeface="华文中宋" pitchFamily="2" charset="-122"/>
                <a:ea typeface="华文中宋" pitchFamily="2" charset="-122"/>
                <a:cs typeface="Times New Roman" pitchFamily="18" charset="0"/>
              </a:rPr>
              <a:t>调制信道对信号的影响程度取决</a:t>
            </a:r>
            <a:r>
              <a:rPr lang="en-US" altLang="zh-CN" sz="2400" dirty="0">
                <a:latin typeface="华文中宋" pitchFamily="2" charset="-122"/>
                <a:ea typeface="华文中宋" pitchFamily="2" charset="-122"/>
                <a:cs typeface="Times New Roman" pitchFamily="18" charset="0"/>
              </a:rPr>
              <a:t>        </a:t>
            </a:r>
            <a:r>
              <a:rPr lang="zh-CN" altLang="en-US" sz="2400" dirty="0">
                <a:latin typeface="华文中宋" pitchFamily="2" charset="-122"/>
                <a:ea typeface="华文中宋" pitchFamily="2" charset="-122"/>
                <a:cs typeface="Times New Roman" pitchFamily="18" charset="0"/>
              </a:rPr>
              <a:t>与     </a:t>
            </a:r>
            <a:r>
              <a:rPr lang="en-US" altLang="zh-CN" sz="2400" dirty="0">
                <a:solidFill>
                  <a:srgbClr val="FF0000"/>
                </a:solidFill>
                <a:latin typeface="Arial" pitchFamily="34" charset="0"/>
                <a:ea typeface="华文中宋" pitchFamily="2" charset="-122"/>
                <a:cs typeface="Arial" pitchFamily="34" charset="0"/>
              </a:rPr>
              <a:t>   </a:t>
            </a:r>
            <a:r>
              <a:rPr lang="zh-CN" altLang="en-US" sz="2400" dirty="0">
                <a:latin typeface="华文中宋" pitchFamily="2" charset="-122"/>
                <a:ea typeface="华文中宋" pitchFamily="2" charset="-122"/>
                <a:cs typeface="Times New Roman" pitchFamily="18" charset="0"/>
              </a:rPr>
              <a:t>的特性。</a:t>
            </a:r>
            <a:endParaRPr lang="zh-CN" altLang="en-US" sz="2400" dirty="0">
              <a:latin typeface="华文中宋" pitchFamily="2" charset="-122"/>
              <a:ea typeface="华文中宋" pitchFamily="2" charset="-122"/>
            </a:endParaRPr>
          </a:p>
        </p:txBody>
      </p:sp>
      <p:graphicFrame>
        <p:nvGraphicFramePr>
          <p:cNvPr id="23561" name="Object 16"/>
          <p:cNvGraphicFramePr>
            <a:graphicFrameLocks noChangeAspect="1"/>
          </p:cNvGraphicFramePr>
          <p:nvPr/>
        </p:nvGraphicFramePr>
        <p:xfrm>
          <a:off x="5270500" y="5607050"/>
          <a:ext cx="812800" cy="550863"/>
        </p:xfrm>
        <a:graphic>
          <a:graphicData uri="http://schemas.openxmlformats.org/presentationml/2006/ole">
            <mc:AlternateContent xmlns:mc="http://schemas.openxmlformats.org/markup-compatibility/2006">
              <mc:Choice xmlns:v="urn:schemas-microsoft-com:vml" Requires="v">
                <p:oleObj spid="_x0000_s23583" name="Equation" r:id="rId12" imgW="393529" imgH="253890" progId="Equation.DSMT4">
                  <p:embed/>
                </p:oleObj>
              </mc:Choice>
              <mc:Fallback>
                <p:oleObj name="Equation" r:id="rId12" imgW="393529" imgH="253890" progId="Equation.DSMT4">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0500" y="5607050"/>
                        <a:ext cx="8128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2" name="Object 17"/>
          <p:cNvGraphicFramePr>
            <a:graphicFrameLocks noChangeAspect="1"/>
          </p:cNvGraphicFramePr>
          <p:nvPr/>
        </p:nvGraphicFramePr>
        <p:xfrm>
          <a:off x="6427788" y="5607050"/>
          <a:ext cx="677862" cy="520700"/>
        </p:xfrm>
        <a:graphic>
          <a:graphicData uri="http://schemas.openxmlformats.org/presentationml/2006/ole">
            <mc:AlternateContent xmlns:mc="http://schemas.openxmlformats.org/markup-compatibility/2006">
              <mc:Choice xmlns:v="urn:schemas-microsoft-com:vml" Requires="v">
                <p:oleObj spid="_x0000_s23584" name="Equation" r:id="rId14" imgW="279279" imgH="203112" progId="Equation.DSMT4">
                  <p:embed/>
                </p:oleObj>
              </mc:Choice>
              <mc:Fallback>
                <p:oleObj name="Equation" r:id="rId14" imgW="279279" imgH="203112"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7788" y="5607050"/>
                        <a:ext cx="6778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AutoShape 24"/>
          <p:cNvSpPr>
            <a:spLocks noChangeArrowheads="1"/>
          </p:cNvSpPr>
          <p:nvPr/>
        </p:nvSpPr>
        <p:spPr bwMode="auto">
          <a:xfrm flipH="1">
            <a:off x="1860550" y="3538538"/>
            <a:ext cx="311150" cy="1579562"/>
          </a:xfrm>
          <a:prstGeom prst="curvedLeftArrow">
            <a:avLst>
              <a:gd name="adj1" fmla="val 67946"/>
              <a:gd name="adj2" fmla="val 135868"/>
              <a:gd name="adj3" fmla="val 33333"/>
            </a:avLst>
          </a:prstGeom>
          <a:solidFill>
            <a:srgbClr val="D9D9FF"/>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4" name="AutoShape 16"/>
          <p:cNvSpPr>
            <a:spLocks noChangeArrowheads="1"/>
          </p:cNvSpPr>
          <p:nvPr/>
        </p:nvSpPr>
        <p:spPr bwMode="auto">
          <a:xfrm>
            <a:off x="3086100" y="1989138"/>
            <a:ext cx="1530350" cy="944562"/>
          </a:xfrm>
          <a:prstGeom prst="wedgeRoundRectCallout">
            <a:avLst>
              <a:gd name="adj1" fmla="val -29773"/>
              <a:gd name="adj2" fmla="val -79917"/>
              <a:gd name="adj3" fmla="val 16667"/>
            </a:avLst>
          </a:prstGeom>
          <a:noFill/>
          <a:ln w="9525" algn="ctr">
            <a:solidFill>
              <a:srgbClr val="0033CC"/>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algn="ctr" eaLnBrk="0" hangingPunct="0">
              <a:lnSpc>
                <a:spcPct val="110000"/>
              </a:lnSpc>
              <a:defRPr/>
            </a:pPr>
            <a:r>
              <a:rPr lang="zh-CN" altLang="en-US" sz="2000" b="1">
                <a:solidFill>
                  <a:schemeClr val="hlink"/>
                </a:solidFill>
                <a:ea typeface="宋体" pitchFamily="2" charset="-122"/>
              </a:rPr>
              <a:t>加性噪声</a:t>
            </a:r>
            <a:endParaRPr lang="en-US" altLang="zh-CN" sz="2000" b="1">
              <a:solidFill>
                <a:schemeClr val="hlink"/>
              </a:solidFill>
              <a:ea typeface="宋体" pitchFamily="2" charset="-122"/>
            </a:endParaRPr>
          </a:p>
          <a:p>
            <a:pPr algn="ctr" eaLnBrk="0" hangingPunct="0">
              <a:lnSpc>
                <a:spcPct val="110000"/>
              </a:lnSpc>
              <a:defRPr/>
            </a:pPr>
            <a:r>
              <a:rPr lang="zh-CN" altLang="en-US" sz="2000" b="1">
                <a:ea typeface="宋体" pitchFamily="2" charset="-122"/>
              </a:rPr>
              <a:t>始终存在</a:t>
            </a:r>
          </a:p>
        </p:txBody>
      </p:sp>
      <p:sp>
        <p:nvSpPr>
          <p:cNvPr id="16" name="AutoShape 16"/>
          <p:cNvSpPr>
            <a:spLocks noChangeArrowheads="1"/>
          </p:cNvSpPr>
          <p:nvPr/>
        </p:nvSpPr>
        <p:spPr bwMode="auto">
          <a:xfrm>
            <a:off x="5067300" y="3878263"/>
            <a:ext cx="1900238" cy="855662"/>
          </a:xfrm>
          <a:prstGeom prst="wedgeRoundRectCallout">
            <a:avLst>
              <a:gd name="adj1" fmla="val -42398"/>
              <a:gd name="adj2" fmla="val -83579"/>
              <a:gd name="adj3" fmla="val 16667"/>
            </a:avLst>
          </a:prstGeom>
          <a:noFill/>
          <a:ln w="9525" algn="ctr">
            <a:solidFill>
              <a:srgbClr val="0033CC"/>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algn="ctr" eaLnBrk="0" hangingPunct="0">
              <a:lnSpc>
                <a:spcPct val="110000"/>
              </a:lnSpc>
              <a:defRPr/>
            </a:pPr>
            <a:r>
              <a:rPr lang="zh-CN" altLang="en-US" sz="2000" b="1">
                <a:solidFill>
                  <a:schemeClr val="hlink"/>
                </a:solidFill>
                <a:ea typeface="宋体" pitchFamily="2" charset="-122"/>
              </a:rPr>
              <a:t>乘性干扰</a:t>
            </a:r>
          </a:p>
          <a:p>
            <a:pPr algn="ctr" eaLnBrk="0" hangingPunct="0">
              <a:lnSpc>
                <a:spcPct val="110000"/>
              </a:lnSpc>
              <a:defRPr/>
            </a:pPr>
            <a:r>
              <a:rPr lang="zh-CN" altLang="en-US" sz="2000" b="1">
                <a:ea typeface="宋体" pitchFamily="2" charset="-122"/>
              </a:rPr>
              <a:t>（共存共失）</a:t>
            </a:r>
            <a:endParaRPr lang="en-US" altLang="zh-CN" sz="2000" b="1">
              <a:ea typeface="宋体" pitchFamily="2" charset="-122"/>
            </a:endParaRPr>
          </a:p>
        </p:txBody>
      </p:sp>
      <p:sp>
        <p:nvSpPr>
          <p:cNvPr id="23567" name="Rectangle 15"/>
          <p:cNvSpPr>
            <a:spLocks noChangeArrowheads="1"/>
          </p:cNvSpPr>
          <p:nvPr/>
        </p:nvSpPr>
        <p:spPr bwMode="auto">
          <a:xfrm>
            <a:off x="701675" y="414338"/>
            <a:ext cx="230187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
                <a:schemeClr val="hlink"/>
              </a:buClr>
              <a:buSzPct val="60000"/>
              <a:buFont typeface="Wingdings" pitchFamily="2" charset="2"/>
              <a:buChar char="n"/>
              <a:defRPr/>
            </a:pPr>
            <a:r>
              <a:rPr kumimoji="1" lang="zh-CN" altLang="en-US" sz="2800">
                <a:solidFill>
                  <a:srgbClr val="000000"/>
                </a:solidFill>
                <a:latin typeface="黑体" pitchFamily="2" charset="-122"/>
                <a:ea typeface="黑体" pitchFamily="2" charset="-122"/>
              </a:rPr>
              <a:t> 入出关系：</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3853437-979E-41A2-899A-89F69F40FCFD}" type="slidenum">
              <a:rPr lang="en-US" altLang="zh-CN" smtClean="0">
                <a:latin typeface="Tahoma" pitchFamily="34" charset="0"/>
              </a:rPr>
              <a:pPr eaLnBrk="1" hangingPunct="1"/>
              <a:t>25</a:t>
            </a:fld>
            <a:endParaRPr lang="en-US" altLang="zh-CN" smtClean="0">
              <a:latin typeface="Tahoma" pitchFamily="34" charset="0"/>
            </a:endParaRPr>
          </a:p>
        </p:txBody>
      </p:sp>
      <p:sp>
        <p:nvSpPr>
          <p:cNvPr id="10" name="矩形 9"/>
          <p:cNvSpPr/>
          <p:nvPr/>
        </p:nvSpPr>
        <p:spPr bwMode="auto">
          <a:xfrm>
            <a:off x="4986338" y="1374775"/>
            <a:ext cx="3600450" cy="4089400"/>
          </a:xfrm>
          <a:prstGeom prst="rect">
            <a:avLst/>
          </a:prstGeom>
          <a:solidFill>
            <a:schemeClr val="bg2">
              <a:lumMod val="10000"/>
              <a:lumOff val="90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7" name="矩形 6"/>
          <p:cNvSpPr/>
          <p:nvPr/>
        </p:nvSpPr>
        <p:spPr>
          <a:xfrm>
            <a:off x="477838" y="1347788"/>
            <a:ext cx="4178300" cy="4056062"/>
          </a:xfrm>
          <a:prstGeom prst="rect">
            <a:avLst/>
          </a:prstGeom>
          <a:solidFill>
            <a:schemeClr val="bg2">
              <a:lumMod val="10000"/>
              <a:lumOff val="90000"/>
            </a:schemeClr>
          </a:solidFill>
          <a:effectLst>
            <a:outerShdw blurRad="50800" dist="38100" dir="2700000" algn="tl" rotWithShape="0">
              <a:prstClr val="black">
                <a:alpha val="40000"/>
              </a:prstClr>
            </a:outerShdw>
          </a:effectLst>
        </p:spPr>
        <p:txBody>
          <a:bodyPr>
            <a:spAutoFit/>
          </a:bodyPr>
          <a:lstStyle/>
          <a:p>
            <a:pPr marL="342900" indent="-342900" eaLnBrk="0" hangingPunct="0">
              <a:lnSpc>
                <a:spcPct val="200000"/>
              </a:lnSpc>
              <a:spcBef>
                <a:spcPct val="20000"/>
              </a:spcBef>
              <a:buClr>
                <a:srgbClr val="0000CC"/>
              </a:buClr>
              <a:buSzPct val="60000"/>
              <a:defRPr/>
            </a:pPr>
            <a:r>
              <a:rPr lang="zh-CN" altLang="en-US" sz="2800" kern="0" dirty="0">
                <a:solidFill>
                  <a:srgbClr val="000000"/>
                </a:solidFill>
                <a:latin typeface="微软雅黑" pitchFamily="34" charset="-122"/>
                <a:ea typeface="微软雅黑" pitchFamily="34" charset="-122"/>
              </a:rPr>
              <a:t>    调制信道</a:t>
            </a:r>
            <a:r>
              <a:rPr lang="zh-CN" altLang="en-US" sz="2400" kern="0" dirty="0">
                <a:solidFill>
                  <a:srgbClr val="000000"/>
                </a:solidFill>
                <a:latin typeface="华文中宋" pitchFamily="2" charset="-122"/>
                <a:ea typeface="华文中宋" pitchFamily="2" charset="-122"/>
              </a:rPr>
              <a:t>分为：</a:t>
            </a:r>
            <a:endParaRPr lang="en-US" altLang="zh-CN" sz="2400" kern="0" dirty="0">
              <a:solidFill>
                <a:srgbClr val="000000"/>
              </a:solidFill>
              <a:latin typeface="华文中宋" pitchFamily="2" charset="-122"/>
              <a:ea typeface="华文中宋" pitchFamily="2" charset="-122"/>
            </a:endParaRPr>
          </a:p>
          <a:p>
            <a:pPr marL="342900" indent="-342900" eaLnBrk="0" hangingPunct="0">
              <a:lnSpc>
                <a:spcPct val="120000"/>
              </a:lnSpc>
              <a:spcBef>
                <a:spcPct val="20000"/>
              </a:spcBef>
              <a:buClr>
                <a:srgbClr val="0000CC"/>
              </a:buClr>
              <a:buSzPct val="60000"/>
              <a:defRPr/>
            </a:pPr>
            <a:r>
              <a:rPr lang="zh-CN" altLang="en-US" sz="2400" kern="0" dirty="0">
                <a:solidFill>
                  <a:srgbClr val="000000"/>
                </a:solidFill>
                <a:latin typeface="隶书"/>
                <a:ea typeface="隶书"/>
              </a:rPr>
              <a:t>    （根据信道的时变特性）</a:t>
            </a:r>
          </a:p>
          <a:p>
            <a:pPr marL="800100" lvl="1" indent="-342900" eaLnBrk="0" hangingPunct="0">
              <a:lnSpc>
                <a:spcPct val="120000"/>
              </a:lnSpc>
              <a:spcBef>
                <a:spcPct val="20000"/>
              </a:spcBef>
              <a:buClr>
                <a:srgbClr val="FF0000"/>
              </a:buClr>
              <a:buSzPct val="60000"/>
              <a:buFont typeface="Wingdings" pitchFamily="2" charset="2"/>
              <a:buChar char="l"/>
              <a:defRPr/>
            </a:pPr>
            <a:r>
              <a:rPr lang="zh-CN" altLang="en-US" sz="2400" kern="0" dirty="0">
                <a:solidFill>
                  <a:srgbClr val="FF00FF"/>
                </a:solidFill>
                <a:latin typeface="微软雅黑" pitchFamily="34" charset="-122"/>
                <a:ea typeface="微软雅黑" pitchFamily="34" charset="-122"/>
              </a:rPr>
              <a:t> </a:t>
            </a:r>
            <a:r>
              <a:rPr lang="zh-CN" altLang="en-US" sz="2400" b="1" kern="0" dirty="0">
                <a:solidFill>
                  <a:srgbClr val="FF0000"/>
                </a:solidFill>
                <a:latin typeface="微软雅黑" pitchFamily="34" charset="-122"/>
                <a:ea typeface="微软雅黑" pitchFamily="34" charset="-122"/>
              </a:rPr>
              <a:t>恒参</a:t>
            </a:r>
            <a:r>
              <a:rPr lang="zh-CN" altLang="en-US" sz="2400" b="1" kern="0" dirty="0">
                <a:solidFill>
                  <a:srgbClr val="000000"/>
                </a:solidFill>
                <a:latin typeface="微软雅黑" pitchFamily="34" charset="-122"/>
                <a:ea typeface="微软雅黑" pitchFamily="34" charset="-122"/>
              </a:rPr>
              <a:t>信道</a:t>
            </a:r>
            <a:endParaRPr lang="en-US" altLang="zh-CN" sz="2400" b="1" kern="0" dirty="0">
              <a:solidFill>
                <a:srgbClr val="000000"/>
              </a:solidFill>
              <a:latin typeface="微软雅黑" pitchFamily="34" charset="-122"/>
              <a:ea typeface="微软雅黑" pitchFamily="34" charset="-122"/>
            </a:endParaRPr>
          </a:p>
          <a:p>
            <a:pPr marL="342900" indent="-342900" eaLnBrk="0" hangingPunct="0">
              <a:lnSpc>
                <a:spcPct val="120000"/>
              </a:lnSpc>
              <a:spcBef>
                <a:spcPct val="20000"/>
              </a:spcBef>
              <a:buClr>
                <a:srgbClr val="FF0000"/>
              </a:buClr>
              <a:buSzPct val="60000"/>
              <a:defRPr/>
            </a:pPr>
            <a:r>
              <a:rPr lang="en-US" altLang="zh-CN" sz="2400" kern="0" dirty="0">
                <a:solidFill>
                  <a:srgbClr val="000000"/>
                </a:solidFill>
                <a:latin typeface="华文中宋" pitchFamily="2" charset="-122"/>
                <a:ea typeface="华文中宋" pitchFamily="2" charset="-122"/>
              </a:rPr>
              <a:t>   ——</a:t>
            </a:r>
            <a:r>
              <a:rPr lang="zh-CN" altLang="en-US" sz="2400" kern="0" dirty="0">
                <a:solidFill>
                  <a:srgbClr val="000000"/>
                </a:solidFill>
                <a:latin typeface="华文中宋" pitchFamily="2" charset="-122"/>
                <a:ea typeface="华文中宋" pitchFamily="2" charset="-122"/>
              </a:rPr>
              <a:t>特性基本不随时间变化</a:t>
            </a:r>
          </a:p>
          <a:p>
            <a:pPr marL="800100" lvl="1" indent="-342900" eaLnBrk="0" hangingPunct="0">
              <a:lnSpc>
                <a:spcPct val="120000"/>
              </a:lnSpc>
              <a:spcBef>
                <a:spcPct val="20000"/>
              </a:spcBef>
              <a:buClr>
                <a:srgbClr val="FF0000"/>
              </a:buClr>
              <a:buSzPct val="60000"/>
              <a:buFont typeface="Wingdings" pitchFamily="2" charset="2"/>
              <a:buChar char="l"/>
              <a:defRPr/>
            </a:pPr>
            <a:r>
              <a:rPr lang="zh-CN" altLang="en-US" sz="2400" kern="0" dirty="0">
                <a:solidFill>
                  <a:srgbClr val="000000"/>
                </a:solidFill>
                <a:latin typeface="华文中宋" pitchFamily="2" charset="-122"/>
                <a:ea typeface="华文中宋" pitchFamily="2" charset="-122"/>
              </a:rPr>
              <a:t> </a:t>
            </a:r>
            <a:r>
              <a:rPr lang="zh-CN" altLang="en-US" sz="2400" b="1" kern="0" dirty="0">
                <a:solidFill>
                  <a:srgbClr val="FF0000"/>
                </a:solidFill>
                <a:latin typeface="微软雅黑" pitchFamily="34" charset="-122"/>
                <a:ea typeface="微软雅黑" pitchFamily="34" charset="-122"/>
              </a:rPr>
              <a:t>随参</a:t>
            </a:r>
            <a:r>
              <a:rPr lang="zh-CN" altLang="en-US" sz="2400" b="1" kern="0" dirty="0">
                <a:solidFill>
                  <a:srgbClr val="000000"/>
                </a:solidFill>
                <a:latin typeface="微软雅黑" pitchFamily="34" charset="-122"/>
                <a:ea typeface="微软雅黑" pitchFamily="34" charset="-122"/>
              </a:rPr>
              <a:t>信道</a:t>
            </a:r>
            <a:endParaRPr lang="en-US" altLang="zh-CN" sz="2400" b="1" kern="0" dirty="0">
              <a:solidFill>
                <a:srgbClr val="000000"/>
              </a:solidFill>
              <a:latin typeface="微软雅黑" pitchFamily="34" charset="-122"/>
              <a:ea typeface="微软雅黑" pitchFamily="34" charset="-122"/>
            </a:endParaRPr>
          </a:p>
          <a:p>
            <a:pPr marL="342900" indent="-342900" eaLnBrk="0" hangingPunct="0">
              <a:lnSpc>
                <a:spcPct val="120000"/>
              </a:lnSpc>
              <a:spcBef>
                <a:spcPct val="20000"/>
              </a:spcBef>
              <a:buClr>
                <a:srgbClr val="3333CC"/>
              </a:buClr>
              <a:buSzPct val="55000"/>
              <a:defRPr/>
            </a:pPr>
            <a:r>
              <a:rPr lang="en-US" altLang="zh-CN" sz="2400" kern="0" dirty="0">
                <a:solidFill>
                  <a:srgbClr val="000000"/>
                </a:solidFill>
                <a:latin typeface="华文中宋" pitchFamily="2" charset="-122"/>
                <a:ea typeface="华文中宋" pitchFamily="2" charset="-122"/>
              </a:rPr>
              <a:t>   ——</a:t>
            </a:r>
            <a:r>
              <a:rPr lang="zh-CN" altLang="en-US" sz="2400" kern="0" dirty="0">
                <a:solidFill>
                  <a:srgbClr val="000000"/>
                </a:solidFill>
                <a:latin typeface="华文中宋" pitchFamily="2" charset="-122"/>
                <a:ea typeface="华文中宋" pitchFamily="2" charset="-122"/>
              </a:rPr>
              <a:t>特性随时间随机快变化</a:t>
            </a:r>
            <a:endParaRPr lang="en-US" altLang="zh-CN" sz="2400" kern="0" dirty="0">
              <a:solidFill>
                <a:srgbClr val="000000"/>
              </a:solidFill>
              <a:latin typeface="华文中宋" pitchFamily="2" charset="-122"/>
              <a:ea typeface="华文中宋" pitchFamily="2" charset="-122"/>
            </a:endParaRPr>
          </a:p>
          <a:p>
            <a:pPr marL="342900" indent="-342900" eaLnBrk="0" hangingPunct="0">
              <a:lnSpc>
                <a:spcPct val="120000"/>
              </a:lnSpc>
              <a:spcBef>
                <a:spcPct val="20000"/>
              </a:spcBef>
              <a:buClr>
                <a:srgbClr val="3333CC"/>
              </a:buClr>
              <a:buSzPct val="55000"/>
              <a:defRPr/>
            </a:pPr>
            <a:endParaRPr lang="zh-CN" altLang="en-US" sz="2400" kern="0" dirty="0">
              <a:solidFill>
                <a:srgbClr val="000000"/>
              </a:solidFill>
              <a:latin typeface="Times New Roman"/>
              <a:ea typeface="楷体_GB2312"/>
            </a:endParaRPr>
          </a:p>
        </p:txBody>
      </p:sp>
      <p:sp>
        <p:nvSpPr>
          <p:cNvPr id="9" name="Rectangle 30"/>
          <p:cNvSpPr>
            <a:spLocks noChangeArrowheads="1"/>
          </p:cNvSpPr>
          <p:nvPr/>
        </p:nvSpPr>
        <p:spPr bwMode="auto">
          <a:xfrm>
            <a:off x="596900" y="414338"/>
            <a:ext cx="7512050" cy="461962"/>
          </a:xfrm>
          <a:prstGeom prst="rect">
            <a:avLst/>
          </a:prstGeom>
          <a:solidFill>
            <a:schemeClr val="bg2">
              <a:lumMod val="10000"/>
              <a:lumOff val="90000"/>
            </a:schemeClr>
          </a:solidFill>
          <a:ln w="28575">
            <a:noFill/>
            <a:miter lim="800000"/>
            <a:headEnd/>
            <a:tailEnd/>
          </a:ln>
          <a:effectLst/>
        </p:spPr>
        <p:txBody>
          <a:bodyPr>
            <a:spAutoFit/>
          </a:bodyPr>
          <a:lstStyle/>
          <a:p>
            <a:pPr>
              <a:spcBef>
                <a:spcPct val="20000"/>
              </a:spcBef>
              <a:buClr>
                <a:schemeClr val="folHlink"/>
              </a:buClr>
              <a:buSzPct val="60000"/>
              <a:buFont typeface="Wingdings" pitchFamily="2" charset="2"/>
              <a:buChar char="u"/>
              <a:defRPr/>
            </a:pPr>
            <a:r>
              <a:rPr lang="zh-CN" altLang="en-US" sz="2400" dirty="0">
                <a:latin typeface="华文中宋" pitchFamily="2" charset="-122"/>
                <a:ea typeface="华文中宋" pitchFamily="2" charset="-122"/>
              </a:rPr>
              <a:t> 不同的物理信道具有不同的特性</a:t>
            </a:r>
            <a:r>
              <a:rPr lang="en-US" sz="2400" i="1" dirty="0">
                <a:solidFill>
                  <a:srgbClr val="FF0000"/>
                </a:solidFill>
                <a:latin typeface="Arial" pitchFamily="34" charset="0"/>
                <a:ea typeface="华文中宋" pitchFamily="2" charset="-122"/>
                <a:cs typeface="Arial" pitchFamily="34" charset="0"/>
              </a:rPr>
              <a:t>C</a:t>
            </a:r>
            <a:r>
              <a:rPr lang="en-US" sz="2400" dirty="0">
                <a:solidFill>
                  <a:srgbClr val="FF0000"/>
                </a:solidFill>
                <a:latin typeface="Arial" pitchFamily="34" charset="0"/>
                <a:ea typeface="华文中宋" pitchFamily="2" charset="-122"/>
                <a:cs typeface="Arial" pitchFamily="34" charset="0"/>
              </a:rPr>
              <a:t>(</a:t>
            </a:r>
            <a:r>
              <a:rPr lang="en-US" sz="2400" dirty="0">
                <a:solidFill>
                  <a:srgbClr val="FF0000"/>
                </a:solidFill>
                <a:latin typeface="Arial" pitchFamily="34" charset="0"/>
                <a:ea typeface="华文中宋" pitchFamily="2" charset="-122"/>
                <a:cs typeface="Arial" pitchFamily="34" charset="0"/>
                <a:sym typeface="Symbol"/>
              </a:rPr>
              <a:t></a:t>
            </a:r>
            <a:r>
              <a:rPr lang="en-US" sz="2400" dirty="0">
                <a:solidFill>
                  <a:srgbClr val="FF0000"/>
                </a:solidFill>
                <a:latin typeface="Arial" pitchFamily="34" charset="0"/>
                <a:ea typeface="华文中宋" pitchFamily="2" charset="-122"/>
                <a:cs typeface="Arial" pitchFamily="34" charset="0"/>
              </a:rPr>
              <a:t>)</a:t>
            </a:r>
            <a:endParaRPr lang="zh-CN" altLang="en-US" sz="2400" dirty="0">
              <a:solidFill>
                <a:srgbClr val="FF0000"/>
              </a:solidFill>
              <a:latin typeface="华文中宋" pitchFamily="2" charset="-122"/>
              <a:ea typeface="华文中宋" pitchFamily="2" charset="-122"/>
            </a:endParaRPr>
          </a:p>
        </p:txBody>
      </p:sp>
      <p:graphicFrame>
        <p:nvGraphicFramePr>
          <p:cNvPr id="24582" name="Object 7"/>
          <p:cNvGraphicFramePr>
            <a:graphicFrameLocks noChangeAspect="1"/>
          </p:cNvGraphicFramePr>
          <p:nvPr/>
        </p:nvGraphicFramePr>
        <p:xfrm>
          <a:off x="4725988" y="1196975"/>
          <a:ext cx="4349750" cy="1822450"/>
        </p:xfrm>
        <a:graphic>
          <a:graphicData uri="http://schemas.openxmlformats.org/presentationml/2006/ole">
            <mc:AlternateContent xmlns:mc="http://schemas.openxmlformats.org/markup-compatibility/2006">
              <mc:Choice xmlns:v="urn:schemas-microsoft-com:vml" Requires="v">
                <p:oleObj spid="_x0000_s24592" name="Visio" r:id="rId4" imgW="2693798" imgH="1129073" progId="Visio.Drawing.11">
                  <p:embed/>
                </p:oleObj>
              </mc:Choice>
              <mc:Fallback>
                <p:oleObj name="Visio" r:id="rId4" imgW="2693798" imgH="1129073"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988" y="1196975"/>
                        <a:ext cx="4349750" cy="18224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6"/>
          <p:cNvGraphicFramePr>
            <a:graphicFrameLocks noChangeAspect="1"/>
          </p:cNvGraphicFramePr>
          <p:nvPr/>
        </p:nvGraphicFramePr>
        <p:xfrm>
          <a:off x="4122738" y="3121025"/>
          <a:ext cx="4349750" cy="1822450"/>
        </p:xfrm>
        <a:graphic>
          <a:graphicData uri="http://schemas.openxmlformats.org/presentationml/2006/ole">
            <mc:AlternateContent xmlns:mc="http://schemas.openxmlformats.org/markup-compatibility/2006">
              <mc:Choice xmlns:v="urn:schemas-microsoft-com:vml" Requires="v">
                <p:oleObj spid="_x0000_s24593" name="Visio" r:id="rId6" imgW="2693798" imgH="1129073" progId="Visio.Drawing.11">
                  <p:embed/>
                </p:oleObj>
              </mc:Choice>
              <mc:Fallback>
                <p:oleObj name="Visio" r:id="rId6" imgW="2693798" imgH="1129073"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2738" y="3121025"/>
                        <a:ext cx="4349750" cy="18224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矩形 11"/>
          <p:cNvSpPr/>
          <p:nvPr/>
        </p:nvSpPr>
        <p:spPr>
          <a:xfrm>
            <a:off x="5907088" y="5824538"/>
            <a:ext cx="2470150" cy="461962"/>
          </a:xfrm>
          <a:prstGeom prst="rect">
            <a:avLst/>
          </a:prstGeom>
          <a:solidFill>
            <a:schemeClr val="bg2">
              <a:lumMod val="10000"/>
              <a:lumOff val="90000"/>
            </a:schemeClr>
          </a:solidFill>
        </p:spPr>
        <p:txBody>
          <a:bodyPr wrap="none">
            <a:spAutoFit/>
          </a:bodyPr>
          <a:lstStyle/>
          <a:p>
            <a:pPr eaLnBrk="0" hangingPunct="0">
              <a:defRPr/>
            </a:pPr>
            <a:r>
              <a:rPr lang="en-US" altLang="zh-CN" sz="2400" b="1" dirty="0">
                <a:solidFill>
                  <a:srgbClr val="0000CC"/>
                </a:solidFill>
                <a:ea typeface="宋体" pitchFamily="2" charset="-122"/>
              </a:rPr>
              <a:t>= </a:t>
            </a:r>
            <a:r>
              <a:rPr lang="zh-CN" altLang="en-US" sz="2400" dirty="0">
                <a:solidFill>
                  <a:srgbClr val="0000CC"/>
                </a:solidFill>
                <a:latin typeface="华文中宋" pitchFamily="2" charset="-122"/>
                <a:ea typeface="华文中宋" pitchFamily="2" charset="-122"/>
              </a:rPr>
              <a:t>常数</a:t>
            </a:r>
            <a:r>
              <a:rPr lang="zh-CN" altLang="en-US" sz="2400" dirty="0">
                <a:ea typeface="宋体" pitchFamily="2" charset="-122"/>
              </a:rPr>
              <a:t>（可取</a:t>
            </a:r>
            <a:r>
              <a:rPr lang="en-US" sz="2400" b="1" dirty="0">
                <a:solidFill>
                  <a:srgbClr val="0000CC"/>
                </a:solidFill>
                <a:ea typeface="宋体" pitchFamily="2" charset="-122"/>
              </a:rPr>
              <a:t>1</a:t>
            </a:r>
            <a:r>
              <a:rPr lang="zh-CN" altLang="en-US" sz="2400" dirty="0">
                <a:ea typeface="宋体" pitchFamily="2" charset="-122"/>
              </a:rPr>
              <a:t>）</a:t>
            </a:r>
            <a:endParaRPr lang="zh-CN" altLang="en-US" sz="2400" b="1" dirty="0">
              <a:solidFill>
                <a:srgbClr val="0000CC"/>
              </a:solidFill>
              <a:ea typeface="宋体" pitchFamily="2" charset="-122"/>
            </a:endParaRPr>
          </a:p>
        </p:txBody>
      </p:sp>
      <p:sp>
        <p:nvSpPr>
          <p:cNvPr id="13" name="下箭头 12"/>
          <p:cNvSpPr/>
          <p:nvPr/>
        </p:nvSpPr>
        <p:spPr bwMode="auto">
          <a:xfrm>
            <a:off x="6630988" y="3019425"/>
            <a:ext cx="266700" cy="355600"/>
          </a:xfrm>
          <a:prstGeom prst="downArrow">
            <a:avLst/>
          </a:prstGeom>
          <a:solidFill>
            <a:schemeClr val="bg2">
              <a:lumMod val="10000"/>
              <a:lumOff val="90000"/>
            </a:schemeClr>
          </a:solidFill>
          <a:ln w="9525" cap="flat" cmpd="sng" algn="ctr">
            <a:solidFill>
              <a:srgbClr val="80008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24586" name="矩形 13"/>
          <p:cNvSpPr>
            <a:spLocks noChangeArrowheads="1"/>
          </p:cNvSpPr>
          <p:nvPr/>
        </p:nvSpPr>
        <p:spPr bwMode="auto">
          <a:xfrm>
            <a:off x="5386388" y="5064125"/>
            <a:ext cx="3006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solidFill>
                  <a:srgbClr val="003399"/>
                </a:solidFill>
                <a:latin typeface="微软雅黑" pitchFamily="34" charset="-122"/>
                <a:ea typeface="微软雅黑" pitchFamily="34" charset="-122"/>
              </a:rPr>
              <a:t>加性高斯白噪声信道模型</a:t>
            </a:r>
          </a:p>
        </p:txBody>
      </p:sp>
      <p:sp>
        <p:nvSpPr>
          <p:cNvPr id="3" name="矩形 2"/>
          <p:cNvSpPr/>
          <p:nvPr/>
        </p:nvSpPr>
        <p:spPr>
          <a:xfrm>
            <a:off x="5103813" y="5808663"/>
            <a:ext cx="823912" cy="461962"/>
          </a:xfrm>
          <a:prstGeom prst="rect">
            <a:avLst/>
          </a:prstGeom>
          <a:solidFill>
            <a:schemeClr val="bg2">
              <a:lumMod val="10000"/>
              <a:lumOff val="90000"/>
            </a:schemeClr>
          </a:solidFill>
        </p:spPr>
        <p:txBody>
          <a:bodyPr wrap="none">
            <a:spAutoFit/>
          </a:bodyPr>
          <a:lstStyle/>
          <a:p>
            <a:pPr eaLnBrk="0" hangingPunct="0">
              <a:defRPr/>
            </a:pPr>
            <a:r>
              <a:rPr lang="en-US" altLang="zh-CN" sz="2400" b="1" dirty="0">
                <a:solidFill>
                  <a:srgbClr val="0000CC"/>
                </a:solidFill>
                <a:ea typeface="宋体" pitchFamily="2" charset="-122"/>
              </a:rPr>
              <a:t>C(</a:t>
            </a:r>
            <a:r>
              <a:rPr lang="en-US" altLang="zh-CN" sz="2400" b="1" dirty="0">
                <a:solidFill>
                  <a:srgbClr val="0000CC"/>
                </a:solidFill>
                <a:ea typeface="宋体" pitchFamily="2" charset="-122"/>
                <a:sym typeface="Symbol"/>
              </a:rPr>
              <a:t></a:t>
            </a:r>
            <a:r>
              <a:rPr lang="en-US" altLang="zh-CN" sz="2400" b="1" dirty="0">
                <a:solidFill>
                  <a:srgbClr val="0000CC"/>
                </a:solidFill>
                <a:ea typeface="宋体" pitchFamily="2" charset="-122"/>
              </a:rPr>
              <a:t>)</a:t>
            </a:r>
            <a:endParaRPr lang="zh-CN" altLang="en-US" sz="2400" b="1" dirty="0">
              <a:solidFill>
                <a:srgbClr val="0000CC"/>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83507E1-B5FC-4CF6-9B91-73DF4985B4E6}" type="slidenum">
              <a:rPr lang="en-US" altLang="zh-CN" smtClean="0">
                <a:latin typeface="Tahoma" pitchFamily="34" charset="0"/>
              </a:rPr>
              <a:pPr eaLnBrk="1" hangingPunct="1"/>
              <a:t>26</a:t>
            </a:fld>
            <a:endParaRPr lang="en-US" altLang="zh-CN" smtClean="0">
              <a:latin typeface="Tahoma" pitchFamily="34" charset="0"/>
            </a:endParaRPr>
          </a:p>
        </p:txBody>
      </p:sp>
      <p:sp>
        <p:nvSpPr>
          <p:cNvPr id="36" name="矩形 35"/>
          <p:cNvSpPr/>
          <p:nvPr/>
        </p:nvSpPr>
        <p:spPr>
          <a:xfrm>
            <a:off x="2511425" y="4778375"/>
            <a:ext cx="2286000" cy="523875"/>
          </a:xfrm>
          <a:prstGeom prst="rect">
            <a:avLst/>
          </a:prstGeom>
          <a:solidFill>
            <a:schemeClr val="bg2">
              <a:lumMod val="10000"/>
              <a:lumOff val="90000"/>
            </a:schemeClr>
          </a:solidFill>
          <a:effectLst/>
        </p:spPr>
        <p:txBody>
          <a:bodyPr>
            <a:spAutoFit/>
          </a:bodyPr>
          <a:lstStyle/>
          <a:p>
            <a:pPr eaLnBrk="0" hangingPunct="0">
              <a:defRPr/>
            </a:pPr>
            <a:r>
              <a:rPr lang="en-US" altLang="zh-CN" sz="2800" b="1" i="1">
                <a:solidFill>
                  <a:srgbClr val="000000"/>
                </a:solidFill>
                <a:ea typeface="华文中宋" pitchFamily="2" charset="-122"/>
                <a:cs typeface="Arial" charset="0"/>
              </a:rPr>
              <a:t>+    </a:t>
            </a:r>
            <a:r>
              <a:rPr lang="en-US" altLang="zh-CN" sz="2800" b="1">
                <a:solidFill>
                  <a:srgbClr val="000000"/>
                </a:solidFill>
                <a:ea typeface="华文中宋" pitchFamily="2" charset="-122"/>
                <a:cs typeface="Arial" charset="0"/>
              </a:rPr>
              <a:t>         = 1</a:t>
            </a:r>
            <a:endParaRPr lang="zh-CN" altLang="en-US" sz="2800">
              <a:ea typeface="华文中宋" pitchFamily="2" charset="-122"/>
              <a:cs typeface="Arial" charset="0"/>
            </a:endParaRPr>
          </a:p>
        </p:txBody>
      </p:sp>
      <p:grpSp>
        <p:nvGrpSpPr>
          <p:cNvPr id="25604" name="Group 36"/>
          <p:cNvGrpSpPr>
            <a:grpSpLocks/>
          </p:cNvGrpSpPr>
          <p:nvPr/>
        </p:nvGrpSpPr>
        <p:grpSpPr bwMode="auto">
          <a:xfrm>
            <a:off x="1422400" y="2028825"/>
            <a:ext cx="4845050" cy="1782763"/>
            <a:chOff x="1346" y="1447"/>
            <a:chExt cx="3052" cy="1123"/>
          </a:xfrm>
        </p:grpSpPr>
        <p:sp>
          <p:nvSpPr>
            <p:cNvPr id="25613" name="Text Box 12"/>
            <p:cNvSpPr txBox="1">
              <a:spLocks noChangeArrowheads="1"/>
            </p:cNvSpPr>
            <p:nvPr/>
          </p:nvSpPr>
          <p:spPr bwMode="auto">
            <a:xfrm>
              <a:off x="2286" y="1698"/>
              <a:ext cx="629"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b="1" i="1">
                  <a:solidFill>
                    <a:schemeClr val="hlink"/>
                  </a:solidFill>
                  <a:latin typeface="Times New Roman" pitchFamily="18" charset="0"/>
                </a:rPr>
                <a:t>P</a:t>
              </a:r>
              <a:r>
                <a:rPr lang="en-US" altLang="zh-CN" sz="2000" b="1">
                  <a:solidFill>
                    <a:schemeClr val="hlink"/>
                  </a:solidFill>
                  <a:latin typeface="Times New Roman" pitchFamily="18" charset="0"/>
                </a:rPr>
                <a:t>(1/ 0)</a:t>
              </a:r>
              <a:endParaRPr lang="en-US" altLang="zh-CN" sz="2000" b="1">
                <a:solidFill>
                  <a:schemeClr val="hlink"/>
                </a:solidFill>
                <a:latin typeface="Tahoma" pitchFamily="34" charset="0"/>
              </a:endParaRPr>
            </a:p>
          </p:txBody>
        </p:sp>
        <p:sp>
          <p:nvSpPr>
            <p:cNvPr id="25614" name="Text Box 13"/>
            <p:cNvSpPr txBox="1">
              <a:spLocks noChangeArrowheads="1"/>
            </p:cNvSpPr>
            <p:nvPr/>
          </p:nvSpPr>
          <p:spPr bwMode="auto">
            <a:xfrm>
              <a:off x="2034" y="2038"/>
              <a:ext cx="629"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b="1" i="1">
                  <a:solidFill>
                    <a:schemeClr val="hlink"/>
                  </a:solidFill>
                  <a:latin typeface="Times New Roman" pitchFamily="18" charset="0"/>
                </a:rPr>
                <a:t>P</a:t>
              </a:r>
              <a:r>
                <a:rPr lang="en-US" altLang="zh-CN" sz="2000" b="1">
                  <a:solidFill>
                    <a:schemeClr val="hlink"/>
                  </a:solidFill>
                  <a:latin typeface="Times New Roman" pitchFamily="18" charset="0"/>
                </a:rPr>
                <a:t>(0 / 1)</a:t>
              </a:r>
              <a:endParaRPr lang="en-US" altLang="zh-CN" sz="2000" b="1">
                <a:solidFill>
                  <a:schemeClr val="hlink"/>
                </a:solidFill>
                <a:latin typeface="Tahoma" pitchFamily="34" charset="0"/>
              </a:endParaRPr>
            </a:p>
          </p:txBody>
        </p:sp>
        <p:sp>
          <p:nvSpPr>
            <p:cNvPr id="25615" name="Text Box 14"/>
            <p:cNvSpPr txBox="1">
              <a:spLocks noChangeArrowheads="1"/>
            </p:cNvSpPr>
            <p:nvPr/>
          </p:nvSpPr>
          <p:spPr bwMode="auto">
            <a:xfrm>
              <a:off x="1430" y="1549"/>
              <a:ext cx="34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1400">
                  <a:latin typeface="Times New Roman" pitchFamily="18" charset="0"/>
                </a:rPr>
                <a:t>  </a:t>
              </a:r>
              <a:r>
                <a:rPr lang="en-US" altLang="zh-CN" sz="1400" b="1">
                  <a:latin typeface="Times New Roman" pitchFamily="18" charset="0"/>
                </a:rPr>
                <a:t> </a:t>
              </a:r>
              <a:r>
                <a:rPr lang="en-US" altLang="zh-CN" b="1">
                  <a:latin typeface="Times New Roman" pitchFamily="18" charset="0"/>
                </a:rPr>
                <a:t>0</a:t>
              </a:r>
              <a:endParaRPr lang="en-US" altLang="zh-CN" b="1">
                <a:latin typeface="Tahoma" pitchFamily="34" charset="0"/>
              </a:endParaRPr>
            </a:p>
          </p:txBody>
        </p:sp>
        <p:sp>
          <p:nvSpPr>
            <p:cNvPr id="25616" name="Text Box 15"/>
            <p:cNvSpPr txBox="1">
              <a:spLocks noChangeArrowheads="1"/>
            </p:cNvSpPr>
            <p:nvPr/>
          </p:nvSpPr>
          <p:spPr bwMode="auto">
            <a:xfrm>
              <a:off x="4058" y="1549"/>
              <a:ext cx="34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b="1">
                  <a:latin typeface="Times New Roman" pitchFamily="18" charset="0"/>
                </a:rPr>
                <a:t>0</a:t>
              </a:r>
              <a:endParaRPr lang="en-US" altLang="zh-CN" sz="2000" b="1">
                <a:latin typeface="Tahoma" pitchFamily="34" charset="0"/>
              </a:endParaRPr>
            </a:p>
          </p:txBody>
        </p:sp>
        <p:sp>
          <p:nvSpPr>
            <p:cNvPr id="25617" name="Text Box 16"/>
            <p:cNvSpPr txBox="1">
              <a:spLocks noChangeArrowheads="1"/>
            </p:cNvSpPr>
            <p:nvPr/>
          </p:nvSpPr>
          <p:spPr bwMode="auto">
            <a:xfrm>
              <a:off x="4058" y="2331"/>
              <a:ext cx="34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b="1">
                  <a:latin typeface="Times New Roman" pitchFamily="18" charset="0"/>
                </a:rPr>
                <a:t>1</a:t>
              </a:r>
              <a:endParaRPr lang="en-US" altLang="zh-CN" sz="2000" b="1">
                <a:latin typeface="Tahoma" pitchFamily="34" charset="0"/>
              </a:endParaRPr>
            </a:p>
          </p:txBody>
        </p:sp>
        <p:sp>
          <p:nvSpPr>
            <p:cNvPr id="25618" name="Text Box 17"/>
            <p:cNvSpPr txBox="1">
              <a:spLocks noChangeArrowheads="1"/>
            </p:cNvSpPr>
            <p:nvPr/>
          </p:nvSpPr>
          <p:spPr bwMode="auto">
            <a:xfrm>
              <a:off x="1423" y="2331"/>
              <a:ext cx="34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1400">
                  <a:latin typeface="Times New Roman" pitchFamily="18" charset="0"/>
                </a:rPr>
                <a:t>   </a:t>
              </a:r>
              <a:r>
                <a:rPr lang="en-US" altLang="zh-CN" b="1">
                  <a:latin typeface="Times New Roman" pitchFamily="18" charset="0"/>
                </a:rPr>
                <a:t>1</a:t>
              </a:r>
              <a:endParaRPr lang="en-US" altLang="zh-CN" b="1">
                <a:latin typeface="Tahoma" pitchFamily="34" charset="0"/>
              </a:endParaRPr>
            </a:p>
          </p:txBody>
        </p:sp>
        <p:sp>
          <p:nvSpPr>
            <p:cNvPr id="25619" name="Text Box 19"/>
            <p:cNvSpPr txBox="1">
              <a:spLocks noChangeArrowheads="1"/>
            </p:cNvSpPr>
            <p:nvPr/>
          </p:nvSpPr>
          <p:spPr bwMode="auto">
            <a:xfrm>
              <a:off x="2733" y="1447"/>
              <a:ext cx="63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b="1" i="1">
                  <a:latin typeface="Times New Roman" pitchFamily="18" charset="0"/>
                </a:rPr>
                <a:t>P</a:t>
              </a:r>
              <a:r>
                <a:rPr lang="en-US" altLang="zh-CN" sz="2000" b="1">
                  <a:latin typeface="Times New Roman" pitchFamily="18" charset="0"/>
                </a:rPr>
                <a:t>(0 / 0)</a:t>
              </a:r>
              <a:endParaRPr lang="en-US" altLang="zh-CN" sz="2000" b="1">
                <a:latin typeface="Tahoma" pitchFamily="34" charset="0"/>
              </a:endParaRPr>
            </a:p>
          </p:txBody>
        </p:sp>
        <p:sp>
          <p:nvSpPr>
            <p:cNvPr id="25620" name="Text Box 20"/>
            <p:cNvSpPr txBox="1">
              <a:spLocks noChangeArrowheads="1"/>
            </p:cNvSpPr>
            <p:nvPr/>
          </p:nvSpPr>
          <p:spPr bwMode="auto">
            <a:xfrm>
              <a:off x="2733" y="2245"/>
              <a:ext cx="63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b="1" i="1">
                  <a:latin typeface="Times New Roman" pitchFamily="18" charset="0"/>
                </a:rPr>
                <a:t>P</a:t>
              </a:r>
              <a:r>
                <a:rPr lang="en-US" altLang="zh-CN" sz="2000" b="1">
                  <a:latin typeface="Times New Roman" pitchFamily="18" charset="0"/>
                </a:rPr>
                <a:t>(1 / 1)</a:t>
              </a:r>
              <a:endParaRPr lang="en-US" altLang="zh-CN" sz="2000" b="1">
                <a:latin typeface="Tahoma" pitchFamily="34" charset="0"/>
              </a:endParaRPr>
            </a:p>
          </p:txBody>
        </p:sp>
        <p:grpSp>
          <p:nvGrpSpPr>
            <p:cNvPr id="25621" name="Group 22"/>
            <p:cNvGrpSpPr>
              <a:grpSpLocks/>
            </p:cNvGrpSpPr>
            <p:nvPr/>
          </p:nvGrpSpPr>
          <p:grpSpPr bwMode="auto">
            <a:xfrm>
              <a:off x="1700" y="1677"/>
              <a:ext cx="2373" cy="792"/>
              <a:chOff x="4486" y="3068"/>
              <a:chExt cx="2991" cy="1119"/>
            </a:xfrm>
          </p:grpSpPr>
          <p:sp>
            <p:nvSpPr>
              <p:cNvPr id="25626" name="Line 23"/>
              <p:cNvSpPr>
                <a:spLocks noChangeShapeType="1"/>
              </p:cNvSpPr>
              <p:nvPr/>
            </p:nvSpPr>
            <p:spPr bwMode="auto">
              <a:xfrm>
                <a:off x="4486" y="3068"/>
                <a:ext cx="299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7" name="Line 24"/>
              <p:cNvSpPr>
                <a:spLocks noChangeShapeType="1"/>
              </p:cNvSpPr>
              <p:nvPr/>
            </p:nvSpPr>
            <p:spPr bwMode="auto">
              <a:xfrm>
                <a:off x="4486" y="4186"/>
                <a:ext cx="2991"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622" name="Line 25"/>
            <p:cNvSpPr>
              <a:spLocks noChangeShapeType="1"/>
            </p:cNvSpPr>
            <p:nvPr/>
          </p:nvSpPr>
          <p:spPr bwMode="auto">
            <a:xfrm>
              <a:off x="1700" y="1677"/>
              <a:ext cx="2373" cy="7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3" name="Line 26"/>
            <p:cNvSpPr>
              <a:spLocks noChangeShapeType="1"/>
            </p:cNvSpPr>
            <p:nvPr/>
          </p:nvSpPr>
          <p:spPr bwMode="auto">
            <a:xfrm flipV="1">
              <a:off x="1700" y="1677"/>
              <a:ext cx="2352" cy="7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4" name="Text Box 29"/>
            <p:cNvSpPr txBox="1">
              <a:spLocks noChangeArrowheads="1"/>
            </p:cNvSpPr>
            <p:nvPr/>
          </p:nvSpPr>
          <p:spPr bwMode="auto">
            <a:xfrm>
              <a:off x="1346" y="1938"/>
              <a:ext cx="6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a:latin typeface="Times New Roman" pitchFamily="18" charset="0"/>
                  <a:ea typeface="华文中宋" pitchFamily="2" charset="-122"/>
                </a:rPr>
                <a:t>发送端</a:t>
              </a:r>
              <a:endParaRPr lang="zh-CN" altLang="en-US">
                <a:latin typeface="Tahoma" pitchFamily="34" charset="0"/>
                <a:ea typeface="华文中宋" pitchFamily="2" charset="-122"/>
              </a:endParaRPr>
            </a:p>
          </p:txBody>
        </p:sp>
        <p:sp>
          <p:nvSpPr>
            <p:cNvPr id="25625" name="Text Box 30"/>
            <p:cNvSpPr txBox="1">
              <a:spLocks noChangeArrowheads="1"/>
            </p:cNvSpPr>
            <p:nvPr/>
          </p:nvSpPr>
          <p:spPr bwMode="auto">
            <a:xfrm>
              <a:off x="3755" y="1966"/>
              <a:ext cx="61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a:latin typeface="Times New Roman" pitchFamily="18" charset="0"/>
                  <a:ea typeface="华文中宋" pitchFamily="2" charset="-122"/>
                </a:rPr>
                <a:t>接收端</a:t>
              </a:r>
              <a:endParaRPr lang="zh-CN" altLang="en-US">
                <a:latin typeface="Tahoma" pitchFamily="34" charset="0"/>
                <a:ea typeface="华文中宋" pitchFamily="2" charset="-122"/>
              </a:endParaRPr>
            </a:p>
          </p:txBody>
        </p:sp>
      </p:grpSp>
      <p:sp>
        <p:nvSpPr>
          <p:cNvPr id="25605" name="AutoShape 38"/>
          <p:cNvSpPr>
            <a:spLocks noChangeArrowheads="1"/>
          </p:cNvSpPr>
          <p:nvPr/>
        </p:nvSpPr>
        <p:spPr bwMode="auto">
          <a:xfrm>
            <a:off x="6623050" y="2103438"/>
            <a:ext cx="1350963" cy="1574800"/>
          </a:xfrm>
          <a:prstGeom prst="wedgeRoundRectCallout">
            <a:avLst>
              <a:gd name="adj1" fmla="val -69977"/>
              <a:gd name="adj2" fmla="val 17440"/>
              <a:gd name="adj3" fmla="val 16667"/>
            </a:avLst>
          </a:prstGeom>
          <a:noFill/>
          <a:ln w="9525">
            <a:solidFill>
              <a:srgbClr val="0033CC"/>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110000"/>
              </a:lnSpc>
            </a:pPr>
            <a:r>
              <a:rPr lang="zh-CN" altLang="en-US" sz="2000" b="1"/>
              <a:t>二进制</a:t>
            </a:r>
          </a:p>
          <a:p>
            <a:pPr algn="ctr">
              <a:lnSpc>
                <a:spcPct val="110000"/>
              </a:lnSpc>
            </a:pPr>
            <a:r>
              <a:rPr lang="zh-CN" altLang="en-US" sz="2000" b="1">
                <a:solidFill>
                  <a:srgbClr val="0000CC"/>
                </a:solidFill>
              </a:rPr>
              <a:t>无记忆</a:t>
            </a:r>
          </a:p>
          <a:p>
            <a:pPr algn="ctr">
              <a:lnSpc>
                <a:spcPct val="110000"/>
              </a:lnSpc>
            </a:pPr>
            <a:r>
              <a:rPr lang="zh-CN" altLang="en-US" sz="2000" b="1"/>
              <a:t>编码信道</a:t>
            </a:r>
          </a:p>
          <a:p>
            <a:pPr algn="ctr">
              <a:lnSpc>
                <a:spcPct val="110000"/>
              </a:lnSpc>
            </a:pPr>
            <a:r>
              <a:rPr lang="zh-CN" altLang="en-US" sz="2000" b="1"/>
              <a:t>模型</a:t>
            </a:r>
          </a:p>
        </p:txBody>
      </p:sp>
      <p:sp>
        <p:nvSpPr>
          <p:cNvPr id="25" name="Rectangle 16"/>
          <p:cNvSpPr>
            <a:spLocks noChangeArrowheads="1"/>
          </p:cNvSpPr>
          <p:nvPr/>
        </p:nvSpPr>
        <p:spPr bwMode="auto">
          <a:xfrm>
            <a:off x="2400300" y="1287463"/>
            <a:ext cx="3778250" cy="461962"/>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marL="0" lvl="1" eaLnBrk="0" hangingPunct="0">
              <a:buClr>
                <a:srgbClr val="003399"/>
              </a:buClr>
              <a:buSzPct val="55000"/>
              <a:defRPr/>
            </a:pPr>
            <a:r>
              <a:rPr lang="zh-CN" altLang="en-US" sz="2400" dirty="0">
                <a:latin typeface="华文中宋" pitchFamily="2" charset="-122"/>
                <a:ea typeface="华文中宋" pitchFamily="2" charset="-122"/>
              </a:rPr>
              <a:t>可用 </a:t>
            </a:r>
            <a:r>
              <a:rPr lang="zh-CN" altLang="en-US" sz="2400" dirty="0">
                <a:solidFill>
                  <a:srgbClr val="FF0000"/>
                </a:solidFill>
                <a:latin typeface="华文中宋" pitchFamily="2" charset="-122"/>
                <a:ea typeface="华文中宋" pitchFamily="2" charset="-122"/>
              </a:rPr>
              <a:t>转移概率</a:t>
            </a:r>
            <a:r>
              <a:rPr lang="zh-CN" altLang="en-US" sz="2400" dirty="0">
                <a:latin typeface="华文中宋" pitchFamily="2" charset="-122"/>
                <a:ea typeface="华文中宋" pitchFamily="2" charset="-122"/>
              </a:rPr>
              <a:t>来描述。</a:t>
            </a:r>
            <a:endParaRPr kumimoji="1" lang="zh-CN" altLang="en-US" sz="2400" dirty="0">
              <a:latin typeface="华文中宋" pitchFamily="2" charset="-122"/>
              <a:ea typeface="华文中宋" pitchFamily="2" charset="-122"/>
            </a:endParaRPr>
          </a:p>
        </p:txBody>
      </p:sp>
      <p:sp>
        <p:nvSpPr>
          <p:cNvPr id="27" name="矩形 26"/>
          <p:cNvSpPr/>
          <p:nvPr/>
        </p:nvSpPr>
        <p:spPr>
          <a:xfrm>
            <a:off x="2514600" y="4214813"/>
            <a:ext cx="2286000" cy="523875"/>
          </a:xfrm>
          <a:prstGeom prst="rect">
            <a:avLst/>
          </a:prstGeom>
          <a:solidFill>
            <a:schemeClr val="bg2">
              <a:lumMod val="10000"/>
              <a:lumOff val="90000"/>
            </a:schemeClr>
          </a:solidFill>
          <a:effectLst/>
        </p:spPr>
        <p:txBody>
          <a:bodyPr>
            <a:spAutoFit/>
          </a:bodyPr>
          <a:lstStyle/>
          <a:p>
            <a:pPr eaLnBrk="0" hangingPunct="0">
              <a:defRPr/>
            </a:pPr>
            <a:r>
              <a:rPr lang="en-US" altLang="zh-CN" sz="2800" b="1" i="1">
                <a:solidFill>
                  <a:srgbClr val="000000"/>
                </a:solidFill>
                <a:ea typeface="华文中宋" pitchFamily="2" charset="-122"/>
                <a:cs typeface="Arial" charset="0"/>
              </a:rPr>
              <a:t>+    </a:t>
            </a:r>
            <a:r>
              <a:rPr lang="en-US" altLang="zh-CN" sz="2800" b="1">
                <a:solidFill>
                  <a:srgbClr val="000000"/>
                </a:solidFill>
                <a:ea typeface="华文中宋" pitchFamily="2" charset="-122"/>
                <a:cs typeface="Arial" charset="0"/>
              </a:rPr>
              <a:t>         = 1</a:t>
            </a:r>
            <a:endParaRPr lang="zh-CN" altLang="en-US" sz="2800">
              <a:ea typeface="华文中宋" pitchFamily="2" charset="-122"/>
              <a:cs typeface="Arial" charset="0"/>
            </a:endParaRPr>
          </a:p>
        </p:txBody>
      </p:sp>
      <p:sp>
        <p:nvSpPr>
          <p:cNvPr id="30" name="矩形 29"/>
          <p:cNvSpPr/>
          <p:nvPr/>
        </p:nvSpPr>
        <p:spPr>
          <a:xfrm>
            <a:off x="1344613" y="4102100"/>
            <a:ext cx="1244600" cy="1754188"/>
          </a:xfrm>
          <a:prstGeom prst="rect">
            <a:avLst/>
          </a:prstGeom>
          <a:solidFill>
            <a:schemeClr val="bg2">
              <a:lumMod val="10000"/>
              <a:lumOff val="90000"/>
            </a:schemeClr>
          </a:solidFill>
          <a:effectLst>
            <a:outerShdw blurRad="50800" dist="38100" dir="5400000" algn="t" rotWithShape="0">
              <a:prstClr val="black">
                <a:alpha val="40000"/>
              </a:prstClr>
            </a:outerShdw>
          </a:effectLst>
        </p:spPr>
        <p:txBody>
          <a:bodyPr>
            <a:spAutoFit/>
          </a:bodyPr>
          <a:lstStyle/>
          <a:p>
            <a:pPr marL="0" lvl="1" eaLnBrk="0" hangingPunct="0">
              <a:lnSpc>
                <a:spcPct val="150000"/>
              </a:lnSpc>
              <a:defRPr/>
            </a:pPr>
            <a:r>
              <a:rPr lang="en-US" altLang="zh-CN" sz="2400" b="1">
                <a:solidFill>
                  <a:srgbClr val="000000"/>
                </a:solidFill>
                <a:ea typeface="华文中宋" pitchFamily="2" charset="-122"/>
                <a:cs typeface="Arial" charset="0"/>
              </a:rPr>
              <a:t>  P(0/0)     </a:t>
            </a:r>
            <a:r>
              <a:rPr lang="zh-CN" altLang="en-US" sz="2400" b="1">
                <a:solidFill>
                  <a:srgbClr val="000000"/>
                </a:solidFill>
                <a:ea typeface="华文中宋" pitchFamily="2" charset="-122"/>
                <a:cs typeface="Arial" charset="0"/>
              </a:rPr>
              <a:t>       </a:t>
            </a:r>
            <a:endParaRPr lang="en-US" altLang="zh-CN" sz="2400" b="1">
              <a:solidFill>
                <a:srgbClr val="000000"/>
              </a:solidFill>
              <a:ea typeface="华文中宋" pitchFamily="2" charset="-122"/>
              <a:cs typeface="Arial" charset="0"/>
            </a:endParaRPr>
          </a:p>
          <a:p>
            <a:pPr marL="0" lvl="1" eaLnBrk="0" hangingPunct="0">
              <a:lnSpc>
                <a:spcPct val="150000"/>
              </a:lnSpc>
              <a:defRPr/>
            </a:pPr>
            <a:r>
              <a:rPr lang="en-US" altLang="zh-CN" sz="2400" b="1">
                <a:solidFill>
                  <a:srgbClr val="000000"/>
                </a:solidFill>
                <a:ea typeface="华文中宋" pitchFamily="2" charset="-122"/>
                <a:cs typeface="Arial" charset="0"/>
              </a:rPr>
              <a:t>  P(1/1) </a:t>
            </a:r>
          </a:p>
          <a:p>
            <a:pPr marL="0" lvl="1" eaLnBrk="0" hangingPunct="0">
              <a:lnSpc>
                <a:spcPct val="150000"/>
              </a:lnSpc>
              <a:defRPr/>
            </a:pPr>
            <a:r>
              <a:rPr lang="en-US" altLang="zh-CN" sz="2400" b="1">
                <a:solidFill>
                  <a:srgbClr val="000000"/>
                </a:solidFill>
                <a:ea typeface="华文中宋" pitchFamily="2" charset="-122"/>
                <a:cs typeface="Arial" charset="0"/>
              </a:rPr>
              <a:t>   </a:t>
            </a:r>
            <a:r>
              <a:rPr lang="zh-CN" altLang="en-US" sz="2400">
                <a:solidFill>
                  <a:srgbClr val="000099"/>
                </a:solidFill>
                <a:ea typeface="华文中宋" pitchFamily="2" charset="-122"/>
                <a:cs typeface="Arial" charset="0"/>
              </a:rPr>
              <a:t>正确</a:t>
            </a:r>
            <a:endParaRPr lang="zh-CN" altLang="en-US">
              <a:solidFill>
                <a:srgbClr val="000099"/>
              </a:solidFill>
              <a:ea typeface="华文中宋" pitchFamily="2" charset="-122"/>
              <a:cs typeface="Arial" charset="0"/>
            </a:endParaRPr>
          </a:p>
        </p:txBody>
      </p:sp>
      <p:sp>
        <p:nvSpPr>
          <p:cNvPr id="31" name="矩形 30"/>
          <p:cNvSpPr/>
          <p:nvPr/>
        </p:nvSpPr>
        <p:spPr>
          <a:xfrm>
            <a:off x="2863850" y="4102100"/>
            <a:ext cx="1103313" cy="1754188"/>
          </a:xfrm>
          <a:prstGeom prst="rect">
            <a:avLst/>
          </a:prstGeom>
          <a:solidFill>
            <a:schemeClr val="bg2">
              <a:lumMod val="10000"/>
              <a:lumOff val="90000"/>
            </a:schemeClr>
          </a:solidFill>
          <a:effectLst>
            <a:outerShdw blurRad="50800" dist="38100" dir="5400000" algn="t" rotWithShape="0">
              <a:prstClr val="black">
                <a:alpha val="40000"/>
              </a:prstClr>
            </a:outerShdw>
          </a:effectLst>
        </p:spPr>
        <p:txBody>
          <a:bodyPr>
            <a:spAutoFit/>
          </a:bodyPr>
          <a:lstStyle/>
          <a:p>
            <a:pPr marL="0" lvl="1" eaLnBrk="0" hangingPunct="0">
              <a:lnSpc>
                <a:spcPct val="150000"/>
              </a:lnSpc>
              <a:defRPr/>
            </a:pPr>
            <a:r>
              <a:rPr lang="en-US" altLang="zh-CN" sz="2400" b="1">
                <a:solidFill>
                  <a:srgbClr val="000000"/>
                </a:solidFill>
                <a:ea typeface="华文中宋" pitchFamily="2" charset="-122"/>
                <a:cs typeface="Arial" charset="0"/>
              </a:rPr>
              <a:t> P(1/0) </a:t>
            </a:r>
            <a:r>
              <a:rPr lang="zh-CN" altLang="en-US" sz="2400" b="1">
                <a:solidFill>
                  <a:srgbClr val="000000"/>
                </a:solidFill>
                <a:ea typeface="华文中宋" pitchFamily="2" charset="-122"/>
                <a:cs typeface="Arial" charset="0"/>
              </a:rPr>
              <a:t>       </a:t>
            </a:r>
            <a:endParaRPr lang="en-US" altLang="zh-CN" sz="2400" b="1">
              <a:solidFill>
                <a:srgbClr val="000000"/>
              </a:solidFill>
              <a:ea typeface="华文中宋" pitchFamily="2" charset="-122"/>
              <a:cs typeface="Arial" charset="0"/>
            </a:endParaRPr>
          </a:p>
          <a:p>
            <a:pPr marL="0" lvl="1" eaLnBrk="0" hangingPunct="0">
              <a:lnSpc>
                <a:spcPct val="150000"/>
              </a:lnSpc>
              <a:defRPr/>
            </a:pPr>
            <a:r>
              <a:rPr lang="en-US" altLang="zh-CN" sz="2400" b="1">
                <a:solidFill>
                  <a:srgbClr val="000000"/>
                </a:solidFill>
                <a:ea typeface="华文中宋" pitchFamily="2" charset="-122"/>
                <a:cs typeface="Arial" charset="0"/>
              </a:rPr>
              <a:t> P(0/1) </a:t>
            </a:r>
          </a:p>
          <a:p>
            <a:pPr marL="0" lvl="1" eaLnBrk="0" hangingPunct="0">
              <a:lnSpc>
                <a:spcPct val="150000"/>
              </a:lnSpc>
              <a:defRPr/>
            </a:pPr>
            <a:r>
              <a:rPr lang="en-US" altLang="zh-CN" sz="2400" b="1">
                <a:solidFill>
                  <a:srgbClr val="000000"/>
                </a:solidFill>
                <a:ea typeface="华文中宋" pitchFamily="2" charset="-122"/>
                <a:cs typeface="Arial" charset="0"/>
              </a:rPr>
              <a:t>  </a:t>
            </a:r>
            <a:r>
              <a:rPr lang="zh-CN" altLang="en-US" sz="2400">
                <a:solidFill>
                  <a:srgbClr val="FF0000"/>
                </a:solidFill>
                <a:ea typeface="华文中宋" pitchFamily="2" charset="-122"/>
                <a:cs typeface="Arial" charset="0"/>
              </a:rPr>
              <a:t>错误</a:t>
            </a:r>
            <a:endParaRPr lang="zh-CN" altLang="en-US" sz="2400">
              <a:ea typeface="华文中宋" pitchFamily="2" charset="-122"/>
              <a:cs typeface="Arial" charset="0"/>
            </a:endParaRPr>
          </a:p>
        </p:txBody>
      </p:sp>
      <p:graphicFrame>
        <p:nvGraphicFramePr>
          <p:cNvPr id="10242" name="Object 27"/>
          <p:cNvGraphicFramePr>
            <a:graphicFrameLocks noChangeAspect="1"/>
          </p:cNvGraphicFramePr>
          <p:nvPr/>
        </p:nvGraphicFramePr>
        <p:xfrm>
          <a:off x="5422900" y="4433888"/>
          <a:ext cx="2433638" cy="1066800"/>
        </p:xfrm>
        <a:graphic>
          <a:graphicData uri="http://schemas.openxmlformats.org/presentationml/2006/ole">
            <mc:AlternateContent xmlns:mc="http://schemas.openxmlformats.org/markup-compatibility/2006">
              <mc:Choice xmlns:v="urn:schemas-microsoft-com:vml" Requires="v">
                <p:oleObj spid="_x0000_s25630" name="Equation" r:id="rId4" imgW="1041400" imgH="457200" progId="Equation.DSMT4">
                  <p:embed/>
                </p:oleObj>
              </mc:Choice>
              <mc:Fallback>
                <p:oleObj name="Equation" r:id="rId4" imgW="1041400" imgH="457200" progId="Equation.DSMT4">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2900" y="4433888"/>
                        <a:ext cx="2433638" cy="1066800"/>
                      </a:xfrm>
                      <a:prstGeom prst="rect">
                        <a:avLst/>
                      </a:prstGeom>
                      <a:noFill/>
                      <a:ln w="38100" cmpd="dbl">
                        <a:solidFill>
                          <a:srgbClr val="66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矩形 27"/>
          <p:cNvSpPr>
            <a:spLocks noChangeArrowheads="1"/>
          </p:cNvSpPr>
          <p:nvPr/>
        </p:nvSpPr>
        <p:spPr bwMode="auto">
          <a:xfrm>
            <a:off x="473075" y="323850"/>
            <a:ext cx="3494088" cy="522288"/>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eaLnBrk="0" hangingPunct="0">
              <a:buClr>
                <a:srgbClr val="FF0000"/>
              </a:buClr>
              <a:buSzPct val="80000"/>
              <a:defRPr/>
            </a:pPr>
            <a:r>
              <a:rPr lang="en-US" altLang="zh-CN" sz="2800" b="1" dirty="0">
                <a:solidFill>
                  <a:srgbClr val="800080"/>
                </a:solidFill>
                <a:ea typeface="微软雅黑" pitchFamily="34" charset="-122"/>
                <a:cs typeface="Arial" charset="0"/>
              </a:rPr>
              <a:t>4.3.2 </a:t>
            </a:r>
            <a:r>
              <a:rPr lang="en-US" altLang="zh-CN" sz="2800" b="1" dirty="0">
                <a:solidFill>
                  <a:srgbClr val="0000CC"/>
                </a:solidFill>
                <a:ea typeface="微软雅黑" pitchFamily="34" charset="-122"/>
                <a:cs typeface="Arial" charset="0"/>
              </a:rPr>
              <a:t> </a:t>
            </a:r>
            <a:r>
              <a:rPr lang="zh-CN" altLang="en-US" sz="2800" b="1" dirty="0">
                <a:solidFill>
                  <a:srgbClr val="000000"/>
                </a:solidFill>
                <a:latin typeface="黑体" pitchFamily="2" charset="-122"/>
                <a:ea typeface="黑体" pitchFamily="2" charset="-122"/>
                <a:cs typeface="Arial" charset="0"/>
              </a:rPr>
              <a:t>编码信道模型</a:t>
            </a:r>
          </a:p>
        </p:txBody>
      </p:sp>
      <p:sp>
        <p:nvSpPr>
          <p:cNvPr id="29" name="Rectangle 16"/>
          <p:cNvSpPr>
            <a:spLocks noChangeArrowheads="1"/>
          </p:cNvSpPr>
          <p:nvPr/>
        </p:nvSpPr>
        <p:spPr bwMode="auto">
          <a:xfrm>
            <a:off x="431800" y="1268413"/>
            <a:ext cx="204787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lvl="1">
              <a:buClr>
                <a:schemeClr val="hlink"/>
              </a:buClr>
              <a:buSzPct val="60000"/>
              <a:buFont typeface="Wingdings" pitchFamily="2" charset="2"/>
              <a:buChar char="n"/>
              <a:defRPr/>
            </a:pPr>
            <a:r>
              <a:rPr kumimoji="1" lang="zh-CN" altLang="en-US" sz="2800">
                <a:solidFill>
                  <a:srgbClr val="000000"/>
                </a:solidFill>
                <a:latin typeface="黑体" pitchFamily="2" charset="-122"/>
                <a:ea typeface="黑体" pitchFamily="2" charset="-122"/>
              </a:rPr>
              <a:t> 模型：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200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0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1000"/>
                                        <p:tgtEl>
                                          <p:spTgt spid="27"/>
                                        </p:tgtEl>
                                      </p:cBhvr>
                                    </p:animEffect>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2000"/>
                                        <p:tgtEl>
                                          <p:spTgt spid="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10242"/>
                                        </p:tgtEl>
                                        <p:attrNameLst>
                                          <p:attrName>style.visibility</p:attrName>
                                        </p:attrNameLst>
                                      </p:cBhvr>
                                      <p:to>
                                        <p:strVal val="visible"/>
                                      </p:to>
                                    </p:set>
                                    <p:animEffect transition="in" filter="wipe(up)">
                                      <p:cBhvr>
                                        <p:cTn id="26"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autoUpdateAnimBg="0"/>
      <p:bldP spid="27" grpId="0" animBg="1" autoUpdateAnimBg="0"/>
      <p:bldP spid="30" grpId="0" animBg="1" autoUpdateAnimBg="0"/>
      <p:bldP spid="31"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B7B7E78-81F7-46C6-8885-7F0DCFFFB578}" type="slidenum">
              <a:rPr lang="en-US" altLang="zh-CN" smtClean="0">
                <a:latin typeface="Tahoma" pitchFamily="34" charset="0"/>
              </a:rPr>
              <a:pPr eaLnBrk="1" hangingPunct="1"/>
              <a:t>27</a:t>
            </a:fld>
            <a:endParaRPr lang="en-US" altLang="zh-CN" smtClean="0">
              <a:latin typeface="Tahoma" pitchFamily="34" charset="0"/>
            </a:endParaRPr>
          </a:p>
        </p:txBody>
      </p:sp>
      <p:grpSp>
        <p:nvGrpSpPr>
          <p:cNvPr id="26627" name="Group 5"/>
          <p:cNvGrpSpPr>
            <a:grpSpLocks noChangeAspect="1"/>
          </p:cNvGrpSpPr>
          <p:nvPr/>
        </p:nvGrpSpPr>
        <p:grpSpPr bwMode="auto">
          <a:xfrm>
            <a:off x="2571750" y="1606550"/>
            <a:ext cx="5378450" cy="4375150"/>
            <a:chOff x="2443" y="3910"/>
            <a:chExt cx="3715" cy="3020"/>
          </a:xfrm>
        </p:grpSpPr>
        <p:sp>
          <p:nvSpPr>
            <p:cNvPr id="26629" name="AutoShape 6"/>
            <p:cNvSpPr>
              <a:spLocks noChangeAspect="1" noChangeArrowheads="1"/>
            </p:cNvSpPr>
            <p:nvPr/>
          </p:nvSpPr>
          <p:spPr bwMode="auto">
            <a:xfrm>
              <a:off x="2738" y="3910"/>
              <a:ext cx="3420" cy="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nvGrpSpPr>
            <p:cNvPr id="26630" name="Group 7"/>
            <p:cNvGrpSpPr>
              <a:grpSpLocks/>
            </p:cNvGrpSpPr>
            <p:nvPr/>
          </p:nvGrpSpPr>
          <p:grpSpPr bwMode="auto">
            <a:xfrm>
              <a:off x="3302" y="4095"/>
              <a:ext cx="1743" cy="2238"/>
              <a:chOff x="3302" y="4095"/>
              <a:chExt cx="2185" cy="2238"/>
            </a:xfrm>
          </p:grpSpPr>
          <p:sp>
            <p:nvSpPr>
              <p:cNvPr id="26669" name="Line 8"/>
              <p:cNvSpPr>
                <a:spLocks noChangeShapeType="1"/>
              </p:cNvSpPr>
              <p:nvPr/>
            </p:nvSpPr>
            <p:spPr bwMode="auto">
              <a:xfrm>
                <a:off x="3302" y="4095"/>
                <a:ext cx="218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0" name="Line 9"/>
              <p:cNvSpPr>
                <a:spLocks noChangeShapeType="1"/>
              </p:cNvSpPr>
              <p:nvPr/>
            </p:nvSpPr>
            <p:spPr bwMode="auto">
              <a:xfrm>
                <a:off x="3302" y="4836"/>
                <a:ext cx="218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1" name="Line 10"/>
              <p:cNvSpPr>
                <a:spLocks noChangeShapeType="1"/>
              </p:cNvSpPr>
              <p:nvPr/>
            </p:nvSpPr>
            <p:spPr bwMode="auto">
              <a:xfrm>
                <a:off x="3302" y="5591"/>
                <a:ext cx="218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2" name="Line 11"/>
              <p:cNvSpPr>
                <a:spLocks noChangeShapeType="1"/>
              </p:cNvSpPr>
              <p:nvPr/>
            </p:nvSpPr>
            <p:spPr bwMode="auto">
              <a:xfrm>
                <a:off x="3302" y="6332"/>
                <a:ext cx="218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631" name="Line 12"/>
            <p:cNvSpPr>
              <a:spLocks noChangeShapeType="1"/>
            </p:cNvSpPr>
            <p:nvPr/>
          </p:nvSpPr>
          <p:spPr bwMode="auto">
            <a:xfrm>
              <a:off x="3302" y="4095"/>
              <a:ext cx="1795"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2" name="Line 13"/>
            <p:cNvSpPr>
              <a:spLocks noChangeShapeType="1"/>
            </p:cNvSpPr>
            <p:nvPr/>
          </p:nvSpPr>
          <p:spPr bwMode="auto">
            <a:xfrm>
              <a:off x="3302" y="4095"/>
              <a:ext cx="1774" cy="124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3" name="Line 14"/>
            <p:cNvSpPr>
              <a:spLocks noChangeShapeType="1"/>
            </p:cNvSpPr>
            <p:nvPr/>
          </p:nvSpPr>
          <p:spPr bwMode="auto">
            <a:xfrm>
              <a:off x="3302" y="4095"/>
              <a:ext cx="1808" cy="18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4" name="Line 15"/>
            <p:cNvSpPr>
              <a:spLocks noChangeShapeType="1"/>
            </p:cNvSpPr>
            <p:nvPr/>
          </p:nvSpPr>
          <p:spPr bwMode="auto">
            <a:xfrm flipV="1">
              <a:off x="3302" y="4316"/>
              <a:ext cx="1535" cy="5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5" name="Line 16"/>
            <p:cNvSpPr>
              <a:spLocks noChangeShapeType="1"/>
            </p:cNvSpPr>
            <p:nvPr/>
          </p:nvSpPr>
          <p:spPr bwMode="auto">
            <a:xfrm>
              <a:off x="3302" y="4836"/>
              <a:ext cx="1691" cy="58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6" name="Line 17"/>
            <p:cNvSpPr>
              <a:spLocks noChangeShapeType="1"/>
            </p:cNvSpPr>
            <p:nvPr/>
          </p:nvSpPr>
          <p:spPr bwMode="auto">
            <a:xfrm>
              <a:off x="3302" y="4836"/>
              <a:ext cx="1800"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7" name="Line 18"/>
            <p:cNvSpPr>
              <a:spLocks noChangeShapeType="1"/>
            </p:cNvSpPr>
            <p:nvPr/>
          </p:nvSpPr>
          <p:spPr bwMode="auto">
            <a:xfrm flipV="1">
              <a:off x="3297" y="4457"/>
              <a:ext cx="1644" cy="113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8" name="Line 19"/>
            <p:cNvSpPr>
              <a:spLocks noChangeShapeType="1"/>
            </p:cNvSpPr>
            <p:nvPr/>
          </p:nvSpPr>
          <p:spPr bwMode="auto">
            <a:xfrm flipV="1">
              <a:off x="3297" y="4990"/>
              <a:ext cx="1753" cy="60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9" name="Line 20"/>
            <p:cNvSpPr>
              <a:spLocks noChangeShapeType="1"/>
            </p:cNvSpPr>
            <p:nvPr/>
          </p:nvSpPr>
          <p:spPr bwMode="auto">
            <a:xfrm>
              <a:off x="3297" y="5591"/>
              <a:ext cx="1592" cy="5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0" name="Line 21"/>
            <p:cNvSpPr>
              <a:spLocks noChangeShapeType="1"/>
            </p:cNvSpPr>
            <p:nvPr/>
          </p:nvSpPr>
          <p:spPr bwMode="auto">
            <a:xfrm flipV="1">
              <a:off x="3297" y="4464"/>
              <a:ext cx="1813" cy="18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1" name="Line 22"/>
            <p:cNvSpPr>
              <a:spLocks noChangeShapeType="1"/>
            </p:cNvSpPr>
            <p:nvPr/>
          </p:nvSpPr>
          <p:spPr bwMode="auto">
            <a:xfrm flipV="1">
              <a:off x="3297" y="5110"/>
              <a:ext cx="1784" cy="122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2" name="Line 23"/>
            <p:cNvSpPr>
              <a:spLocks noChangeShapeType="1"/>
            </p:cNvSpPr>
            <p:nvPr/>
          </p:nvSpPr>
          <p:spPr bwMode="auto">
            <a:xfrm flipV="1">
              <a:off x="3297" y="5721"/>
              <a:ext cx="1779" cy="61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3" name="Text Box 24"/>
            <p:cNvSpPr txBox="1">
              <a:spLocks noChangeArrowheads="1"/>
            </p:cNvSpPr>
            <p:nvPr/>
          </p:nvSpPr>
          <p:spPr bwMode="auto">
            <a:xfrm>
              <a:off x="3024" y="3910"/>
              <a:ext cx="348"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0</a:t>
              </a:r>
              <a:endParaRPr lang="en-US" altLang="zh-CN" sz="3600">
                <a:latin typeface="Tahoma" pitchFamily="34" charset="0"/>
              </a:endParaRPr>
            </a:p>
          </p:txBody>
        </p:sp>
        <p:sp>
          <p:nvSpPr>
            <p:cNvPr id="26644" name="Text Box 25"/>
            <p:cNvSpPr txBox="1">
              <a:spLocks noChangeArrowheads="1"/>
            </p:cNvSpPr>
            <p:nvPr/>
          </p:nvSpPr>
          <p:spPr bwMode="auto">
            <a:xfrm>
              <a:off x="3019" y="4665"/>
              <a:ext cx="3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1</a:t>
              </a:r>
              <a:endParaRPr lang="en-US" altLang="zh-CN" sz="3600">
                <a:latin typeface="Tahoma" pitchFamily="34" charset="0"/>
              </a:endParaRPr>
            </a:p>
          </p:txBody>
        </p:sp>
        <p:sp>
          <p:nvSpPr>
            <p:cNvPr id="26645" name="Text Box 26"/>
            <p:cNvSpPr txBox="1">
              <a:spLocks noChangeArrowheads="1"/>
            </p:cNvSpPr>
            <p:nvPr/>
          </p:nvSpPr>
          <p:spPr bwMode="auto">
            <a:xfrm>
              <a:off x="2998" y="5380"/>
              <a:ext cx="34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2</a:t>
              </a:r>
              <a:endParaRPr lang="en-US" altLang="zh-CN" sz="3600">
                <a:latin typeface="Tahoma" pitchFamily="34" charset="0"/>
              </a:endParaRPr>
            </a:p>
          </p:txBody>
        </p:sp>
        <p:sp>
          <p:nvSpPr>
            <p:cNvPr id="26646" name="Text Box 27"/>
            <p:cNvSpPr txBox="1">
              <a:spLocks noChangeArrowheads="1"/>
            </p:cNvSpPr>
            <p:nvPr/>
          </p:nvSpPr>
          <p:spPr bwMode="auto">
            <a:xfrm>
              <a:off x="3032" y="6121"/>
              <a:ext cx="347"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3</a:t>
              </a:r>
              <a:endParaRPr lang="en-US" altLang="zh-CN" sz="3600">
                <a:latin typeface="Tahoma" pitchFamily="34" charset="0"/>
              </a:endParaRPr>
            </a:p>
          </p:txBody>
        </p:sp>
        <p:sp>
          <p:nvSpPr>
            <p:cNvPr id="26647" name="Text Box 28"/>
            <p:cNvSpPr txBox="1">
              <a:spLocks noChangeArrowheads="1"/>
            </p:cNvSpPr>
            <p:nvPr/>
          </p:nvSpPr>
          <p:spPr bwMode="auto">
            <a:xfrm>
              <a:off x="5498" y="6126"/>
              <a:ext cx="34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3</a:t>
              </a:r>
              <a:endParaRPr lang="en-US" altLang="zh-CN" sz="3600">
                <a:latin typeface="Tahoma" pitchFamily="34" charset="0"/>
              </a:endParaRPr>
            </a:p>
          </p:txBody>
        </p:sp>
        <p:sp>
          <p:nvSpPr>
            <p:cNvPr id="26648" name="Text Box 29"/>
            <p:cNvSpPr txBox="1">
              <a:spLocks noChangeArrowheads="1"/>
            </p:cNvSpPr>
            <p:nvPr/>
          </p:nvSpPr>
          <p:spPr bwMode="auto">
            <a:xfrm>
              <a:off x="5459" y="5404"/>
              <a:ext cx="34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2</a:t>
              </a:r>
              <a:endParaRPr lang="en-US" altLang="zh-CN" sz="3600">
                <a:latin typeface="Tahoma" pitchFamily="34" charset="0"/>
              </a:endParaRPr>
            </a:p>
          </p:txBody>
        </p:sp>
        <p:sp>
          <p:nvSpPr>
            <p:cNvPr id="26649" name="Text Box 30"/>
            <p:cNvSpPr txBox="1">
              <a:spLocks noChangeArrowheads="1"/>
            </p:cNvSpPr>
            <p:nvPr/>
          </p:nvSpPr>
          <p:spPr bwMode="auto">
            <a:xfrm>
              <a:off x="5472" y="4665"/>
              <a:ext cx="34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1</a:t>
              </a:r>
              <a:endParaRPr lang="en-US" altLang="zh-CN" sz="3600">
                <a:latin typeface="Tahoma" pitchFamily="34" charset="0"/>
              </a:endParaRPr>
            </a:p>
          </p:txBody>
        </p:sp>
        <p:sp>
          <p:nvSpPr>
            <p:cNvPr id="26650" name="Text Box 31"/>
            <p:cNvSpPr txBox="1">
              <a:spLocks noChangeArrowheads="1"/>
            </p:cNvSpPr>
            <p:nvPr/>
          </p:nvSpPr>
          <p:spPr bwMode="auto">
            <a:xfrm>
              <a:off x="5477" y="3921"/>
              <a:ext cx="34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0</a:t>
              </a:r>
              <a:endParaRPr lang="en-US" altLang="zh-CN" sz="3600">
                <a:latin typeface="Tahoma" pitchFamily="34" charset="0"/>
              </a:endParaRPr>
            </a:p>
          </p:txBody>
        </p:sp>
        <p:sp>
          <p:nvSpPr>
            <p:cNvPr id="26651" name="Line 32"/>
            <p:cNvSpPr>
              <a:spLocks noChangeShapeType="1"/>
            </p:cNvSpPr>
            <p:nvPr/>
          </p:nvSpPr>
          <p:spPr bwMode="auto">
            <a:xfrm flipV="1">
              <a:off x="4837" y="4100"/>
              <a:ext cx="637"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2" name="Line 33"/>
            <p:cNvSpPr>
              <a:spLocks noChangeShapeType="1"/>
            </p:cNvSpPr>
            <p:nvPr/>
          </p:nvSpPr>
          <p:spPr bwMode="auto">
            <a:xfrm flipV="1">
              <a:off x="4941" y="4095"/>
              <a:ext cx="541" cy="3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3" name="Line 34"/>
            <p:cNvSpPr>
              <a:spLocks noChangeShapeType="1"/>
            </p:cNvSpPr>
            <p:nvPr/>
          </p:nvSpPr>
          <p:spPr bwMode="auto">
            <a:xfrm flipV="1">
              <a:off x="5110" y="4095"/>
              <a:ext cx="364" cy="3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4" name="Line 35"/>
            <p:cNvSpPr>
              <a:spLocks noChangeShapeType="1"/>
            </p:cNvSpPr>
            <p:nvPr/>
          </p:nvSpPr>
          <p:spPr bwMode="auto">
            <a:xfrm flipV="1">
              <a:off x="5045" y="4095"/>
              <a:ext cx="429" cy="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5" name="Line 36"/>
            <p:cNvSpPr>
              <a:spLocks noChangeShapeType="1"/>
            </p:cNvSpPr>
            <p:nvPr/>
          </p:nvSpPr>
          <p:spPr bwMode="auto">
            <a:xfrm>
              <a:off x="5032" y="4836"/>
              <a:ext cx="42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6" name="Line 37"/>
            <p:cNvSpPr>
              <a:spLocks noChangeShapeType="1"/>
            </p:cNvSpPr>
            <p:nvPr/>
          </p:nvSpPr>
          <p:spPr bwMode="auto">
            <a:xfrm>
              <a:off x="5097" y="4719"/>
              <a:ext cx="372" cy="1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7" name="Line 38"/>
            <p:cNvSpPr>
              <a:spLocks noChangeShapeType="1"/>
            </p:cNvSpPr>
            <p:nvPr/>
          </p:nvSpPr>
          <p:spPr bwMode="auto">
            <a:xfrm flipV="1">
              <a:off x="5053" y="4842"/>
              <a:ext cx="421" cy="1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8" name="Line 39"/>
            <p:cNvSpPr>
              <a:spLocks noChangeShapeType="1"/>
            </p:cNvSpPr>
            <p:nvPr/>
          </p:nvSpPr>
          <p:spPr bwMode="auto">
            <a:xfrm flipV="1">
              <a:off x="5084" y="4842"/>
              <a:ext cx="398" cy="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9" name="Line 40"/>
            <p:cNvSpPr>
              <a:spLocks noChangeShapeType="1"/>
            </p:cNvSpPr>
            <p:nvPr/>
          </p:nvSpPr>
          <p:spPr bwMode="auto">
            <a:xfrm>
              <a:off x="5079" y="5336"/>
              <a:ext cx="382"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0" name="Line 41"/>
            <p:cNvSpPr>
              <a:spLocks noChangeShapeType="1"/>
            </p:cNvSpPr>
            <p:nvPr/>
          </p:nvSpPr>
          <p:spPr bwMode="auto">
            <a:xfrm>
              <a:off x="4993" y="5422"/>
              <a:ext cx="476" cy="1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1" name="Line 42"/>
            <p:cNvSpPr>
              <a:spLocks noChangeShapeType="1"/>
            </p:cNvSpPr>
            <p:nvPr/>
          </p:nvSpPr>
          <p:spPr bwMode="auto">
            <a:xfrm>
              <a:off x="5027" y="5591"/>
              <a:ext cx="4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2" name="Line 43"/>
            <p:cNvSpPr>
              <a:spLocks noChangeShapeType="1"/>
            </p:cNvSpPr>
            <p:nvPr/>
          </p:nvSpPr>
          <p:spPr bwMode="auto">
            <a:xfrm flipV="1">
              <a:off x="5079" y="5596"/>
              <a:ext cx="408"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3" name="Line 44"/>
            <p:cNvSpPr>
              <a:spLocks noChangeShapeType="1"/>
            </p:cNvSpPr>
            <p:nvPr/>
          </p:nvSpPr>
          <p:spPr bwMode="auto">
            <a:xfrm>
              <a:off x="5110" y="5973"/>
              <a:ext cx="364" cy="3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4" name="Line 45"/>
            <p:cNvSpPr>
              <a:spLocks noChangeShapeType="1"/>
            </p:cNvSpPr>
            <p:nvPr/>
          </p:nvSpPr>
          <p:spPr bwMode="auto">
            <a:xfrm>
              <a:off x="5105" y="6085"/>
              <a:ext cx="377" cy="2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5" name="Line 46"/>
            <p:cNvSpPr>
              <a:spLocks noChangeShapeType="1"/>
            </p:cNvSpPr>
            <p:nvPr/>
          </p:nvSpPr>
          <p:spPr bwMode="auto">
            <a:xfrm>
              <a:off x="4889" y="6137"/>
              <a:ext cx="593" cy="2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6" name="Line 47"/>
            <p:cNvSpPr>
              <a:spLocks noChangeShapeType="1"/>
            </p:cNvSpPr>
            <p:nvPr/>
          </p:nvSpPr>
          <p:spPr bwMode="auto">
            <a:xfrm>
              <a:off x="5027" y="6332"/>
              <a:ext cx="442" cy="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7" name="Text Box 48"/>
            <p:cNvSpPr txBox="1">
              <a:spLocks noChangeArrowheads="1"/>
            </p:cNvSpPr>
            <p:nvPr/>
          </p:nvSpPr>
          <p:spPr bwMode="auto">
            <a:xfrm>
              <a:off x="5575" y="4860"/>
              <a:ext cx="520" cy="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000">
                  <a:latin typeface="华文中宋" pitchFamily="2" charset="-122"/>
                  <a:ea typeface="华文中宋" pitchFamily="2" charset="-122"/>
                </a:rPr>
                <a:t>接收端</a:t>
              </a:r>
            </a:p>
          </p:txBody>
        </p:sp>
        <p:sp>
          <p:nvSpPr>
            <p:cNvPr id="26668" name="Text Box 49"/>
            <p:cNvSpPr txBox="1">
              <a:spLocks noChangeArrowheads="1"/>
            </p:cNvSpPr>
            <p:nvPr/>
          </p:nvSpPr>
          <p:spPr bwMode="auto">
            <a:xfrm>
              <a:off x="2443" y="4875"/>
              <a:ext cx="520"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000">
                  <a:latin typeface="华文中宋" pitchFamily="2" charset="-122"/>
                  <a:ea typeface="华文中宋" pitchFamily="2" charset="-122"/>
                </a:rPr>
                <a:t>发送端</a:t>
              </a:r>
            </a:p>
          </p:txBody>
        </p:sp>
      </p:grpSp>
      <p:sp>
        <p:nvSpPr>
          <p:cNvPr id="26628" name="AutoShape 38"/>
          <p:cNvSpPr>
            <a:spLocks noChangeArrowheads="1"/>
          </p:cNvSpPr>
          <p:nvPr/>
        </p:nvSpPr>
        <p:spPr bwMode="auto">
          <a:xfrm>
            <a:off x="793750" y="1117600"/>
            <a:ext cx="1778000" cy="1466850"/>
          </a:xfrm>
          <a:prstGeom prst="wedgeRoundRectCallout">
            <a:avLst>
              <a:gd name="adj1" fmla="val 68153"/>
              <a:gd name="adj2" fmla="val 24699"/>
              <a:gd name="adj3" fmla="val 16667"/>
            </a:avLst>
          </a:prstGeom>
          <a:noFill/>
          <a:ln w="9525">
            <a:solidFill>
              <a:srgbClr val="0033CC"/>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3200"/>
              </a:lnSpc>
            </a:pPr>
            <a:r>
              <a:rPr lang="zh-CN" altLang="en-US" sz="2400" b="1"/>
              <a:t>四进制</a:t>
            </a:r>
            <a:endParaRPr lang="en-US" altLang="zh-CN" sz="2400" b="1"/>
          </a:p>
          <a:p>
            <a:pPr algn="ctr">
              <a:lnSpc>
                <a:spcPts val="3200"/>
              </a:lnSpc>
            </a:pPr>
            <a:r>
              <a:rPr lang="zh-CN" altLang="en-US" sz="2400" b="1">
                <a:solidFill>
                  <a:srgbClr val="0000CC"/>
                </a:solidFill>
              </a:rPr>
              <a:t>无记忆</a:t>
            </a:r>
          </a:p>
          <a:p>
            <a:pPr algn="ctr">
              <a:lnSpc>
                <a:spcPts val="3200"/>
              </a:lnSpc>
            </a:pPr>
            <a:r>
              <a:rPr lang="zh-CN" altLang="en-US" sz="2400" b="1"/>
              <a:t>编码信道</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EAB8F10-E404-434D-9941-E9C9F1E5C630}" type="slidenum">
              <a:rPr lang="en-US" altLang="zh-CN" smtClean="0">
                <a:latin typeface="Tahoma" pitchFamily="34" charset="0"/>
              </a:rPr>
              <a:pPr eaLnBrk="1" hangingPunct="1"/>
              <a:t>28</a:t>
            </a:fld>
            <a:endParaRPr lang="en-US" altLang="zh-CN" smtClean="0">
              <a:latin typeface="Tahoma" pitchFamily="34" charset="0"/>
            </a:endParaRPr>
          </a:p>
        </p:txBody>
      </p:sp>
      <p:sp>
        <p:nvSpPr>
          <p:cNvPr id="40963" name="Rectangle 3"/>
          <p:cNvSpPr>
            <a:spLocks noGrp="1" noChangeArrowheads="1"/>
          </p:cNvSpPr>
          <p:nvPr>
            <p:ph type="body" idx="1"/>
          </p:nvPr>
        </p:nvSpPr>
        <p:spPr>
          <a:xfrm>
            <a:off x="1282700" y="1739900"/>
            <a:ext cx="5557838" cy="1004888"/>
          </a:xfrm>
        </p:spPr>
        <p:txBody>
          <a:bodyPr/>
          <a:lstStyle/>
          <a:p>
            <a:pPr marL="571500" indent="-457200" eaLnBrk="1" hangingPunct="1">
              <a:lnSpc>
                <a:spcPts val="3200"/>
              </a:lnSpc>
              <a:buClr>
                <a:srgbClr val="555555"/>
              </a:buClr>
            </a:pPr>
            <a:r>
              <a:rPr lang="zh-CN" altLang="en-US" sz="2400" b="0" smtClean="0">
                <a:latin typeface="华文中宋" pitchFamily="2" charset="-122"/>
                <a:ea typeface="华文中宋" pitchFamily="2" charset="-122"/>
              </a:rPr>
              <a:t>特点：传输特性随时间缓变或不变。</a:t>
            </a:r>
          </a:p>
          <a:p>
            <a:pPr marL="571500" indent="-457200" eaLnBrk="1" hangingPunct="1">
              <a:lnSpc>
                <a:spcPts val="3200"/>
              </a:lnSpc>
              <a:buClr>
                <a:srgbClr val="555555"/>
              </a:buClr>
            </a:pPr>
            <a:r>
              <a:rPr lang="zh-CN" altLang="en-US" sz="2400" b="0" smtClean="0">
                <a:latin typeface="华文中宋" pitchFamily="2" charset="-122"/>
                <a:ea typeface="华文中宋" pitchFamily="2" charset="-122"/>
              </a:rPr>
              <a:t>举例：各种有线信道、卫星信道</a:t>
            </a:r>
            <a:r>
              <a:rPr lang="en-US" altLang="zh-CN" sz="2400" b="0" smtClean="0">
                <a:latin typeface="华文中宋" pitchFamily="2" charset="-122"/>
                <a:ea typeface="华文中宋" pitchFamily="2" charset="-122"/>
              </a:rPr>
              <a:t>…</a:t>
            </a:r>
            <a:endParaRPr lang="en-US" altLang="zh-CN" smtClean="0"/>
          </a:p>
        </p:txBody>
      </p:sp>
      <p:sp>
        <p:nvSpPr>
          <p:cNvPr id="2765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aphicFrame>
        <p:nvGraphicFramePr>
          <p:cNvPr id="40967" name="Object 7"/>
          <p:cNvGraphicFramePr>
            <a:graphicFrameLocks noChangeAspect="1"/>
          </p:cNvGraphicFramePr>
          <p:nvPr/>
        </p:nvGraphicFramePr>
        <p:xfrm>
          <a:off x="1462088" y="3603625"/>
          <a:ext cx="3016250" cy="536575"/>
        </p:xfrm>
        <a:graphic>
          <a:graphicData uri="http://schemas.openxmlformats.org/presentationml/2006/ole">
            <mc:AlternateContent xmlns:mc="http://schemas.openxmlformats.org/markup-compatibility/2006">
              <mc:Choice xmlns:v="urn:schemas-microsoft-com:vml" Requires="v">
                <p:oleObj spid="_x0000_s27685" name="Equation" r:id="rId3" imgW="1333500" imgH="241300" progId="Equation.DSMT4">
                  <p:embed/>
                </p:oleObj>
              </mc:Choice>
              <mc:Fallback>
                <p:oleObj name="Equation" r:id="rId3" imgW="1333500" imgH="2413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3603625"/>
                        <a:ext cx="3016250" cy="536575"/>
                      </a:xfrm>
                      <a:prstGeom prst="rect">
                        <a:avLst/>
                      </a:prstGeom>
                      <a:noFill/>
                      <a:ln>
                        <a:noFill/>
                      </a:ln>
                      <a:extLst>
                        <a:ext uri="{909E8E84-426E-40DD-AFC4-6F175D3DCCD1}">
                          <a14:hiddenFill xmlns:a14="http://schemas.microsoft.com/office/drawing/2010/main">
                            <a:gradFill rotWithShape="1">
                              <a:gsLst>
                                <a:gs pos="0">
                                  <a:srgbClr val="525252"/>
                                </a:gs>
                                <a:gs pos="50000">
                                  <a:srgbClr val="B2B2B2"/>
                                </a:gs>
                                <a:gs pos="100000">
                                  <a:srgbClr val="525252"/>
                                </a:gs>
                              </a:gsLst>
                              <a:lin ang="5400000" scaled="1"/>
                            </a:gradFill>
                          </a14:hiddenFill>
                        </a:ext>
                        <a:ext uri="{91240B29-F687-4F45-9708-019B960494DF}">
                          <a14:hiddenLine xmlns:a14="http://schemas.microsoft.com/office/drawing/2010/main" w="9525">
                            <a:solidFill>
                              <a:srgbClr val="5F5F5F"/>
                            </a:solidFill>
                            <a:miter lim="800000"/>
                            <a:headEnd/>
                            <a:tailEnd/>
                          </a14:hiddenLine>
                        </a:ext>
                      </a:extLst>
                    </p:spPr>
                  </p:pic>
                </p:oleObj>
              </mc:Fallback>
            </mc:AlternateContent>
          </a:graphicData>
        </a:graphic>
      </p:graphicFrame>
      <p:sp>
        <p:nvSpPr>
          <p:cNvPr id="27654"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aphicFrame>
        <p:nvGraphicFramePr>
          <p:cNvPr id="40969" name="Object 9"/>
          <p:cNvGraphicFramePr>
            <a:graphicFrameLocks noChangeAspect="1"/>
          </p:cNvGraphicFramePr>
          <p:nvPr/>
        </p:nvGraphicFramePr>
        <p:xfrm>
          <a:off x="5283200" y="3295650"/>
          <a:ext cx="1619250" cy="542925"/>
        </p:xfrm>
        <a:graphic>
          <a:graphicData uri="http://schemas.openxmlformats.org/presentationml/2006/ole">
            <mc:AlternateContent xmlns:mc="http://schemas.openxmlformats.org/markup-compatibility/2006">
              <mc:Choice xmlns:v="urn:schemas-microsoft-com:vml" Requires="v">
                <p:oleObj spid="_x0000_s27686" name="Equation" r:id="rId5" imgW="723586" imgH="241195" progId="Equation.DSMT4">
                  <p:embed/>
                </p:oleObj>
              </mc:Choice>
              <mc:Fallback>
                <p:oleObj name="Equation" r:id="rId5" imgW="723586" imgH="24119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200" y="3295650"/>
                        <a:ext cx="1619250" cy="542925"/>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5F5F5F"/>
                            </a:solidFill>
                            <a:miter lim="800000"/>
                            <a:headEnd/>
                            <a:tailEnd/>
                          </a14:hiddenLine>
                        </a:ext>
                      </a:extLst>
                    </p:spPr>
                  </p:pic>
                </p:oleObj>
              </mc:Fallback>
            </mc:AlternateContent>
          </a:graphicData>
        </a:graphic>
      </p:graphicFrame>
      <p:sp>
        <p:nvSpPr>
          <p:cNvPr id="27656"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aphicFrame>
        <p:nvGraphicFramePr>
          <p:cNvPr id="40971" name="Object 11"/>
          <p:cNvGraphicFramePr>
            <a:graphicFrameLocks noChangeAspect="1"/>
          </p:cNvGraphicFramePr>
          <p:nvPr/>
        </p:nvGraphicFramePr>
        <p:xfrm>
          <a:off x="5283200" y="3925888"/>
          <a:ext cx="1620838" cy="533400"/>
        </p:xfrm>
        <a:graphic>
          <a:graphicData uri="http://schemas.openxmlformats.org/presentationml/2006/ole">
            <mc:AlternateContent xmlns:mc="http://schemas.openxmlformats.org/markup-compatibility/2006">
              <mc:Choice xmlns:v="urn:schemas-microsoft-com:vml" Requires="v">
                <p:oleObj spid="_x0000_s27687" name="Equation" r:id="rId7" imgW="609336" imgH="203112" progId="Equation.DSMT4">
                  <p:embed/>
                </p:oleObj>
              </mc:Choice>
              <mc:Fallback>
                <p:oleObj name="Equation" r:id="rId7" imgW="609336" imgH="203112"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3200" y="3925888"/>
                        <a:ext cx="1620838" cy="53340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33CC33"/>
                            </a:solidFill>
                            <a:miter lim="800000"/>
                            <a:headEnd/>
                            <a:tailEnd/>
                          </a14:hiddenLine>
                        </a:ext>
                      </a:extLst>
                    </p:spPr>
                  </p:pic>
                </p:oleObj>
              </mc:Fallback>
            </mc:AlternateContent>
          </a:graphicData>
        </a:graphic>
      </p:graphicFrame>
      <p:sp>
        <p:nvSpPr>
          <p:cNvPr id="40974" name="AutoShape 14"/>
          <p:cNvSpPr>
            <a:spLocks noChangeArrowheads="1"/>
          </p:cNvSpPr>
          <p:nvPr/>
        </p:nvSpPr>
        <p:spPr bwMode="auto">
          <a:xfrm>
            <a:off x="82550" y="2806700"/>
            <a:ext cx="8450263" cy="522288"/>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defRPr/>
            </a:pPr>
            <a:r>
              <a:rPr lang="en-US" altLang="zh-CN" sz="2800" b="1" dirty="0">
                <a:solidFill>
                  <a:srgbClr val="003399"/>
                </a:solidFill>
                <a:ea typeface="隶书" pitchFamily="49" charset="-122"/>
              </a:rPr>
              <a:t>       </a:t>
            </a:r>
            <a:r>
              <a:rPr lang="en-US" altLang="zh-CN" sz="2800" b="1" dirty="0">
                <a:solidFill>
                  <a:srgbClr val="800080"/>
                </a:solidFill>
                <a:ea typeface="隶书" pitchFamily="49" charset="-122"/>
              </a:rPr>
              <a:t>1.</a:t>
            </a:r>
            <a:r>
              <a:rPr lang="en-US" altLang="zh-CN" sz="2800" dirty="0">
                <a:solidFill>
                  <a:srgbClr val="800080"/>
                </a:solidFill>
                <a:ea typeface="隶书" pitchFamily="49" charset="-122"/>
              </a:rPr>
              <a:t> </a:t>
            </a:r>
            <a:r>
              <a:rPr lang="zh-CN" altLang="en-US" sz="2800" b="1" dirty="0">
                <a:latin typeface="黑体" pitchFamily="2" charset="-122"/>
                <a:ea typeface="黑体" pitchFamily="2" charset="-122"/>
              </a:rPr>
              <a:t>传输特性</a:t>
            </a:r>
          </a:p>
        </p:txBody>
      </p:sp>
      <p:sp>
        <p:nvSpPr>
          <p:cNvPr id="40975" name="AutoShape 15"/>
          <p:cNvSpPr>
            <a:spLocks noChangeArrowheads="1"/>
          </p:cNvSpPr>
          <p:nvPr/>
        </p:nvSpPr>
        <p:spPr bwMode="auto">
          <a:xfrm>
            <a:off x="6858000" y="3332163"/>
            <a:ext cx="1536700" cy="450850"/>
          </a:xfrm>
          <a:prstGeom prst="wedgeRoundRectCallout">
            <a:avLst>
              <a:gd name="adj1" fmla="val -53750"/>
              <a:gd name="adj2" fmla="val -9153"/>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a:ea typeface="华文中宋" pitchFamily="2" charset="-122"/>
              </a:rPr>
              <a:t>幅频特性</a:t>
            </a:r>
          </a:p>
        </p:txBody>
      </p:sp>
      <p:sp>
        <p:nvSpPr>
          <p:cNvPr id="40976" name="AutoShape 16"/>
          <p:cNvSpPr>
            <a:spLocks noChangeArrowheads="1"/>
          </p:cNvSpPr>
          <p:nvPr/>
        </p:nvSpPr>
        <p:spPr bwMode="auto">
          <a:xfrm>
            <a:off x="6858000" y="3917950"/>
            <a:ext cx="1536700" cy="450850"/>
          </a:xfrm>
          <a:prstGeom prst="wedgeRoundRectCallout">
            <a:avLst>
              <a:gd name="adj1" fmla="val -53750"/>
              <a:gd name="adj2" fmla="val -9153"/>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a:ea typeface="华文中宋" pitchFamily="2" charset="-122"/>
              </a:rPr>
              <a:t>相频特性</a:t>
            </a:r>
          </a:p>
        </p:txBody>
      </p:sp>
      <p:sp>
        <p:nvSpPr>
          <p:cNvPr id="40991" name="Rectangle 31"/>
          <p:cNvSpPr>
            <a:spLocks noChangeArrowheads="1"/>
          </p:cNvSpPr>
          <p:nvPr/>
        </p:nvSpPr>
        <p:spPr bwMode="auto">
          <a:xfrm>
            <a:off x="3633788" y="1122363"/>
            <a:ext cx="2889250" cy="519112"/>
          </a:xfrm>
          <a:prstGeom prst="rect">
            <a:avLst/>
          </a:prstGeom>
          <a:solidFill>
            <a:srgbClr val="E8E8E8"/>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eaLnBrk="0" hangingPunct="0">
              <a:buClr>
                <a:srgbClr val="FF0000"/>
              </a:buClr>
              <a:buSzPct val="80000"/>
              <a:defRPr/>
            </a:pPr>
            <a:r>
              <a:rPr lang="zh-CN" altLang="en-US" sz="2800" b="1">
                <a:solidFill>
                  <a:srgbClr val="800080"/>
                </a:solidFill>
                <a:ea typeface="华文细黑" pitchFamily="2" charset="-122"/>
                <a:cs typeface="Arial" charset="0"/>
              </a:rPr>
              <a:t>线性时不变系统</a:t>
            </a:r>
          </a:p>
        </p:txBody>
      </p:sp>
      <p:sp>
        <p:nvSpPr>
          <p:cNvPr id="40992" name="AutoShape 32"/>
          <p:cNvSpPr>
            <a:spLocks/>
          </p:cNvSpPr>
          <p:nvPr/>
        </p:nvSpPr>
        <p:spPr bwMode="auto">
          <a:xfrm>
            <a:off x="5056188" y="3503613"/>
            <a:ext cx="225425" cy="738187"/>
          </a:xfrm>
          <a:prstGeom prst="leftBrace">
            <a:avLst>
              <a:gd name="adj1" fmla="val 27289"/>
              <a:gd name="adj2" fmla="val 50000"/>
            </a:avLst>
          </a:prstGeom>
          <a:noFill/>
          <a:ln w="28575">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015" name="AutoShape 55"/>
          <p:cNvSpPr>
            <a:spLocks noChangeArrowheads="1"/>
          </p:cNvSpPr>
          <p:nvPr/>
        </p:nvSpPr>
        <p:spPr bwMode="auto">
          <a:xfrm>
            <a:off x="1416050" y="3554413"/>
            <a:ext cx="3195638" cy="630237"/>
          </a:xfrm>
          <a:prstGeom prst="flowChartAlternateProcess">
            <a:avLst/>
          </a:prstGeom>
          <a:noFill/>
          <a:ln w="9525">
            <a:solidFill>
              <a:srgbClr val="969696"/>
            </a:solidFill>
            <a:miter lim="800000"/>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31" name="Rectangle 3"/>
          <p:cNvSpPr>
            <a:spLocks noChangeArrowheads="1"/>
          </p:cNvSpPr>
          <p:nvPr/>
        </p:nvSpPr>
        <p:spPr bwMode="auto">
          <a:xfrm>
            <a:off x="180975" y="273050"/>
            <a:ext cx="786765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marL="285750" indent="-285750">
              <a:spcBef>
                <a:spcPct val="20000"/>
              </a:spcBef>
              <a:buClr>
                <a:schemeClr val="hlink"/>
              </a:buClr>
              <a:buSzPct val="65000"/>
              <a:defRPr/>
            </a:pPr>
            <a:r>
              <a:rPr lang="en-US" altLang="en-US" sz="3200">
                <a:solidFill>
                  <a:srgbClr val="003399"/>
                </a:solidFill>
                <a:ea typeface="黑体" pitchFamily="2" charset="-122"/>
              </a:rPr>
              <a:t>§</a:t>
            </a:r>
            <a:r>
              <a:rPr lang="en-US" altLang="zh-CN" sz="3200">
                <a:solidFill>
                  <a:srgbClr val="003399"/>
                </a:solidFill>
                <a:ea typeface="黑体" pitchFamily="2" charset="-122"/>
              </a:rPr>
              <a:t>4.4  </a:t>
            </a:r>
            <a:r>
              <a:rPr lang="zh-CN" altLang="en-US" sz="3200">
                <a:solidFill>
                  <a:srgbClr val="003399"/>
                </a:solidFill>
                <a:ea typeface="黑体" pitchFamily="2" charset="-122"/>
              </a:rPr>
              <a:t>信道</a:t>
            </a:r>
            <a:r>
              <a:rPr lang="zh-CN" altLang="en-US" sz="3200" b="1">
                <a:solidFill>
                  <a:srgbClr val="003399"/>
                </a:solidFill>
                <a:ea typeface="黑体" pitchFamily="2" charset="-122"/>
              </a:rPr>
              <a:t>特性</a:t>
            </a:r>
            <a:r>
              <a:rPr lang="zh-CN" altLang="en-US" sz="3200">
                <a:solidFill>
                  <a:srgbClr val="003399"/>
                </a:solidFill>
                <a:ea typeface="黑体" pitchFamily="2" charset="-122"/>
              </a:rPr>
              <a:t>对信号传输的</a:t>
            </a:r>
            <a:r>
              <a:rPr lang="zh-CN" altLang="en-US" sz="3200" b="1">
                <a:solidFill>
                  <a:srgbClr val="003399"/>
                </a:solidFill>
                <a:ea typeface="黑体" pitchFamily="2" charset="-122"/>
              </a:rPr>
              <a:t>影响</a:t>
            </a:r>
            <a:endParaRPr lang="zh-CN" altLang="en-US" sz="3200" b="1">
              <a:solidFill>
                <a:srgbClr val="003399"/>
              </a:solidFill>
              <a:ea typeface="黑体" pitchFamily="2" charset="-122"/>
              <a:cs typeface="Arial" charset="0"/>
            </a:endParaRPr>
          </a:p>
        </p:txBody>
      </p:sp>
      <p:sp>
        <p:nvSpPr>
          <p:cNvPr id="36" name="Freeform 57"/>
          <p:cNvSpPr>
            <a:spLocks/>
          </p:cNvSpPr>
          <p:nvPr/>
        </p:nvSpPr>
        <p:spPr bwMode="auto">
          <a:xfrm>
            <a:off x="2357438" y="1150938"/>
            <a:ext cx="1219200" cy="600075"/>
          </a:xfrm>
          <a:custGeom>
            <a:avLst/>
            <a:gdLst>
              <a:gd name="T0" fmla="*/ 2147483647 w 46"/>
              <a:gd name="T1" fmla="*/ 0 h 43"/>
              <a:gd name="T2" fmla="*/ 2147483647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 y="0"/>
                </a:moveTo>
                <a:cubicBezTo>
                  <a:pt x="4" y="0"/>
                  <a:pt x="24" y="13"/>
                  <a:pt x="35" y="15"/>
                </a:cubicBezTo>
                <a:lnTo>
                  <a:pt x="30" y="6"/>
                </a:lnTo>
                <a:lnTo>
                  <a:pt x="46" y="22"/>
                </a:lnTo>
                <a:lnTo>
                  <a:pt x="27" y="40"/>
                </a:lnTo>
                <a:lnTo>
                  <a:pt x="34" y="30"/>
                </a:lnTo>
                <a:cubicBezTo>
                  <a:pt x="34" y="30"/>
                  <a:pt x="6" y="33"/>
                  <a:pt x="0" y="43"/>
                </a:cubicBezTo>
                <a:lnTo>
                  <a:pt x="4" y="0"/>
                </a:lnTo>
              </a:path>
            </a:pathLst>
          </a:custGeom>
          <a:gradFill rotWithShape="0">
            <a:gsLst>
              <a:gs pos="0">
                <a:srgbClr val="FFFFFF">
                  <a:alpha val="0"/>
                </a:srgbClr>
              </a:gs>
              <a:gs pos="100000">
                <a:srgbClr val="979797"/>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9" name="AutoShape 17"/>
          <p:cNvSpPr>
            <a:spLocks noChangeArrowheads="1"/>
          </p:cNvSpPr>
          <p:nvPr/>
        </p:nvSpPr>
        <p:spPr bwMode="auto">
          <a:xfrm>
            <a:off x="133350" y="4471988"/>
            <a:ext cx="8399463" cy="568325"/>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defRPr/>
            </a:pPr>
            <a:r>
              <a:rPr lang="en-US" altLang="zh-CN" sz="2800" b="1" dirty="0">
                <a:solidFill>
                  <a:srgbClr val="003399"/>
                </a:solidFill>
                <a:ea typeface="隶书" pitchFamily="49" charset="-122"/>
              </a:rPr>
              <a:t>      </a:t>
            </a:r>
            <a:r>
              <a:rPr lang="en-US" altLang="zh-CN" sz="2800" b="1" dirty="0">
                <a:solidFill>
                  <a:srgbClr val="800080"/>
                </a:solidFill>
                <a:ea typeface="隶书" pitchFamily="49" charset="-122"/>
              </a:rPr>
              <a:t>2. </a:t>
            </a:r>
            <a:r>
              <a:rPr lang="zh-CN" altLang="en-US" sz="2800" b="1" dirty="0">
                <a:latin typeface="黑体" pitchFamily="2" charset="-122"/>
                <a:ea typeface="黑体" pitchFamily="2" charset="-122"/>
              </a:rPr>
              <a:t>无失真传输</a:t>
            </a:r>
          </a:p>
        </p:txBody>
      </p:sp>
      <p:graphicFrame>
        <p:nvGraphicFramePr>
          <p:cNvPr id="40" name="Object 19"/>
          <p:cNvGraphicFramePr>
            <a:graphicFrameLocks noChangeAspect="1"/>
          </p:cNvGraphicFramePr>
          <p:nvPr/>
        </p:nvGraphicFramePr>
        <p:xfrm>
          <a:off x="1638300" y="5364163"/>
          <a:ext cx="2711450" cy="579437"/>
        </p:xfrm>
        <a:graphic>
          <a:graphicData uri="http://schemas.openxmlformats.org/presentationml/2006/ole">
            <mc:AlternateContent xmlns:mc="http://schemas.openxmlformats.org/markup-compatibility/2006">
              <mc:Choice xmlns:v="urn:schemas-microsoft-com:vml" Requires="v">
                <p:oleObj spid="_x0000_s27688" name="Equation" r:id="rId9" imgW="965200" imgH="228600" progId="Equation.DSMT4">
                  <p:embed/>
                </p:oleObj>
              </mc:Choice>
              <mc:Fallback>
                <p:oleObj name="Equation" r:id="rId9" imgW="965200" imgH="22860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8300" y="5364163"/>
                        <a:ext cx="2711450" cy="579437"/>
                      </a:xfrm>
                      <a:prstGeom prst="rect">
                        <a:avLst/>
                      </a:prstGeom>
                      <a:noFill/>
                      <a:ln>
                        <a:noFill/>
                      </a:ln>
                      <a:extLst>
                        <a:ext uri="{909E8E84-426E-40DD-AFC4-6F175D3DCCD1}">
                          <a14:hiddenFill xmlns:a14="http://schemas.microsoft.com/office/drawing/2010/main">
                            <a:solidFill>
                              <a:srgbClr val="E1FFE1"/>
                            </a:solidFill>
                          </a14:hiddenFill>
                        </a:ext>
                        <a:ext uri="{91240B29-F687-4F45-9708-019B960494DF}">
                          <a14:hiddenLine xmlns:a14="http://schemas.microsoft.com/office/drawing/2010/main" w="9525">
                            <a:solidFill>
                              <a:srgbClr val="5F5F5F"/>
                            </a:solidFill>
                            <a:miter lim="800000"/>
                            <a:headEnd/>
                            <a:tailEnd/>
                          </a14:hiddenLine>
                        </a:ext>
                      </a:extLst>
                    </p:spPr>
                  </p:pic>
                </p:oleObj>
              </mc:Fallback>
            </mc:AlternateContent>
          </a:graphicData>
        </a:graphic>
      </p:graphicFrame>
      <p:graphicFrame>
        <p:nvGraphicFramePr>
          <p:cNvPr id="42" name="Object 39"/>
          <p:cNvGraphicFramePr>
            <a:graphicFrameLocks noChangeAspect="1"/>
          </p:cNvGraphicFramePr>
          <p:nvPr/>
        </p:nvGraphicFramePr>
        <p:xfrm>
          <a:off x="5327650" y="5143500"/>
          <a:ext cx="1625600" cy="577850"/>
        </p:xfrm>
        <a:graphic>
          <a:graphicData uri="http://schemas.openxmlformats.org/presentationml/2006/ole">
            <mc:AlternateContent xmlns:mc="http://schemas.openxmlformats.org/markup-compatibility/2006">
              <mc:Choice xmlns:v="urn:schemas-microsoft-com:vml" Requires="v">
                <p:oleObj spid="_x0000_s27689" name="Equation" r:id="rId11" imgW="723586" imgH="253890" progId="Equation.DSMT4">
                  <p:embed/>
                </p:oleObj>
              </mc:Choice>
              <mc:Fallback>
                <p:oleObj name="Equation" r:id="rId11" imgW="723586" imgH="253890" progId="Equation.DSMT4">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7650" y="5143500"/>
                        <a:ext cx="16256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40"/>
          <p:cNvGraphicFramePr>
            <a:graphicFrameLocks noChangeAspect="1"/>
          </p:cNvGraphicFramePr>
          <p:nvPr/>
        </p:nvGraphicFramePr>
        <p:xfrm>
          <a:off x="5327650" y="5778500"/>
          <a:ext cx="1846263" cy="584200"/>
        </p:xfrm>
        <a:graphic>
          <a:graphicData uri="http://schemas.openxmlformats.org/presentationml/2006/ole">
            <mc:AlternateContent xmlns:mc="http://schemas.openxmlformats.org/markup-compatibility/2006">
              <mc:Choice xmlns:v="urn:schemas-microsoft-com:vml" Requires="v">
                <p:oleObj spid="_x0000_s27690" name="Equation" r:id="rId13" imgW="749300" imgH="228600" progId="Equation.DSMT4">
                  <p:embed/>
                </p:oleObj>
              </mc:Choice>
              <mc:Fallback>
                <p:oleObj name="Equation" r:id="rId13" imgW="749300" imgH="228600" progId="Equation.DSMT4">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7650" y="5778500"/>
                        <a:ext cx="1846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AutoShape 44"/>
          <p:cNvSpPr>
            <a:spLocks/>
          </p:cNvSpPr>
          <p:nvPr/>
        </p:nvSpPr>
        <p:spPr bwMode="auto">
          <a:xfrm>
            <a:off x="5078413" y="5394325"/>
            <a:ext cx="225425" cy="738188"/>
          </a:xfrm>
          <a:prstGeom prst="leftBrace">
            <a:avLst>
              <a:gd name="adj1" fmla="val 27289"/>
              <a:gd name="adj2" fmla="val 50000"/>
            </a:avLst>
          </a:prstGeom>
          <a:noFill/>
          <a:ln w="28575">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6" name="AutoShape 56"/>
          <p:cNvSpPr>
            <a:spLocks noChangeArrowheads="1"/>
          </p:cNvSpPr>
          <p:nvPr/>
        </p:nvSpPr>
        <p:spPr bwMode="auto">
          <a:xfrm>
            <a:off x="1460500" y="5332413"/>
            <a:ext cx="3155950" cy="630237"/>
          </a:xfrm>
          <a:prstGeom prst="flowChartAlternateProcess">
            <a:avLst/>
          </a:prstGeom>
          <a:noFill/>
          <a:ln w="9525">
            <a:solidFill>
              <a:srgbClr val="969696"/>
            </a:solidFill>
            <a:miter lim="800000"/>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4" name="矩形 3"/>
          <p:cNvSpPr/>
          <p:nvPr/>
        </p:nvSpPr>
        <p:spPr>
          <a:xfrm>
            <a:off x="82550" y="1150938"/>
            <a:ext cx="1920875" cy="519112"/>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algn="ctr" eaLnBrk="0" hangingPunct="0">
              <a:buClr>
                <a:srgbClr val="FF0000"/>
              </a:buClr>
              <a:buSzPct val="80000"/>
              <a:defRPr/>
            </a:pPr>
            <a:r>
              <a:rPr lang="zh-CN" altLang="en-US" sz="2800" b="1">
                <a:solidFill>
                  <a:srgbClr val="800080"/>
                </a:solidFill>
                <a:ea typeface="华文细黑" pitchFamily="2" charset="-122"/>
                <a:cs typeface="Arial" charset="0"/>
              </a:rPr>
              <a:t>恒参信道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wipe(up)">
                                      <p:cBhvr>
                                        <p:cTn id="7" dur="500"/>
                                        <p:tgtEl>
                                          <p:spTgt spid="40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wipe(up)">
                                      <p:cBhvr>
                                        <p:cTn id="12" dur="500"/>
                                        <p:tgtEl>
                                          <p:spTgt spid="40963">
                                            <p:txEl>
                                              <p:pRg st="1" end="1"/>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0991"/>
                                        </p:tgtEl>
                                        <p:attrNameLst>
                                          <p:attrName>style.visibility</p:attrName>
                                        </p:attrNameLst>
                                      </p:cBhvr>
                                      <p:to>
                                        <p:strVal val="visible"/>
                                      </p:to>
                                    </p:set>
                                    <p:animEffect transition="in" filter="wipe(left)">
                                      <p:cBhvr>
                                        <p:cTn id="20" dur="2000"/>
                                        <p:tgtEl>
                                          <p:spTgt spid="4099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40974"/>
                                        </p:tgtEl>
                                        <p:attrNameLst>
                                          <p:attrName>style.visibility</p:attrName>
                                        </p:attrNameLst>
                                      </p:cBhvr>
                                      <p:to>
                                        <p:strVal val="visible"/>
                                      </p:to>
                                    </p:set>
                                    <p:animEffect transition="in" filter="circle(out)">
                                      <p:cBhvr>
                                        <p:cTn id="25" dur="2000"/>
                                        <p:tgtEl>
                                          <p:spTgt spid="40974"/>
                                        </p:tgtEl>
                                      </p:cBhvr>
                                    </p:animEffect>
                                  </p:childTnLst>
                                </p:cTn>
                              </p:par>
                            </p:childTnLst>
                          </p:cTn>
                        </p:par>
                        <p:par>
                          <p:cTn id="26" fill="hold" nodeType="afterGroup">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1015"/>
                                        </p:tgtEl>
                                        <p:attrNameLst>
                                          <p:attrName>style.visibility</p:attrName>
                                        </p:attrNameLst>
                                      </p:cBhvr>
                                      <p:to>
                                        <p:strVal val="visible"/>
                                      </p:to>
                                    </p:set>
                                    <p:animEffect transition="in" filter="wipe(left)">
                                      <p:cBhvr>
                                        <p:cTn id="29" dur="2000"/>
                                        <p:tgtEl>
                                          <p:spTgt spid="41015"/>
                                        </p:tgtEl>
                                      </p:cBhvr>
                                    </p:animEffect>
                                  </p:childTnLst>
                                </p:cTn>
                              </p:par>
                              <p:par>
                                <p:cTn id="30" presetID="22" presetClass="entr" presetSubtype="8" fill="hold" nodeType="withEffect">
                                  <p:stCondLst>
                                    <p:cond delay="0"/>
                                  </p:stCondLst>
                                  <p:childTnLst>
                                    <p:set>
                                      <p:cBhvr>
                                        <p:cTn id="31" dur="1" fill="hold">
                                          <p:stCondLst>
                                            <p:cond delay="0"/>
                                          </p:stCondLst>
                                        </p:cTn>
                                        <p:tgtEl>
                                          <p:spTgt spid="40967"/>
                                        </p:tgtEl>
                                        <p:attrNameLst>
                                          <p:attrName>style.visibility</p:attrName>
                                        </p:attrNameLst>
                                      </p:cBhvr>
                                      <p:to>
                                        <p:strVal val="visible"/>
                                      </p:to>
                                    </p:set>
                                    <p:animEffect transition="in" filter="wipe(left)">
                                      <p:cBhvr>
                                        <p:cTn id="32" dur="2000"/>
                                        <p:tgtEl>
                                          <p:spTgt spid="40967"/>
                                        </p:tgtEl>
                                      </p:cBhvr>
                                    </p:animEffect>
                                  </p:childTnLst>
                                </p:cTn>
                              </p:par>
                            </p:childTnLst>
                          </p:cTn>
                        </p:par>
                        <p:par>
                          <p:cTn id="33" fill="hold" nodeType="afterGroup">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40992"/>
                                        </p:tgtEl>
                                        <p:attrNameLst>
                                          <p:attrName>style.visibility</p:attrName>
                                        </p:attrNameLst>
                                      </p:cBhvr>
                                      <p:to>
                                        <p:strVal val="visible"/>
                                      </p:to>
                                    </p:set>
                                    <p:animEffect transition="in" filter="wipe(left)">
                                      <p:cBhvr>
                                        <p:cTn id="36" dur="1000"/>
                                        <p:tgtEl>
                                          <p:spTgt spid="40992"/>
                                        </p:tgtEl>
                                      </p:cBhvr>
                                    </p:animEffect>
                                  </p:childTnLst>
                                </p:cTn>
                              </p:par>
                            </p:childTnLst>
                          </p:cTn>
                        </p:par>
                        <p:par>
                          <p:cTn id="37" fill="hold" nodeType="afterGroup">
                            <p:stCondLst>
                              <p:cond delay="5000"/>
                            </p:stCondLst>
                            <p:childTnLst>
                              <p:par>
                                <p:cTn id="38" presetID="22" presetClass="entr" presetSubtype="8" fill="hold" nodeType="afterEffect">
                                  <p:stCondLst>
                                    <p:cond delay="0"/>
                                  </p:stCondLst>
                                  <p:childTnLst>
                                    <p:set>
                                      <p:cBhvr>
                                        <p:cTn id="39" dur="1" fill="hold">
                                          <p:stCondLst>
                                            <p:cond delay="0"/>
                                          </p:stCondLst>
                                        </p:cTn>
                                        <p:tgtEl>
                                          <p:spTgt spid="40969"/>
                                        </p:tgtEl>
                                        <p:attrNameLst>
                                          <p:attrName>style.visibility</p:attrName>
                                        </p:attrNameLst>
                                      </p:cBhvr>
                                      <p:to>
                                        <p:strVal val="visible"/>
                                      </p:to>
                                    </p:set>
                                    <p:animEffect transition="in" filter="wipe(left)">
                                      <p:cBhvr>
                                        <p:cTn id="40" dur="1000"/>
                                        <p:tgtEl>
                                          <p:spTgt spid="40969"/>
                                        </p:tgtEl>
                                      </p:cBhvr>
                                    </p:animEffect>
                                  </p:childTnLst>
                                </p:cTn>
                              </p:par>
                            </p:childTnLst>
                          </p:cTn>
                        </p:par>
                        <p:par>
                          <p:cTn id="41" fill="hold" nodeType="afterGroup">
                            <p:stCondLst>
                              <p:cond delay="6000"/>
                            </p:stCondLst>
                            <p:childTnLst>
                              <p:par>
                                <p:cTn id="42" presetID="22" presetClass="entr" presetSubtype="8" fill="hold" grpId="0" nodeType="afterEffect">
                                  <p:stCondLst>
                                    <p:cond delay="0"/>
                                  </p:stCondLst>
                                  <p:childTnLst>
                                    <p:set>
                                      <p:cBhvr>
                                        <p:cTn id="43" dur="1" fill="hold">
                                          <p:stCondLst>
                                            <p:cond delay="0"/>
                                          </p:stCondLst>
                                        </p:cTn>
                                        <p:tgtEl>
                                          <p:spTgt spid="40975"/>
                                        </p:tgtEl>
                                        <p:attrNameLst>
                                          <p:attrName>style.visibility</p:attrName>
                                        </p:attrNameLst>
                                      </p:cBhvr>
                                      <p:to>
                                        <p:strVal val="visible"/>
                                      </p:to>
                                    </p:set>
                                    <p:animEffect transition="in" filter="wipe(left)">
                                      <p:cBhvr>
                                        <p:cTn id="44" dur="1000"/>
                                        <p:tgtEl>
                                          <p:spTgt spid="40975"/>
                                        </p:tgtEl>
                                      </p:cBhvr>
                                    </p:animEffect>
                                  </p:childTnLst>
                                </p:cTn>
                              </p:par>
                            </p:childTnLst>
                          </p:cTn>
                        </p:par>
                        <p:par>
                          <p:cTn id="45" fill="hold" nodeType="afterGroup">
                            <p:stCondLst>
                              <p:cond delay="7000"/>
                            </p:stCondLst>
                            <p:childTnLst>
                              <p:par>
                                <p:cTn id="46" presetID="22" presetClass="entr" presetSubtype="8" fill="hold" nodeType="afterEffect">
                                  <p:stCondLst>
                                    <p:cond delay="0"/>
                                  </p:stCondLst>
                                  <p:childTnLst>
                                    <p:set>
                                      <p:cBhvr>
                                        <p:cTn id="47" dur="1" fill="hold">
                                          <p:stCondLst>
                                            <p:cond delay="0"/>
                                          </p:stCondLst>
                                        </p:cTn>
                                        <p:tgtEl>
                                          <p:spTgt spid="40971"/>
                                        </p:tgtEl>
                                        <p:attrNameLst>
                                          <p:attrName>style.visibility</p:attrName>
                                        </p:attrNameLst>
                                      </p:cBhvr>
                                      <p:to>
                                        <p:strVal val="visible"/>
                                      </p:to>
                                    </p:set>
                                    <p:animEffect transition="in" filter="wipe(left)">
                                      <p:cBhvr>
                                        <p:cTn id="48" dur="1000"/>
                                        <p:tgtEl>
                                          <p:spTgt spid="40971"/>
                                        </p:tgtEl>
                                      </p:cBhvr>
                                    </p:animEffect>
                                  </p:childTnLst>
                                </p:cTn>
                              </p:par>
                            </p:childTnLst>
                          </p:cTn>
                        </p:par>
                        <p:par>
                          <p:cTn id="49" fill="hold" nodeType="afterGroup">
                            <p:stCondLst>
                              <p:cond delay="8000"/>
                            </p:stCondLst>
                            <p:childTnLst>
                              <p:par>
                                <p:cTn id="50" presetID="22" presetClass="entr" presetSubtype="8" fill="hold" grpId="0" nodeType="afterEffect">
                                  <p:stCondLst>
                                    <p:cond delay="0"/>
                                  </p:stCondLst>
                                  <p:childTnLst>
                                    <p:set>
                                      <p:cBhvr>
                                        <p:cTn id="51" dur="1" fill="hold">
                                          <p:stCondLst>
                                            <p:cond delay="0"/>
                                          </p:stCondLst>
                                        </p:cTn>
                                        <p:tgtEl>
                                          <p:spTgt spid="40976"/>
                                        </p:tgtEl>
                                        <p:attrNameLst>
                                          <p:attrName>style.visibility</p:attrName>
                                        </p:attrNameLst>
                                      </p:cBhvr>
                                      <p:to>
                                        <p:strVal val="visible"/>
                                      </p:to>
                                    </p:set>
                                    <p:animEffect transition="in" filter="wipe(left)">
                                      <p:cBhvr>
                                        <p:cTn id="52" dur="1000"/>
                                        <p:tgtEl>
                                          <p:spTgt spid="4097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6" presetClass="entr" presetSubtype="32"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circle(out)">
                                      <p:cBhvr>
                                        <p:cTn id="57" dur="2000"/>
                                        <p:tgtEl>
                                          <p:spTgt spid="39"/>
                                        </p:tgtEl>
                                      </p:cBhvr>
                                    </p:animEffect>
                                  </p:childTnLst>
                                </p:cTn>
                              </p:par>
                            </p:childTnLst>
                          </p:cTn>
                        </p:par>
                        <p:par>
                          <p:cTn id="58" fill="hold" nodeType="afterGroup">
                            <p:stCondLst>
                              <p:cond delay="2000"/>
                            </p:stCondLst>
                            <p:childTnLst>
                              <p:par>
                                <p:cTn id="59" presetID="22" presetClass="entr" presetSubtype="8"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2000"/>
                                        <p:tgtEl>
                                          <p:spTgt spid="4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left)">
                                      <p:cBhvr>
                                        <p:cTn id="64" dur="2000"/>
                                        <p:tgtEl>
                                          <p:spTgt spid="46"/>
                                        </p:tgtEl>
                                      </p:cBhvr>
                                    </p:animEffect>
                                  </p:childTnLst>
                                </p:cTn>
                              </p:par>
                            </p:childTnLst>
                          </p:cTn>
                        </p:par>
                        <p:par>
                          <p:cTn id="65" fill="hold" nodeType="afterGroup">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1000"/>
                                        <p:tgtEl>
                                          <p:spTgt spid="45"/>
                                        </p:tgtEl>
                                      </p:cBhvr>
                                    </p:animEffect>
                                  </p:childTnLst>
                                </p:cTn>
                              </p:par>
                            </p:childTnLst>
                          </p:cTn>
                        </p:par>
                        <p:par>
                          <p:cTn id="69" fill="hold" nodeType="afterGroup">
                            <p:stCondLst>
                              <p:cond delay="5000"/>
                            </p:stCondLst>
                            <p:childTnLst>
                              <p:par>
                                <p:cTn id="70" presetID="6" presetClass="entr" presetSubtype="32"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circle(out)">
                                      <p:cBhvr>
                                        <p:cTn id="72" dur="1000"/>
                                        <p:tgtEl>
                                          <p:spTgt spid="42"/>
                                        </p:tgtEl>
                                      </p:cBhvr>
                                    </p:animEffect>
                                  </p:childTnLst>
                                </p:cTn>
                              </p:par>
                            </p:childTnLst>
                          </p:cTn>
                        </p:par>
                        <p:par>
                          <p:cTn id="73" fill="hold" nodeType="afterGroup">
                            <p:stCondLst>
                              <p:cond delay="6000"/>
                            </p:stCondLst>
                            <p:childTnLst>
                              <p:par>
                                <p:cTn id="74" presetID="6" presetClass="entr" presetSubtype="32"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circle(out)">
                                      <p:cBhvr>
                                        <p:cTn id="76"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4" grpId="0" animBg="1"/>
      <p:bldP spid="40975" grpId="0"/>
      <p:bldP spid="40976" grpId="0"/>
      <p:bldP spid="40991" grpId="0" animBg="1"/>
      <p:bldP spid="40992" grpId="0" animBg="1"/>
      <p:bldP spid="41015" grpId="0" animBg="1"/>
      <p:bldP spid="36" grpId="0" animBg="1"/>
      <p:bldP spid="39" grpId="0" animBg="1"/>
      <p:bldP spid="45" grpId="0" animBg="1"/>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2154069-BAEC-4546-9CA8-4A8368B26277}" type="slidenum">
              <a:rPr lang="en-US" altLang="zh-CN" smtClean="0">
                <a:latin typeface="Tahoma" pitchFamily="34" charset="0"/>
              </a:rPr>
              <a:pPr eaLnBrk="1" hangingPunct="1"/>
              <a:t>29</a:t>
            </a:fld>
            <a:endParaRPr lang="en-US" altLang="zh-CN" smtClean="0">
              <a:latin typeface="Tahoma" pitchFamily="34" charset="0"/>
            </a:endParaRPr>
          </a:p>
        </p:txBody>
      </p:sp>
      <p:sp>
        <p:nvSpPr>
          <p:cNvPr id="28675" name="Rectangle 4"/>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8676" name="Rectangle 6"/>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aphicFrame>
        <p:nvGraphicFramePr>
          <p:cNvPr id="28677" name="Object 7"/>
          <p:cNvGraphicFramePr>
            <a:graphicFrameLocks noChangeAspect="1"/>
          </p:cNvGraphicFramePr>
          <p:nvPr/>
        </p:nvGraphicFramePr>
        <p:xfrm>
          <a:off x="1060450" y="4300538"/>
          <a:ext cx="1584325" cy="563562"/>
        </p:xfrm>
        <a:graphic>
          <a:graphicData uri="http://schemas.openxmlformats.org/presentationml/2006/ole">
            <mc:AlternateContent xmlns:mc="http://schemas.openxmlformats.org/markup-compatibility/2006">
              <mc:Choice xmlns:v="urn:schemas-microsoft-com:vml" Requires="v">
                <p:oleObj spid="_x0000_s28695" name="Equation" r:id="rId3" imgW="723586" imgH="253890" progId="Equation.DSMT4">
                  <p:embed/>
                </p:oleObj>
              </mc:Choice>
              <mc:Fallback>
                <p:oleObj name="Equation" r:id="rId3" imgW="723586" imgH="25389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4300538"/>
                        <a:ext cx="15843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8" name="Object 15"/>
          <p:cNvGraphicFramePr>
            <a:graphicFrameLocks noChangeAspect="1"/>
          </p:cNvGraphicFramePr>
          <p:nvPr/>
        </p:nvGraphicFramePr>
        <p:xfrm>
          <a:off x="3416300" y="4273550"/>
          <a:ext cx="1844675" cy="560388"/>
        </p:xfrm>
        <a:graphic>
          <a:graphicData uri="http://schemas.openxmlformats.org/presentationml/2006/ole">
            <mc:AlternateContent xmlns:mc="http://schemas.openxmlformats.org/markup-compatibility/2006">
              <mc:Choice xmlns:v="urn:schemas-microsoft-com:vml" Requires="v">
                <p:oleObj spid="_x0000_s28696" name="Equation" r:id="rId5" imgW="749300" imgH="228600" progId="Equation.DSMT4">
                  <p:embed/>
                </p:oleObj>
              </mc:Choice>
              <mc:Fallback>
                <p:oleObj name="Equation" r:id="rId5" imgW="749300" imgH="2286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300" y="4273550"/>
                        <a:ext cx="18446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9" name="Object 18"/>
          <p:cNvGraphicFramePr>
            <a:graphicFrameLocks noChangeAspect="1"/>
          </p:cNvGraphicFramePr>
          <p:nvPr/>
        </p:nvGraphicFramePr>
        <p:xfrm>
          <a:off x="5916613" y="4078288"/>
          <a:ext cx="2744787" cy="900112"/>
        </p:xfrm>
        <a:graphic>
          <a:graphicData uri="http://schemas.openxmlformats.org/presentationml/2006/ole">
            <mc:AlternateContent xmlns:mc="http://schemas.openxmlformats.org/markup-compatibility/2006">
              <mc:Choice xmlns:v="urn:schemas-microsoft-com:vml" Requires="v">
                <p:oleObj spid="_x0000_s28697" name="Equation" r:id="rId7" imgW="1193800" imgH="393700" progId="Equation.DSMT4">
                  <p:embed/>
                </p:oleObj>
              </mc:Choice>
              <mc:Fallback>
                <p:oleObj name="Equation" r:id="rId7" imgW="1193800" imgH="3937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6613" y="4078288"/>
                        <a:ext cx="2744787"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0" name="Rectangle 27"/>
          <p:cNvSpPr>
            <a:spLocks noChangeArrowheads="1"/>
          </p:cNvSpPr>
          <p:nvPr/>
        </p:nvSpPr>
        <p:spPr bwMode="auto">
          <a:xfrm>
            <a:off x="5372100" y="4611688"/>
            <a:ext cx="534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800" b="1">
                <a:solidFill>
                  <a:srgbClr val="FF0000"/>
                </a:solidFill>
                <a:sym typeface="Symbol" pitchFamily="18" charset="2"/>
              </a:rPr>
              <a:t></a:t>
            </a:r>
          </a:p>
        </p:txBody>
      </p:sp>
      <p:sp>
        <p:nvSpPr>
          <p:cNvPr id="14" name="矩形 13"/>
          <p:cNvSpPr/>
          <p:nvPr/>
        </p:nvSpPr>
        <p:spPr>
          <a:xfrm>
            <a:off x="6261100" y="5011738"/>
            <a:ext cx="2266950" cy="461962"/>
          </a:xfrm>
          <a:prstGeom prst="rect">
            <a:avLst/>
          </a:prstGeom>
        </p:spPr>
        <p:txBody>
          <a:bodyPr>
            <a:spAutoFit/>
          </a:bodyPr>
          <a:lstStyle/>
          <a:p>
            <a:pPr eaLnBrk="0" hangingPunct="0">
              <a:defRPr/>
            </a:pPr>
            <a:r>
              <a:rPr lang="zh-CN" altLang="en-US" sz="2400" kern="0" dirty="0">
                <a:solidFill>
                  <a:srgbClr val="000000"/>
                </a:solidFill>
                <a:latin typeface="华文中宋" pitchFamily="2" charset="-122"/>
                <a:ea typeface="华文中宋" pitchFamily="2" charset="-122"/>
              </a:rPr>
              <a:t>群迟延特性</a:t>
            </a:r>
            <a:endParaRPr lang="zh-CN" altLang="en-US" sz="2400" dirty="0">
              <a:latin typeface="华文中宋" pitchFamily="2" charset="-122"/>
              <a:ea typeface="华文中宋" pitchFamily="2" charset="-122"/>
            </a:endParaRPr>
          </a:p>
        </p:txBody>
      </p:sp>
      <p:sp>
        <p:nvSpPr>
          <p:cNvPr id="28682" name="AutoShape 15"/>
          <p:cNvSpPr>
            <a:spLocks noChangeArrowheads="1"/>
          </p:cNvSpPr>
          <p:nvPr/>
        </p:nvSpPr>
        <p:spPr bwMode="auto">
          <a:xfrm>
            <a:off x="971550" y="4967288"/>
            <a:ext cx="1536700" cy="450850"/>
          </a:xfrm>
          <a:prstGeom prst="wedgeRoundRectCallout">
            <a:avLst>
              <a:gd name="adj1" fmla="val -53750"/>
              <a:gd name="adj2" fmla="val -9153"/>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a:ea typeface="华文中宋" pitchFamily="2" charset="-122"/>
              </a:rPr>
              <a:t>幅频特性</a:t>
            </a:r>
          </a:p>
        </p:txBody>
      </p:sp>
      <p:sp>
        <p:nvSpPr>
          <p:cNvPr id="28683" name="AutoShape 16"/>
          <p:cNvSpPr>
            <a:spLocks noChangeArrowheads="1"/>
          </p:cNvSpPr>
          <p:nvPr/>
        </p:nvSpPr>
        <p:spPr bwMode="auto">
          <a:xfrm>
            <a:off x="3505200" y="5005388"/>
            <a:ext cx="1536700" cy="450850"/>
          </a:xfrm>
          <a:prstGeom prst="wedgeRoundRectCallout">
            <a:avLst>
              <a:gd name="adj1" fmla="val -53750"/>
              <a:gd name="adj2" fmla="val -9153"/>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a:ea typeface="华文中宋" pitchFamily="2" charset="-122"/>
              </a:rPr>
              <a:t>相频特性</a:t>
            </a:r>
          </a:p>
        </p:txBody>
      </p:sp>
      <p:graphicFrame>
        <p:nvGraphicFramePr>
          <p:cNvPr id="28684" name="Object 28"/>
          <p:cNvGraphicFramePr>
            <a:graphicFrameLocks noChangeAspect="1"/>
          </p:cNvGraphicFramePr>
          <p:nvPr/>
        </p:nvGraphicFramePr>
        <p:xfrm>
          <a:off x="393700" y="1911350"/>
          <a:ext cx="8324850" cy="1828800"/>
        </p:xfrm>
        <a:graphic>
          <a:graphicData uri="http://schemas.openxmlformats.org/presentationml/2006/ole">
            <mc:AlternateContent xmlns:mc="http://schemas.openxmlformats.org/markup-compatibility/2006">
              <mc:Choice xmlns:v="urn:schemas-microsoft-com:vml" Requires="v">
                <p:oleObj spid="_x0000_s28698" name="Visio" r:id="rId9" imgW="3370630" imgH="741086" progId="Visio.Drawing.11">
                  <p:embed/>
                </p:oleObj>
              </mc:Choice>
              <mc:Fallback>
                <p:oleObj name="Visio" r:id="rId9" imgW="3370630" imgH="741086" progId="Visio.Drawing.11">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700" y="1911350"/>
                        <a:ext cx="8324850" cy="1828800"/>
                      </a:xfrm>
                      <a:prstGeom prst="rect">
                        <a:avLst/>
                      </a:prstGeom>
                      <a:solidFill>
                        <a:srgbClr val="DDDDDD"/>
                      </a:solidFill>
                      <a:ln>
                        <a:noFill/>
                      </a:ln>
                      <a:effectLst>
                        <a:prstShdw prst="shdw17" dist="17961" dir="2700000">
                          <a:srgbClr val="858585"/>
                        </a:prstShdw>
                      </a:effectLst>
                      <a:extLst>
                        <a:ext uri="{91240B29-F687-4F45-9708-019B960494DF}">
                          <a14:hiddenLine xmlns:a14="http://schemas.microsoft.com/office/drawing/2010/main" w="9525">
                            <a:solidFill>
                              <a:srgbClr val="C0C0C0"/>
                            </a:solidFill>
                            <a:miter lim="800000"/>
                            <a:headEnd/>
                            <a:tailEnd/>
                          </a14:hiddenLine>
                        </a:ext>
                      </a:extLst>
                    </p:spPr>
                  </p:pic>
                </p:oleObj>
              </mc:Fallback>
            </mc:AlternateContent>
          </a:graphicData>
        </a:graphic>
      </p:graphicFrame>
      <p:sp>
        <p:nvSpPr>
          <p:cNvPr id="16" name="Rectangle 3"/>
          <p:cNvSpPr txBox="1">
            <a:spLocks noChangeArrowheads="1"/>
          </p:cNvSpPr>
          <p:nvPr/>
        </p:nvSpPr>
        <p:spPr bwMode="auto">
          <a:xfrm>
            <a:off x="660400" y="1073150"/>
            <a:ext cx="600075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lvl1pPr marL="571500" indent="-457200" eaLnBrk="0" hangingPunct="0">
              <a:defRPr>
                <a:solidFill>
                  <a:schemeClr val="tx1"/>
                </a:solidFill>
                <a:latin typeface="Arial" charset="0"/>
                <a:ea typeface="宋体" pitchFamily="2" charset="-122"/>
              </a:defRPr>
            </a:lvl1pPr>
            <a:lvl2pPr marL="990600" indent="-533400" eaLnBrk="0" hangingPunct="0">
              <a:defRPr>
                <a:solidFill>
                  <a:schemeClr val="tx1"/>
                </a:solidFill>
                <a:latin typeface="Arial" charset="0"/>
                <a:ea typeface="宋体" pitchFamily="2" charset="-122"/>
              </a:defRPr>
            </a:lvl2pPr>
            <a:lvl3pPr marL="1371600" indent="-4572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ts val="3200"/>
              </a:lnSpc>
              <a:spcBef>
                <a:spcPct val="20000"/>
              </a:spcBef>
              <a:buClr>
                <a:schemeClr val="hlink"/>
              </a:buClr>
              <a:buSzPct val="60000"/>
              <a:buFont typeface="Wingdings" pitchFamily="2" charset="2"/>
              <a:buChar char="n"/>
              <a:defRPr/>
            </a:pPr>
            <a:r>
              <a:rPr lang="zh-CN" altLang="en-US" sz="2400" smtClean="0">
                <a:solidFill>
                  <a:srgbClr val="000099"/>
                </a:solidFill>
                <a:latin typeface="华文细黑" pitchFamily="2" charset="-122"/>
                <a:ea typeface="华文细黑" pitchFamily="2" charset="-122"/>
              </a:rPr>
              <a:t>无失真传输</a:t>
            </a:r>
            <a:r>
              <a:rPr lang="zh-CN" altLang="en-US" sz="2400" smtClean="0">
                <a:latin typeface="华文细黑" pitchFamily="2" charset="-122"/>
                <a:ea typeface="华文细黑" pitchFamily="2" charset="-122"/>
              </a:rPr>
              <a:t>（理想恒参信道）特性曲线：</a:t>
            </a:r>
          </a:p>
        </p:txBody>
      </p:sp>
      <p:sp>
        <p:nvSpPr>
          <p:cNvPr id="17" name="矩形 16"/>
          <p:cNvSpPr/>
          <p:nvPr/>
        </p:nvSpPr>
        <p:spPr>
          <a:xfrm>
            <a:off x="206375" y="323850"/>
            <a:ext cx="1920875" cy="522288"/>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algn="ctr" eaLnBrk="0" hangingPunct="0">
              <a:buClr>
                <a:srgbClr val="FF0000"/>
              </a:buClr>
              <a:buSzPct val="80000"/>
              <a:defRPr/>
            </a:pPr>
            <a:r>
              <a:rPr lang="zh-CN" altLang="en-US" sz="2800" b="1" dirty="0">
                <a:solidFill>
                  <a:srgbClr val="800080"/>
                </a:solidFill>
                <a:ea typeface="微软雅黑" pitchFamily="34" charset="-122"/>
                <a:cs typeface="Arial" charset="0"/>
              </a:rPr>
              <a:t>恒参信道</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DA143C9-8D29-4173-9AA1-F195C2EF733C}" type="slidenum">
              <a:rPr lang="en-US" altLang="zh-CN" smtClean="0">
                <a:latin typeface="Tahoma" pitchFamily="34" charset="0"/>
              </a:rPr>
              <a:pPr eaLnBrk="1" hangingPunct="1"/>
              <a:t>3</a:t>
            </a:fld>
            <a:endParaRPr lang="en-US" altLang="zh-CN" smtClean="0">
              <a:latin typeface="Tahoma" pitchFamily="34" charset="0"/>
            </a:endParaRPr>
          </a:p>
        </p:txBody>
      </p:sp>
      <p:graphicFrame>
        <p:nvGraphicFramePr>
          <p:cNvPr id="4099" name="Object 6"/>
          <p:cNvGraphicFramePr>
            <a:graphicFrameLocks noChangeAspect="1"/>
          </p:cNvGraphicFramePr>
          <p:nvPr/>
        </p:nvGraphicFramePr>
        <p:xfrm>
          <a:off x="3568700" y="3973513"/>
          <a:ext cx="5670550" cy="2478087"/>
        </p:xfrm>
        <a:graphic>
          <a:graphicData uri="http://schemas.openxmlformats.org/presentationml/2006/ole">
            <mc:AlternateContent xmlns:mc="http://schemas.openxmlformats.org/markup-compatibility/2006">
              <mc:Choice xmlns:v="urn:schemas-microsoft-com:vml" Requires="v">
                <p:oleObj spid="_x0000_s4112" name="Visio" r:id="rId3" imgW="3868458" imgH="1523531" progId="Visio.Drawing.11">
                  <p:embed/>
                </p:oleObj>
              </mc:Choice>
              <mc:Fallback>
                <p:oleObj name="Visio" r:id="rId3" imgW="3868458" imgH="1523531"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700" y="3973513"/>
                        <a:ext cx="5670550" cy="247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Rectangle 2"/>
          <p:cNvSpPr>
            <a:spLocks noChangeArrowheads="1"/>
          </p:cNvSpPr>
          <p:nvPr/>
        </p:nvSpPr>
        <p:spPr bwMode="auto">
          <a:xfrm>
            <a:off x="296863" y="1449388"/>
            <a:ext cx="900112" cy="630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01" name="Rectangle 3"/>
          <p:cNvSpPr>
            <a:spLocks noGrp="1" noChangeArrowheads="1"/>
          </p:cNvSpPr>
          <p:nvPr>
            <p:ph type="body" sz="half" idx="1"/>
          </p:nvPr>
        </p:nvSpPr>
        <p:spPr>
          <a:xfrm>
            <a:off x="349250" y="1276350"/>
            <a:ext cx="4186238" cy="2508250"/>
          </a:xfrm>
        </p:spPr>
        <p:txBody>
          <a:bodyPr/>
          <a:lstStyle/>
          <a:p>
            <a:pPr eaLnBrk="1" hangingPunct="1">
              <a:buFont typeface="Wingdings" pitchFamily="2" charset="2"/>
              <a:buNone/>
            </a:pPr>
            <a:r>
              <a:rPr lang="en-US" altLang="zh-CN" sz="3600" dirty="0" smtClean="0"/>
              <a:t>                  </a:t>
            </a:r>
            <a:r>
              <a:rPr lang="en-US" altLang="zh-CN" sz="2400" b="0" dirty="0" smtClean="0">
                <a:latin typeface="华文中宋" pitchFamily="2" charset="-122"/>
                <a:ea typeface="华文中宋" pitchFamily="2" charset="-122"/>
              </a:rPr>
              <a:t> </a:t>
            </a:r>
            <a:r>
              <a:rPr lang="en-US" altLang="zh-CN" sz="2400" b="0" dirty="0" smtClean="0">
                <a:latin typeface="华文中宋" pitchFamily="2" charset="-122"/>
                <a:ea typeface="华文中宋" pitchFamily="2" charset="-122"/>
              </a:rPr>
              <a:t>  —</a:t>
            </a:r>
            <a:r>
              <a:rPr lang="zh-CN" altLang="en-US" sz="2400" b="0" dirty="0" smtClean="0">
                <a:solidFill>
                  <a:srgbClr val="FF0000"/>
                </a:solidFill>
                <a:latin typeface="微软雅黑" pitchFamily="34" charset="-122"/>
                <a:ea typeface="微软雅黑" pitchFamily="34" charset="-122"/>
              </a:rPr>
              <a:t>传输媒质</a:t>
            </a:r>
          </a:p>
          <a:p>
            <a:pPr lvl="1" eaLnBrk="1" hangingPunct="1">
              <a:buClr>
                <a:srgbClr val="0033CC"/>
              </a:buClr>
              <a:buSzPct val="65000"/>
              <a:buFont typeface="Wingdings" pitchFamily="2" charset="2"/>
              <a:buChar char="l"/>
            </a:pPr>
            <a:r>
              <a:rPr lang="zh-CN" altLang="en-US" sz="2400" b="1" dirty="0" smtClean="0">
                <a:solidFill>
                  <a:srgbClr val="003399"/>
                </a:solidFill>
                <a:latin typeface="微软雅黑" pitchFamily="34" charset="-122"/>
                <a:ea typeface="微软雅黑" pitchFamily="34" charset="-122"/>
              </a:rPr>
              <a:t>有线信道</a:t>
            </a:r>
            <a:endParaRPr lang="en-US" altLang="zh-CN" sz="2400" b="1" dirty="0" smtClean="0">
              <a:solidFill>
                <a:srgbClr val="003399"/>
              </a:solidFill>
              <a:latin typeface="微软雅黑" pitchFamily="34" charset="-122"/>
              <a:ea typeface="微软雅黑" pitchFamily="34" charset="-122"/>
            </a:endParaRPr>
          </a:p>
          <a:p>
            <a:pPr lvl="1" eaLnBrk="1" hangingPunct="1">
              <a:buClr>
                <a:srgbClr val="0033CC"/>
              </a:buClr>
              <a:buSzPct val="65000"/>
              <a:buFont typeface="Wingdings" pitchFamily="2" charset="2"/>
              <a:buNone/>
            </a:pPr>
            <a:r>
              <a:rPr lang="en-US" altLang="zh-CN" sz="2400" dirty="0" smtClean="0">
                <a:solidFill>
                  <a:srgbClr val="003399"/>
                </a:solidFill>
                <a:latin typeface="微软雅黑" pitchFamily="34" charset="-122"/>
                <a:ea typeface="微软雅黑" pitchFamily="34" charset="-122"/>
              </a:rPr>
              <a:t>——</a:t>
            </a:r>
            <a:r>
              <a:rPr lang="zh-CN" altLang="en-US" sz="2400" b="1" dirty="0" smtClean="0">
                <a:latin typeface="宋体" charset="-122"/>
                <a:ea typeface="宋体" charset="-122"/>
              </a:rPr>
              <a:t>明线、电缆、光纤</a:t>
            </a:r>
          </a:p>
          <a:p>
            <a:pPr lvl="1" eaLnBrk="1" hangingPunct="1">
              <a:buClr>
                <a:srgbClr val="0033CC"/>
              </a:buClr>
              <a:buSzPct val="65000"/>
              <a:buFont typeface="Wingdings" pitchFamily="2" charset="2"/>
              <a:buChar char="l"/>
            </a:pPr>
            <a:r>
              <a:rPr lang="zh-CN" altLang="en-US" sz="2400" b="1" dirty="0" smtClean="0">
                <a:solidFill>
                  <a:srgbClr val="003399"/>
                </a:solidFill>
                <a:latin typeface="微软雅黑" pitchFamily="34" charset="-122"/>
                <a:ea typeface="微软雅黑" pitchFamily="34" charset="-122"/>
              </a:rPr>
              <a:t>无线信道</a:t>
            </a:r>
            <a:endParaRPr lang="en-US" altLang="zh-CN" sz="2400" b="1" dirty="0" smtClean="0">
              <a:solidFill>
                <a:srgbClr val="003399"/>
              </a:solidFill>
              <a:latin typeface="微软雅黑" pitchFamily="34" charset="-122"/>
              <a:ea typeface="微软雅黑" pitchFamily="34" charset="-122"/>
            </a:endParaRPr>
          </a:p>
          <a:p>
            <a:pPr lvl="1" eaLnBrk="1" hangingPunct="1">
              <a:buClr>
                <a:srgbClr val="0033CC"/>
              </a:buClr>
              <a:buSzPct val="65000"/>
              <a:buFont typeface="Wingdings" pitchFamily="2" charset="2"/>
              <a:buNone/>
            </a:pPr>
            <a:r>
              <a:rPr lang="en-US" altLang="zh-CN" sz="2400" dirty="0" smtClean="0">
                <a:solidFill>
                  <a:srgbClr val="003399"/>
                </a:solidFill>
                <a:latin typeface="微软雅黑" pitchFamily="34" charset="-122"/>
                <a:ea typeface="微软雅黑" pitchFamily="34" charset="-122"/>
              </a:rPr>
              <a:t>——</a:t>
            </a:r>
            <a:r>
              <a:rPr lang="zh-CN" altLang="en-US" sz="2400" b="1" dirty="0" smtClean="0">
                <a:latin typeface="宋体" charset="-122"/>
                <a:ea typeface="宋体" charset="-122"/>
              </a:rPr>
              <a:t>自由空间或大气层</a:t>
            </a:r>
            <a:endParaRPr lang="en-US" altLang="zh-CN" sz="2400" b="1" dirty="0" smtClean="0">
              <a:solidFill>
                <a:srgbClr val="003399"/>
              </a:solidFill>
              <a:latin typeface="微软雅黑" pitchFamily="34" charset="-122"/>
              <a:ea typeface="微软雅黑" pitchFamily="34" charset="-122"/>
            </a:endParaRPr>
          </a:p>
        </p:txBody>
      </p:sp>
      <p:sp>
        <p:nvSpPr>
          <p:cNvPr id="4102" name="AutoShape 12"/>
          <p:cNvSpPr>
            <a:spLocks noChangeArrowheads="1"/>
          </p:cNvSpPr>
          <p:nvPr/>
        </p:nvSpPr>
        <p:spPr bwMode="auto">
          <a:xfrm>
            <a:off x="4660900" y="1517650"/>
            <a:ext cx="3916363" cy="2000250"/>
          </a:xfrm>
          <a:prstGeom prst="wedgeRoundRectCallout">
            <a:avLst>
              <a:gd name="adj1" fmla="val -57824"/>
              <a:gd name="adj2" fmla="val 32222"/>
              <a:gd name="adj3" fmla="val 16667"/>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200"/>
              </a:lnSpc>
            </a:pPr>
            <a:r>
              <a:rPr lang="zh-CN" altLang="en-US" sz="2400">
                <a:latin typeface="微软雅黑" pitchFamily="34" charset="-122"/>
                <a:ea typeface="微软雅黑" pitchFamily="34" charset="-122"/>
              </a:rPr>
              <a:t>无线信道举例：</a:t>
            </a:r>
            <a:endParaRPr lang="en-US" altLang="zh-CN" sz="2400">
              <a:latin typeface="微软雅黑" pitchFamily="34" charset="-122"/>
              <a:ea typeface="微软雅黑" pitchFamily="34" charset="-122"/>
            </a:endParaRPr>
          </a:p>
          <a:p>
            <a:pPr>
              <a:lnSpc>
                <a:spcPts val="3200"/>
              </a:lnSpc>
            </a:pPr>
            <a:r>
              <a:rPr lang="zh-CN" altLang="en-US" sz="2000">
                <a:ea typeface="华文中宋" pitchFamily="2" charset="-122"/>
              </a:rPr>
              <a:t>地波传播、短波电离层反射、超短波或微波视距中继、卫星中继、散射及移动无线电信道</a:t>
            </a:r>
          </a:p>
        </p:txBody>
      </p:sp>
      <p:sp>
        <p:nvSpPr>
          <p:cNvPr id="4103" name="矩形 19"/>
          <p:cNvSpPr>
            <a:spLocks noChangeArrowheads="1"/>
          </p:cNvSpPr>
          <p:nvPr/>
        </p:nvSpPr>
        <p:spPr bwMode="auto">
          <a:xfrm>
            <a:off x="5461000" y="4151313"/>
            <a:ext cx="1955800" cy="1600200"/>
          </a:xfrm>
          <a:prstGeom prst="rect">
            <a:avLst/>
          </a:prstGeom>
          <a:noFill/>
          <a:ln w="28575" algn="ctr">
            <a:solidFill>
              <a:srgbClr val="0033CC"/>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104" name="矩形 21"/>
          <p:cNvSpPr>
            <a:spLocks noChangeArrowheads="1"/>
          </p:cNvSpPr>
          <p:nvPr/>
        </p:nvSpPr>
        <p:spPr bwMode="auto">
          <a:xfrm>
            <a:off x="4838700" y="4017963"/>
            <a:ext cx="3200400" cy="1955800"/>
          </a:xfrm>
          <a:prstGeom prst="rect">
            <a:avLst/>
          </a:prstGeom>
          <a:noFill/>
          <a:ln w="19050" algn="ctr">
            <a:solidFill>
              <a:srgbClr val="80008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 name="Rectangle 3"/>
          <p:cNvSpPr>
            <a:spLocks noChangeArrowheads="1"/>
          </p:cNvSpPr>
          <p:nvPr/>
        </p:nvSpPr>
        <p:spPr bwMode="auto">
          <a:xfrm>
            <a:off x="3549650" y="406400"/>
            <a:ext cx="1460500" cy="584200"/>
          </a:xfrm>
          <a:prstGeom prst="rect">
            <a:avLst/>
          </a:prstGeom>
          <a:noFill/>
          <a:ln w="9525">
            <a:noFill/>
            <a:miter lim="800000"/>
            <a:headEnd/>
            <a:tailEnd/>
          </a:ln>
          <a:effectLst/>
        </p:spPr>
        <p:txBody>
          <a:bodyPr>
            <a:spAutoFit/>
          </a:bodyPr>
          <a:lstStyle/>
          <a:p>
            <a:pPr eaLnBrk="0" hangingPunct="0">
              <a:defRPr/>
            </a:pPr>
            <a:r>
              <a:rPr lang="zh-CN" altLang="en-US" sz="3200" b="1" dirty="0">
                <a:solidFill>
                  <a:schemeClr val="bg2">
                    <a:lumMod val="75000"/>
                    <a:lumOff val="25000"/>
                  </a:schemeClr>
                </a:solidFill>
                <a:latin typeface="微软雅黑" pitchFamily="34" charset="-122"/>
                <a:ea typeface="微软雅黑" pitchFamily="34" charset="-122"/>
              </a:rPr>
              <a:t> </a:t>
            </a:r>
            <a:r>
              <a:rPr lang="zh-CN" altLang="en-US" sz="3200" b="1" dirty="0">
                <a:solidFill>
                  <a:srgbClr val="003399"/>
                </a:solidFill>
                <a:latin typeface="微软雅黑" pitchFamily="34" charset="-122"/>
                <a:ea typeface="微软雅黑" pitchFamily="34" charset="-122"/>
              </a:rPr>
              <a:t>概 述</a:t>
            </a:r>
            <a:endParaRPr lang="zh-CN" altLang="en-US" sz="2800" dirty="0">
              <a:solidFill>
                <a:srgbClr val="003399"/>
              </a:solidFill>
              <a:latin typeface="+mn-ea"/>
              <a:ea typeface="+mn-ea"/>
              <a:cs typeface="Arial" pitchFamily="34" charset="0"/>
            </a:endParaRPr>
          </a:p>
        </p:txBody>
      </p:sp>
      <p:sp>
        <p:nvSpPr>
          <p:cNvPr id="17" name="矩形 16"/>
          <p:cNvSpPr/>
          <p:nvPr/>
        </p:nvSpPr>
        <p:spPr>
          <a:xfrm>
            <a:off x="482600" y="1066800"/>
            <a:ext cx="213360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indent="-342900">
              <a:spcBef>
                <a:spcPct val="20000"/>
              </a:spcBef>
              <a:buClr>
                <a:srgbClr val="FF0000"/>
              </a:buClr>
              <a:buSzPct val="65000"/>
              <a:buFont typeface="Wingdings" pitchFamily="2" charset="2"/>
              <a:buChar char="n"/>
              <a:defRPr/>
            </a:pPr>
            <a:r>
              <a:rPr lang="zh-CN" altLang="en-US" sz="2800" b="1" dirty="0">
                <a:latin typeface="黑体" pitchFamily="2" charset="-122"/>
                <a:ea typeface="黑体" pitchFamily="2" charset="-122"/>
              </a:rPr>
              <a:t>狭义信道</a:t>
            </a:r>
            <a:r>
              <a:rPr lang="zh-CN" altLang="en-US" sz="3200" b="1" kern="0" dirty="0">
                <a:solidFill>
                  <a:srgbClr val="000000"/>
                </a:solidFill>
                <a:latin typeface="华文中宋" pitchFamily="2" charset="-122"/>
                <a:ea typeface="华文中宋" pitchFamily="2" charset="-122"/>
              </a:rPr>
              <a:t>：</a:t>
            </a:r>
          </a:p>
        </p:txBody>
      </p:sp>
      <p:sp>
        <p:nvSpPr>
          <p:cNvPr id="18" name="矩形 17"/>
          <p:cNvSpPr/>
          <p:nvPr/>
        </p:nvSpPr>
        <p:spPr>
          <a:xfrm>
            <a:off x="482600" y="3911600"/>
            <a:ext cx="213360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indent="-342900">
              <a:spcBef>
                <a:spcPct val="20000"/>
              </a:spcBef>
              <a:buClr>
                <a:srgbClr val="FF0000"/>
              </a:buClr>
              <a:buSzPct val="65000"/>
              <a:buFont typeface="Wingdings" pitchFamily="2" charset="2"/>
              <a:buChar char="n"/>
              <a:defRPr/>
            </a:pPr>
            <a:r>
              <a:rPr lang="zh-CN" altLang="en-US" sz="2800" b="1" dirty="0">
                <a:latin typeface="黑体" pitchFamily="2" charset="-122"/>
                <a:ea typeface="黑体" pitchFamily="2" charset="-122"/>
              </a:rPr>
              <a:t>广义信道</a:t>
            </a:r>
            <a:r>
              <a:rPr lang="zh-CN" altLang="en-US" sz="3200" b="1" kern="0" dirty="0">
                <a:solidFill>
                  <a:srgbClr val="000000"/>
                </a:solidFill>
                <a:latin typeface="华文中宋" pitchFamily="2" charset="-122"/>
                <a:ea typeface="华文中宋" pitchFamily="2" charset="-122"/>
              </a:rPr>
              <a:t>：</a:t>
            </a:r>
          </a:p>
        </p:txBody>
      </p:sp>
      <p:sp>
        <p:nvSpPr>
          <p:cNvPr id="19" name="Rectangle 3"/>
          <p:cNvSpPr txBox="1">
            <a:spLocks noChangeArrowheads="1"/>
          </p:cNvSpPr>
          <p:nvPr/>
        </p:nvSpPr>
        <p:spPr bwMode="auto">
          <a:xfrm>
            <a:off x="341313" y="4006850"/>
            <a:ext cx="4186237" cy="2489200"/>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None/>
              <a:defRPr/>
            </a:pPr>
            <a:r>
              <a:rPr lang="en-US" altLang="zh-CN" sz="3600" b="1" kern="0" dirty="0">
                <a:latin typeface="+mn-lt"/>
                <a:ea typeface="+mn-ea"/>
              </a:rPr>
              <a:t>  </a:t>
            </a:r>
            <a:endParaRPr lang="zh-CN" altLang="en-US" sz="3200" kern="0" dirty="0">
              <a:latin typeface="楷体_GB2312" pitchFamily="49" charset="-122"/>
              <a:ea typeface="+mn-ea"/>
            </a:endParaRPr>
          </a:p>
          <a:p>
            <a:pPr marL="742950" lvl="1" indent="-285750">
              <a:spcBef>
                <a:spcPct val="20000"/>
              </a:spcBef>
              <a:buClr>
                <a:srgbClr val="0033CC"/>
              </a:buClr>
              <a:buSzPct val="65000"/>
              <a:buFont typeface="Wingdings" pitchFamily="2" charset="2"/>
              <a:buChar char="l"/>
              <a:defRPr/>
            </a:pPr>
            <a:r>
              <a:rPr lang="zh-CN" altLang="en-US" sz="2400" b="1" kern="0" dirty="0">
                <a:solidFill>
                  <a:srgbClr val="003399"/>
                </a:solidFill>
                <a:latin typeface="微软雅黑" pitchFamily="34" charset="-122"/>
                <a:ea typeface="微软雅黑" pitchFamily="34" charset="-122"/>
              </a:rPr>
              <a:t>调制信道</a:t>
            </a:r>
            <a:endParaRPr lang="en-US" altLang="zh-CN" sz="2400" b="1" kern="0" dirty="0">
              <a:solidFill>
                <a:srgbClr val="003399"/>
              </a:solidFill>
              <a:latin typeface="微软雅黑" pitchFamily="34" charset="-122"/>
              <a:ea typeface="微软雅黑" pitchFamily="34" charset="-122"/>
            </a:endParaRPr>
          </a:p>
          <a:p>
            <a:pPr marL="742950" lvl="1" indent="-285750">
              <a:spcBef>
                <a:spcPct val="20000"/>
              </a:spcBef>
              <a:buClr>
                <a:srgbClr val="0033CC"/>
              </a:buClr>
              <a:buSzPct val="65000"/>
              <a:buFont typeface="Wingdings" pitchFamily="2" charset="2"/>
              <a:buNone/>
              <a:defRPr/>
            </a:pPr>
            <a:r>
              <a:rPr lang="en-US" altLang="zh-CN" sz="2400" kern="0" dirty="0">
                <a:solidFill>
                  <a:srgbClr val="003399"/>
                </a:solidFill>
                <a:latin typeface="微软雅黑" pitchFamily="34" charset="-122"/>
                <a:ea typeface="微软雅黑" pitchFamily="34" charset="-122"/>
              </a:rPr>
              <a:t>——</a:t>
            </a:r>
            <a:r>
              <a:rPr lang="zh-CN" altLang="en-US" sz="2400" b="1" kern="0" dirty="0">
                <a:latin typeface="宋体" pitchFamily="2" charset="-122"/>
                <a:ea typeface="宋体" pitchFamily="2" charset="-122"/>
              </a:rPr>
              <a:t>研究调制</a:t>
            </a:r>
            <a:r>
              <a:rPr lang="en-US" altLang="zh-CN" sz="2400" b="1" kern="0" dirty="0">
                <a:latin typeface="宋体" pitchFamily="2" charset="-122"/>
                <a:ea typeface="宋体" pitchFamily="2" charset="-122"/>
              </a:rPr>
              <a:t>/</a:t>
            </a:r>
            <a:r>
              <a:rPr lang="zh-CN" altLang="en-US" sz="2400" b="1" kern="0" dirty="0">
                <a:latin typeface="宋体" pitchFamily="2" charset="-122"/>
                <a:ea typeface="宋体" pitchFamily="2" charset="-122"/>
              </a:rPr>
              <a:t>解调问题</a:t>
            </a:r>
          </a:p>
          <a:p>
            <a:pPr marL="742950" lvl="1" indent="-285750">
              <a:spcBef>
                <a:spcPct val="20000"/>
              </a:spcBef>
              <a:buClr>
                <a:srgbClr val="0033CC"/>
              </a:buClr>
              <a:buSzPct val="65000"/>
              <a:buFont typeface="Wingdings" pitchFamily="2" charset="2"/>
              <a:buChar char="l"/>
              <a:defRPr/>
            </a:pPr>
            <a:r>
              <a:rPr lang="zh-CN" altLang="en-US" sz="2400" b="1" kern="0" dirty="0">
                <a:solidFill>
                  <a:srgbClr val="003399"/>
                </a:solidFill>
                <a:latin typeface="微软雅黑" pitchFamily="34" charset="-122"/>
                <a:ea typeface="微软雅黑" pitchFamily="34" charset="-122"/>
              </a:rPr>
              <a:t>编码信道</a:t>
            </a:r>
            <a:endParaRPr lang="en-US" altLang="zh-CN" sz="2400" b="1" kern="0" dirty="0">
              <a:solidFill>
                <a:srgbClr val="003399"/>
              </a:solidFill>
              <a:latin typeface="微软雅黑" pitchFamily="34" charset="-122"/>
              <a:ea typeface="微软雅黑" pitchFamily="34" charset="-122"/>
            </a:endParaRPr>
          </a:p>
          <a:p>
            <a:pPr marL="742950" lvl="1" indent="-285750">
              <a:spcBef>
                <a:spcPct val="20000"/>
              </a:spcBef>
              <a:buClr>
                <a:schemeClr val="hlink"/>
              </a:buClr>
              <a:buSzPct val="55000"/>
              <a:buFont typeface="Wingdings" pitchFamily="2" charset="2"/>
              <a:buNone/>
              <a:defRPr/>
            </a:pPr>
            <a:r>
              <a:rPr lang="en-US" altLang="zh-CN" sz="2400" kern="0" dirty="0">
                <a:solidFill>
                  <a:srgbClr val="003399"/>
                </a:solidFill>
                <a:latin typeface="微软雅黑" pitchFamily="34" charset="-122"/>
                <a:ea typeface="微软雅黑" pitchFamily="34" charset="-122"/>
              </a:rPr>
              <a:t>——</a:t>
            </a:r>
            <a:r>
              <a:rPr lang="zh-CN" altLang="en-US" sz="2400" b="1" kern="0" dirty="0">
                <a:latin typeface="宋体" pitchFamily="2" charset="-122"/>
                <a:ea typeface="宋体" pitchFamily="2" charset="-122"/>
              </a:rPr>
              <a:t>研究编码</a:t>
            </a:r>
            <a:r>
              <a:rPr lang="en-US" altLang="zh-CN" sz="2400" b="1" kern="0" dirty="0">
                <a:latin typeface="宋体" pitchFamily="2" charset="-122"/>
                <a:ea typeface="宋体" pitchFamily="2" charset="-122"/>
              </a:rPr>
              <a:t>/</a:t>
            </a:r>
            <a:r>
              <a:rPr lang="zh-CN" altLang="en-US" sz="2400" b="1" kern="0" dirty="0">
                <a:latin typeface="宋体" pitchFamily="2" charset="-122"/>
                <a:ea typeface="宋体" pitchFamily="2" charset="-122"/>
              </a:rPr>
              <a:t>译码问题</a:t>
            </a:r>
            <a:endParaRPr lang="en-US" altLang="zh-CN" sz="3600" kern="0" dirty="0">
              <a:latin typeface="+mn-lt"/>
              <a:ea typeface="+mn-ea"/>
            </a:endParaRPr>
          </a:p>
        </p:txBody>
      </p:sp>
      <p:sp>
        <p:nvSpPr>
          <p:cNvPr id="4109" name="Rectangle 3"/>
          <p:cNvSpPr>
            <a:spLocks noChangeArrowheads="1"/>
          </p:cNvSpPr>
          <p:nvPr/>
        </p:nvSpPr>
        <p:spPr bwMode="auto">
          <a:xfrm>
            <a:off x="5905500" y="4953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信道的定义与分类</a:t>
            </a:r>
            <a:endParaRPr lang="zh-CN" altLang="en-US" sz="2400">
              <a:solidFill>
                <a:srgbClr val="555555"/>
              </a:solidFill>
              <a:latin typeface="楷体_GB2312" pitchFamily="49" charset="-122"/>
              <a:ea typeface="华文细黑" pitchFamily="2" charset="-122"/>
              <a:cs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A0D408F-6913-4364-9C8C-256F472CB248}" type="slidenum">
              <a:rPr lang="en-US" altLang="zh-CN" smtClean="0">
                <a:latin typeface="Tahoma" pitchFamily="34" charset="0"/>
              </a:rPr>
              <a:pPr eaLnBrk="1" hangingPunct="1"/>
              <a:t>30</a:t>
            </a:fld>
            <a:endParaRPr lang="en-US" altLang="zh-CN" smtClean="0">
              <a:latin typeface="Tahoma" pitchFamily="34" charset="0"/>
            </a:endParaRPr>
          </a:p>
        </p:txBody>
      </p:sp>
      <p:sp>
        <p:nvSpPr>
          <p:cNvPr id="11271" name="Rectangle 2"/>
          <p:cNvSpPr>
            <a:spLocks noGrp="1" noChangeArrowheads="1"/>
          </p:cNvSpPr>
          <p:nvPr>
            <p:ph type="body" idx="1"/>
          </p:nvPr>
        </p:nvSpPr>
        <p:spPr>
          <a:xfrm>
            <a:off x="385763" y="2663825"/>
            <a:ext cx="8537575" cy="714375"/>
          </a:xfrm>
        </p:spPr>
        <p:txBody>
          <a:bodyPr/>
          <a:lstStyle/>
          <a:p>
            <a:pPr lvl="1" eaLnBrk="1" hangingPunct="1">
              <a:lnSpc>
                <a:spcPts val="3600"/>
              </a:lnSpc>
              <a:buFont typeface="Wingdings" pitchFamily="2" charset="2"/>
              <a:buNone/>
            </a:pPr>
            <a:r>
              <a:rPr lang="zh-CN" altLang="en-US" sz="2400" smtClean="0">
                <a:ea typeface="华文中宋" pitchFamily="2" charset="-122"/>
              </a:rPr>
              <a:t>若输入信号为</a:t>
            </a:r>
            <a:r>
              <a:rPr lang="en-US" altLang="zh-CN" b="1" i="1" smtClean="0">
                <a:ea typeface="华文中宋" pitchFamily="2" charset="-122"/>
                <a:cs typeface="Arial" charset="0"/>
              </a:rPr>
              <a:t>s</a:t>
            </a:r>
            <a:r>
              <a:rPr lang="en-US" altLang="zh-CN" b="1" smtClean="0">
                <a:ea typeface="华文中宋" pitchFamily="2" charset="-122"/>
                <a:cs typeface="Arial" charset="0"/>
              </a:rPr>
              <a:t>(</a:t>
            </a:r>
            <a:r>
              <a:rPr lang="en-US" altLang="zh-CN" b="1" i="1" smtClean="0">
                <a:ea typeface="华文中宋" pitchFamily="2" charset="-122"/>
                <a:cs typeface="Arial" charset="0"/>
              </a:rPr>
              <a:t>t</a:t>
            </a:r>
            <a:r>
              <a:rPr lang="en-US" altLang="zh-CN" b="1" smtClean="0">
                <a:ea typeface="华文中宋" pitchFamily="2" charset="-122"/>
                <a:cs typeface="Arial" charset="0"/>
              </a:rPr>
              <a:t>)</a:t>
            </a:r>
            <a:r>
              <a:rPr lang="zh-CN" altLang="en-US" sz="2400" smtClean="0">
                <a:ea typeface="华文中宋" pitchFamily="2" charset="-122"/>
              </a:rPr>
              <a:t>，则理想恒参信道的输出：</a:t>
            </a:r>
            <a:endParaRPr lang="zh-CN" altLang="en-US" smtClean="0">
              <a:solidFill>
                <a:srgbClr val="0000CC"/>
              </a:solidFill>
              <a:ea typeface="华文中宋" pitchFamily="2" charset="-122"/>
            </a:endParaRPr>
          </a:p>
        </p:txBody>
      </p:sp>
      <p:sp>
        <p:nvSpPr>
          <p:cNvPr id="29700" name="Rectangle 3"/>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970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aphicFrame>
        <p:nvGraphicFramePr>
          <p:cNvPr id="11268" name="Object 7"/>
          <p:cNvGraphicFramePr>
            <a:graphicFrameLocks noChangeAspect="1"/>
          </p:cNvGraphicFramePr>
          <p:nvPr/>
        </p:nvGraphicFramePr>
        <p:xfrm>
          <a:off x="2727325" y="3429000"/>
          <a:ext cx="2889250" cy="639763"/>
        </p:xfrm>
        <a:graphic>
          <a:graphicData uri="http://schemas.openxmlformats.org/presentationml/2006/ole">
            <mc:AlternateContent xmlns:mc="http://schemas.openxmlformats.org/markup-compatibility/2006">
              <mc:Choice xmlns:v="urn:schemas-microsoft-com:vml" Requires="v">
                <p:oleObj spid="_x0000_s29719" name="Equation" r:id="rId3" imgW="1091726" imgH="228501" progId="Equation.DSMT4">
                  <p:embed/>
                </p:oleObj>
              </mc:Choice>
              <mc:Fallback>
                <p:oleObj name="Equation" r:id="rId3" imgW="1091726" imgH="228501"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7325" y="3429000"/>
                        <a:ext cx="2889250" cy="639763"/>
                      </a:xfrm>
                      <a:prstGeom prst="rect">
                        <a:avLst/>
                      </a:prstGeom>
                      <a:solidFill>
                        <a:srgbClr val="DDDDDD"/>
                      </a:solidFill>
                      <a:ln w="9525">
                        <a:solidFill>
                          <a:srgbClr val="5F5F5F"/>
                        </a:solidFill>
                        <a:miter lim="800000"/>
                        <a:headEnd/>
                        <a:tailEnd/>
                      </a:ln>
                    </p:spPr>
                  </p:pic>
                </p:oleObj>
              </mc:Fallback>
            </mc:AlternateContent>
          </a:graphicData>
        </a:graphic>
      </p:graphicFrame>
      <p:sp>
        <p:nvSpPr>
          <p:cNvPr id="213006" name="AutoShape 14"/>
          <p:cNvSpPr>
            <a:spLocks noChangeArrowheads="1"/>
          </p:cNvSpPr>
          <p:nvPr/>
        </p:nvSpPr>
        <p:spPr bwMode="auto">
          <a:xfrm>
            <a:off x="4275138" y="2014538"/>
            <a:ext cx="488950" cy="222250"/>
          </a:xfrm>
          <a:prstGeom prst="leftRightArrow">
            <a:avLst>
              <a:gd name="adj1" fmla="val 50000"/>
              <a:gd name="adj2" fmla="val 51972"/>
            </a:avLst>
          </a:prstGeom>
          <a:solidFill>
            <a:schemeClr val="bg2">
              <a:lumMod val="10000"/>
              <a:lumOff val="90000"/>
            </a:schemeClr>
          </a:solidFill>
          <a:ln w="9525">
            <a:solidFill>
              <a:srgbClr val="003399"/>
            </a:solidFill>
            <a:miter lim="800000"/>
            <a:headEnd/>
            <a:tailEnd/>
          </a:ln>
        </p:spPr>
        <p:txBody>
          <a:bodyPr wrap="none" anchor="ctr"/>
          <a:lstStyle/>
          <a:p>
            <a:pPr eaLnBrk="0" hangingPunct="0">
              <a:defRPr/>
            </a:pPr>
            <a:endParaRPr lang="zh-CN" altLang="en-US">
              <a:ea typeface="宋体" pitchFamily="2" charset="-122"/>
            </a:endParaRPr>
          </a:p>
        </p:txBody>
      </p:sp>
      <p:graphicFrame>
        <p:nvGraphicFramePr>
          <p:cNvPr id="29704" name="Object 20"/>
          <p:cNvGraphicFramePr>
            <a:graphicFrameLocks noChangeAspect="1"/>
          </p:cNvGraphicFramePr>
          <p:nvPr/>
        </p:nvGraphicFramePr>
        <p:xfrm>
          <a:off x="1549400" y="1895475"/>
          <a:ext cx="2533650" cy="563563"/>
        </p:xfrm>
        <a:graphic>
          <a:graphicData uri="http://schemas.openxmlformats.org/presentationml/2006/ole">
            <mc:AlternateContent xmlns:mc="http://schemas.openxmlformats.org/markup-compatibility/2006">
              <mc:Choice xmlns:v="urn:schemas-microsoft-com:vml" Requires="v">
                <p:oleObj spid="_x0000_s29720" name="Equation" r:id="rId5" imgW="965200" imgH="228600" progId="Equation.DSMT4">
                  <p:embed/>
                </p:oleObj>
              </mc:Choice>
              <mc:Fallback>
                <p:oleObj name="Equation" r:id="rId5" imgW="965200" imgH="2286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9400" y="1895475"/>
                        <a:ext cx="2533650" cy="563563"/>
                      </a:xfrm>
                      <a:prstGeom prst="rect">
                        <a:avLst/>
                      </a:prstGeom>
                      <a:noFill/>
                      <a:ln>
                        <a:noFill/>
                      </a:ln>
                      <a:extLst>
                        <a:ext uri="{909E8E84-426E-40DD-AFC4-6F175D3DCCD1}">
                          <a14:hiddenFill xmlns:a14="http://schemas.microsoft.com/office/drawing/2010/main">
                            <a:solidFill>
                              <a:srgbClr val="E1FFE1"/>
                            </a:solidFill>
                          </a14:hiddenFill>
                        </a:ext>
                        <a:ext uri="{91240B29-F687-4F45-9708-019B960494DF}">
                          <a14:hiddenLine xmlns:a14="http://schemas.microsoft.com/office/drawing/2010/main" w="9525">
                            <a:solidFill>
                              <a:srgbClr val="5F5F5F"/>
                            </a:solidFill>
                            <a:miter lim="800000"/>
                            <a:headEnd/>
                            <a:tailEnd/>
                          </a14:hiddenLine>
                        </a:ext>
                      </a:extLst>
                    </p:spPr>
                  </p:pic>
                </p:oleObj>
              </mc:Fallback>
            </mc:AlternateContent>
          </a:graphicData>
        </a:graphic>
      </p:graphicFrame>
      <p:sp>
        <p:nvSpPr>
          <p:cNvPr id="29705" name="AutoShape 21"/>
          <p:cNvSpPr>
            <a:spLocks noChangeArrowheads="1"/>
          </p:cNvSpPr>
          <p:nvPr/>
        </p:nvSpPr>
        <p:spPr bwMode="auto">
          <a:xfrm>
            <a:off x="1460500" y="1816100"/>
            <a:ext cx="2711450" cy="642938"/>
          </a:xfrm>
          <a:prstGeom prst="flowChartAlternateProcess">
            <a:avLst/>
          </a:prstGeom>
          <a:noFill/>
          <a:ln w="9525">
            <a:solidFill>
              <a:srgbClr val="969696"/>
            </a:solidFill>
            <a:miter lim="800000"/>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graphicFrame>
        <p:nvGraphicFramePr>
          <p:cNvPr id="18444" name="Object 12"/>
          <p:cNvGraphicFramePr>
            <a:graphicFrameLocks noChangeAspect="1"/>
          </p:cNvGraphicFramePr>
          <p:nvPr/>
        </p:nvGraphicFramePr>
        <p:xfrm>
          <a:off x="4986338" y="1881188"/>
          <a:ext cx="2430462" cy="533400"/>
        </p:xfrm>
        <a:graphic>
          <a:graphicData uri="http://schemas.openxmlformats.org/presentationml/2006/ole">
            <mc:AlternateContent xmlns:mc="http://schemas.openxmlformats.org/markup-compatibility/2006">
              <mc:Choice xmlns:v="urn:schemas-microsoft-com:vml" Requires="v">
                <p:oleObj spid="_x0000_s29721" name="Equation" r:id="rId7" imgW="1040948" imgH="228501" progId="Equation.DSMT4">
                  <p:embed/>
                </p:oleObj>
              </mc:Choice>
              <mc:Fallback>
                <p:oleObj name="Equation" r:id="rId7" imgW="1040948" imgH="228501"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6338" y="1881188"/>
                        <a:ext cx="24304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14" name="AutoShape 21"/>
          <p:cNvSpPr>
            <a:spLocks noChangeArrowheads="1"/>
          </p:cNvSpPr>
          <p:nvPr/>
        </p:nvSpPr>
        <p:spPr bwMode="auto">
          <a:xfrm>
            <a:off x="4927600" y="1784350"/>
            <a:ext cx="2533650" cy="630238"/>
          </a:xfrm>
          <a:prstGeom prst="flowChartAlternateProcess">
            <a:avLst/>
          </a:prstGeom>
          <a:noFill/>
          <a:ln w="9525">
            <a:solidFill>
              <a:srgbClr val="969696"/>
            </a:solidFill>
            <a:miter lim="800000"/>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8" name="线形标注 1(带强调线) 17"/>
          <p:cNvSpPr/>
          <p:nvPr/>
        </p:nvSpPr>
        <p:spPr bwMode="auto">
          <a:xfrm>
            <a:off x="5283200" y="4406900"/>
            <a:ext cx="1733550" cy="444500"/>
          </a:xfrm>
          <a:prstGeom prst="accentCallout1">
            <a:avLst>
              <a:gd name="adj1" fmla="val 18750"/>
              <a:gd name="adj2" fmla="val -8333"/>
              <a:gd name="adj3" fmla="val -57857"/>
              <a:gd name="adj4" fmla="val -8842"/>
            </a:avLst>
          </a:prstGeom>
          <a:solidFill>
            <a:schemeClr val="bg1">
              <a:lumMod val="95000"/>
            </a:schemeClr>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r>
              <a:rPr lang="zh-CN" altLang="en-US" sz="2400" kern="0" dirty="0">
                <a:solidFill>
                  <a:srgbClr val="FF0000"/>
                </a:solidFill>
                <a:latin typeface="华文中宋" pitchFamily="2" charset="-122"/>
                <a:ea typeface="华文中宋" pitchFamily="2" charset="-122"/>
              </a:rPr>
              <a:t>固定</a:t>
            </a:r>
            <a:r>
              <a:rPr lang="zh-CN" altLang="en-US" sz="2400" kern="0" dirty="0">
                <a:solidFill>
                  <a:srgbClr val="000000"/>
                </a:solidFill>
                <a:latin typeface="华文中宋" pitchFamily="2" charset="-122"/>
                <a:ea typeface="华文中宋" pitchFamily="2" charset="-122"/>
              </a:rPr>
              <a:t>的迟延</a:t>
            </a:r>
          </a:p>
          <a:p>
            <a:pPr eaLnBrk="0" hangingPunct="0">
              <a:defRPr/>
            </a:pPr>
            <a:endParaRPr lang="zh-CN" altLang="en-US" dirty="0">
              <a:ea typeface="宋体" pitchFamily="2" charset="-122"/>
            </a:endParaRPr>
          </a:p>
        </p:txBody>
      </p:sp>
      <p:sp>
        <p:nvSpPr>
          <p:cNvPr id="23" name="线形标注 1(带强调线) 22"/>
          <p:cNvSpPr/>
          <p:nvPr/>
        </p:nvSpPr>
        <p:spPr bwMode="auto">
          <a:xfrm>
            <a:off x="4216400" y="4940300"/>
            <a:ext cx="1733550" cy="444500"/>
          </a:xfrm>
          <a:prstGeom prst="accentCallout1">
            <a:avLst>
              <a:gd name="adj1" fmla="val 18750"/>
              <a:gd name="adj2" fmla="val -8333"/>
              <a:gd name="adj3" fmla="val -189644"/>
              <a:gd name="adj4" fmla="val -8839"/>
            </a:avLst>
          </a:prstGeom>
          <a:solidFill>
            <a:schemeClr val="bg1">
              <a:lumMod val="95000"/>
            </a:schemeClr>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r>
              <a:rPr lang="zh-CN" altLang="en-US" sz="2400" kern="0" dirty="0">
                <a:solidFill>
                  <a:srgbClr val="FF0000"/>
                </a:solidFill>
                <a:latin typeface="华文中宋" pitchFamily="2" charset="-122"/>
                <a:ea typeface="华文中宋" pitchFamily="2" charset="-122"/>
              </a:rPr>
              <a:t>固定</a:t>
            </a:r>
            <a:r>
              <a:rPr lang="zh-CN" altLang="en-US" sz="2400" kern="0" dirty="0">
                <a:solidFill>
                  <a:srgbClr val="000000"/>
                </a:solidFill>
                <a:latin typeface="华文中宋" pitchFamily="2" charset="-122"/>
                <a:ea typeface="华文中宋" pitchFamily="2" charset="-122"/>
              </a:rPr>
              <a:t>的衰减</a:t>
            </a:r>
          </a:p>
          <a:p>
            <a:pPr eaLnBrk="0" hangingPunct="0">
              <a:defRPr/>
            </a:pPr>
            <a:endParaRPr lang="zh-CN" altLang="en-US" dirty="0">
              <a:ea typeface="宋体" pitchFamily="2" charset="-122"/>
            </a:endParaRPr>
          </a:p>
        </p:txBody>
      </p:sp>
      <p:sp>
        <p:nvSpPr>
          <p:cNvPr id="24" name="矩形 23"/>
          <p:cNvSpPr/>
          <p:nvPr/>
        </p:nvSpPr>
        <p:spPr>
          <a:xfrm>
            <a:off x="3371850" y="5518150"/>
            <a:ext cx="4311650" cy="503238"/>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marL="285750" indent="-285750">
              <a:lnSpc>
                <a:spcPts val="3200"/>
              </a:lnSpc>
              <a:spcBef>
                <a:spcPct val="20000"/>
              </a:spcBef>
              <a:buClr>
                <a:srgbClr val="0000CC"/>
              </a:buClr>
              <a:buSzPct val="55000"/>
              <a:defRPr/>
            </a:pPr>
            <a:r>
              <a:rPr lang="en-US" altLang="zh-CN" sz="2400" kern="0" dirty="0">
                <a:solidFill>
                  <a:srgbClr val="FF0000"/>
                </a:solidFill>
                <a:latin typeface="华文中宋" pitchFamily="2" charset="-122"/>
                <a:ea typeface="华文中宋" pitchFamily="2" charset="-122"/>
              </a:rPr>
              <a:t>—— </a:t>
            </a:r>
            <a:r>
              <a:rPr lang="zh-CN" altLang="en-US" sz="2400" kern="0" dirty="0">
                <a:solidFill>
                  <a:srgbClr val="000000"/>
                </a:solidFill>
                <a:latin typeface="华文中宋" pitchFamily="2" charset="-122"/>
                <a:ea typeface="华文中宋" pitchFamily="2" charset="-122"/>
              </a:rPr>
              <a:t>这种情况称为</a:t>
            </a:r>
            <a:r>
              <a:rPr lang="zh-CN" altLang="en-US" sz="2400" kern="0" dirty="0">
                <a:solidFill>
                  <a:srgbClr val="FF0000"/>
                </a:solidFill>
                <a:latin typeface="华文中宋" pitchFamily="2" charset="-122"/>
                <a:ea typeface="华文中宋" pitchFamily="2" charset="-122"/>
              </a:rPr>
              <a:t>无失真传输</a:t>
            </a:r>
          </a:p>
        </p:txBody>
      </p:sp>
      <p:sp>
        <p:nvSpPr>
          <p:cNvPr id="15" name="矩形 14"/>
          <p:cNvSpPr>
            <a:spLocks noChangeArrowheads="1"/>
          </p:cNvSpPr>
          <p:nvPr/>
        </p:nvSpPr>
        <p:spPr bwMode="auto">
          <a:xfrm>
            <a:off x="793750" y="1052513"/>
            <a:ext cx="449897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marL="571500" indent="-457200">
              <a:lnSpc>
                <a:spcPts val="3200"/>
              </a:lnSpc>
              <a:spcBef>
                <a:spcPct val="20000"/>
              </a:spcBef>
              <a:buClr>
                <a:schemeClr val="hlink"/>
              </a:buClr>
              <a:buSzPct val="60000"/>
              <a:buFont typeface="Wingdings" pitchFamily="2" charset="2"/>
              <a:buChar char="n"/>
              <a:defRPr/>
            </a:pPr>
            <a:r>
              <a:rPr lang="zh-CN" altLang="en-US" sz="2400">
                <a:latin typeface="华文细黑" pitchFamily="2" charset="-122"/>
                <a:ea typeface="华文细黑" pitchFamily="2" charset="-122"/>
              </a:rPr>
              <a:t>理想恒参信道的冲激响应</a:t>
            </a:r>
            <a:r>
              <a:rPr lang="en-US" altLang="zh-CN" sz="2400">
                <a:latin typeface="华文细黑" pitchFamily="2" charset="-122"/>
                <a:ea typeface="华文细黑" pitchFamily="2" charset="-122"/>
              </a:rPr>
              <a:t>:</a:t>
            </a:r>
            <a:endParaRPr lang="zh-CN" altLang="en-US" sz="2400">
              <a:latin typeface="华文细黑" pitchFamily="2" charset="-122"/>
              <a:ea typeface="华文细黑" pitchFamily="2" charset="-122"/>
            </a:endParaRPr>
          </a:p>
        </p:txBody>
      </p:sp>
      <p:sp>
        <p:nvSpPr>
          <p:cNvPr id="17" name="矩形 16"/>
          <p:cNvSpPr/>
          <p:nvPr/>
        </p:nvSpPr>
        <p:spPr>
          <a:xfrm>
            <a:off x="206375" y="323850"/>
            <a:ext cx="1920875" cy="522288"/>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algn="ctr" eaLnBrk="0" hangingPunct="0">
              <a:buClr>
                <a:srgbClr val="FF0000"/>
              </a:buClr>
              <a:buSzPct val="80000"/>
              <a:defRPr/>
            </a:pPr>
            <a:r>
              <a:rPr lang="zh-CN" altLang="en-US" sz="2800" b="1" dirty="0">
                <a:solidFill>
                  <a:srgbClr val="800080"/>
                </a:solidFill>
                <a:ea typeface="微软雅黑" pitchFamily="34" charset="-122"/>
                <a:cs typeface="Arial" charset="0"/>
              </a:rPr>
              <a:t>恒参信道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3006"/>
                                        </p:tgtEl>
                                        <p:attrNameLst>
                                          <p:attrName>style.visibility</p:attrName>
                                        </p:attrNameLst>
                                      </p:cBhvr>
                                      <p:to>
                                        <p:strVal val="visible"/>
                                      </p:to>
                                    </p:set>
                                    <p:animEffect transition="in" filter="wipe(left)">
                                      <p:cBhvr>
                                        <p:cTn id="7" dur="1000"/>
                                        <p:tgtEl>
                                          <p:spTgt spid="213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44"/>
                                        </p:tgtEl>
                                        <p:attrNameLst>
                                          <p:attrName>style.visibility</p:attrName>
                                        </p:attrNameLst>
                                      </p:cBhvr>
                                      <p:to>
                                        <p:strVal val="visible"/>
                                      </p:to>
                                    </p:set>
                                    <p:animEffect transition="in" filter="wipe(left)">
                                      <p:cBhvr>
                                        <p:cTn id="12" dur="1000"/>
                                        <p:tgtEl>
                                          <p:spTgt spid="1844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000"/>
                                        <p:tgtEl>
                                          <p:spTgt spid="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1271">
                                            <p:txEl>
                                              <p:pRg st="0" end="0"/>
                                            </p:txEl>
                                          </p:spTgt>
                                        </p:tgtEl>
                                        <p:attrNameLst>
                                          <p:attrName>style.visibility</p:attrName>
                                        </p:attrNameLst>
                                      </p:cBhvr>
                                      <p:to>
                                        <p:strVal val="visible"/>
                                      </p:to>
                                    </p:set>
                                    <p:animEffect transition="in" filter="wipe(up)">
                                      <p:cBhvr>
                                        <p:cTn id="20" dur="500"/>
                                        <p:tgtEl>
                                          <p:spTgt spid="1127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1268"/>
                                        </p:tgtEl>
                                        <p:attrNameLst>
                                          <p:attrName>style.visibility</p:attrName>
                                        </p:attrNameLst>
                                      </p:cBhvr>
                                      <p:to>
                                        <p:strVal val="visible"/>
                                      </p:to>
                                    </p:set>
                                    <p:animEffect transition="in" filter="wipe(up)">
                                      <p:cBhvr>
                                        <p:cTn id="25" dur="500"/>
                                        <p:tgtEl>
                                          <p:spTgt spid="112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par>
                          <p:cTn id="36" fill="hold" nodeType="afterGroup">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6" grpId="0" animBg="1"/>
      <p:bldP spid="14" grpId="0" animBg="1"/>
      <p:bldP spid="18" grpId="0" animBg="1"/>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2102A92-1CD8-4AB7-A3B2-916CBEB07EBC}" type="slidenum">
              <a:rPr lang="en-US" altLang="zh-CN" smtClean="0">
                <a:latin typeface="Tahoma" pitchFamily="34" charset="0"/>
              </a:rPr>
              <a:pPr eaLnBrk="1" hangingPunct="1"/>
              <a:t>31</a:t>
            </a:fld>
            <a:endParaRPr lang="en-US" altLang="zh-CN" smtClean="0">
              <a:latin typeface="Tahoma" pitchFamily="34" charset="0"/>
            </a:endParaRPr>
          </a:p>
        </p:txBody>
      </p:sp>
      <p:graphicFrame>
        <p:nvGraphicFramePr>
          <p:cNvPr id="30723" name="Object 6"/>
          <p:cNvGraphicFramePr>
            <a:graphicFrameLocks noGrp="1" noChangeAspect="1"/>
          </p:cNvGraphicFramePr>
          <p:nvPr>
            <p:ph sz="quarter" idx="3"/>
          </p:nvPr>
        </p:nvGraphicFramePr>
        <p:xfrm>
          <a:off x="3016250" y="3962400"/>
          <a:ext cx="1644650" cy="609600"/>
        </p:xfrm>
        <a:graphic>
          <a:graphicData uri="http://schemas.openxmlformats.org/presentationml/2006/ole">
            <mc:AlternateContent xmlns:mc="http://schemas.openxmlformats.org/markup-compatibility/2006">
              <mc:Choice xmlns:v="urn:schemas-microsoft-com:vml" Requires="v">
                <p:oleObj spid="_x0000_s30748" name="Equation" r:id="rId3" imgW="748975" imgH="253890" progId="Equation.DSMT4">
                  <p:embed/>
                </p:oleObj>
              </mc:Choice>
              <mc:Fallback>
                <p:oleObj name="Equation" r:id="rId3" imgW="748975" imgH="253890" progId="Equation.DSMT4">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250" y="3962400"/>
                        <a:ext cx="1644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4" name="Object 8"/>
          <p:cNvGraphicFramePr>
            <a:graphicFrameLocks noChangeAspect="1"/>
          </p:cNvGraphicFramePr>
          <p:nvPr/>
        </p:nvGraphicFramePr>
        <p:xfrm>
          <a:off x="4883150" y="4540250"/>
          <a:ext cx="1485900" cy="552450"/>
        </p:xfrm>
        <a:graphic>
          <a:graphicData uri="http://schemas.openxmlformats.org/presentationml/2006/ole">
            <mc:AlternateContent xmlns:mc="http://schemas.openxmlformats.org/markup-compatibility/2006">
              <mc:Choice xmlns:v="urn:schemas-microsoft-com:vml" Requires="v">
                <p:oleObj spid="_x0000_s30749" name="公式" r:id="rId5" imgW="609600" imgH="228600" progId="Equation.3">
                  <p:embed/>
                </p:oleObj>
              </mc:Choice>
              <mc:Fallback>
                <p:oleObj name="公式" r:id="rId5" imgW="609600" imgH="228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150" y="4540250"/>
                        <a:ext cx="14859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8973" name="AutoShape 13"/>
          <p:cNvSpPr>
            <a:spLocks noChangeArrowheads="1"/>
          </p:cNvSpPr>
          <p:nvPr/>
        </p:nvSpPr>
        <p:spPr bwMode="auto">
          <a:xfrm>
            <a:off x="615950" y="1060450"/>
            <a:ext cx="7600950" cy="568325"/>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defRPr/>
            </a:pPr>
            <a:r>
              <a:rPr lang="en-US" altLang="zh-CN" sz="2800" b="1" dirty="0">
                <a:solidFill>
                  <a:srgbClr val="003399"/>
                </a:solidFill>
                <a:ea typeface="隶书" pitchFamily="49" charset="-122"/>
              </a:rPr>
              <a:t> </a:t>
            </a:r>
            <a:r>
              <a:rPr lang="en-US" altLang="zh-CN" sz="2800" b="1" dirty="0">
                <a:solidFill>
                  <a:srgbClr val="800080"/>
                </a:solidFill>
                <a:ea typeface="隶书" pitchFamily="49" charset="-122"/>
              </a:rPr>
              <a:t>3.  </a:t>
            </a:r>
            <a:r>
              <a:rPr lang="zh-CN" altLang="en-US" sz="2800" b="1" dirty="0">
                <a:latin typeface="黑体" pitchFamily="2" charset="-122"/>
                <a:ea typeface="黑体" pitchFamily="2" charset="-122"/>
              </a:rPr>
              <a:t>失真 影响 措施</a:t>
            </a:r>
          </a:p>
        </p:txBody>
      </p:sp>
      <p:sp>
        <p:nvSpPr>
          <p:cNvPr id="15" name="AutoShape 56"/>
          <p:cNvSpPr>
            <a:spLocks noChangeArrowheads="1"/>
          </p:cNvSpPr>
          <p:nvPr/>
        </p:nvSpPr>
        <p:spPr bwMode="auto">
          <a:xfrm>
            <a:off x="1416050" y="2406650"/>
            <a:ext cx="6400800" cy="1244600"/>
          </a:xfrm>
          <a:prstGeom prst="flowChartAlternateProcess">
            <a:avLst/>
          </a:prstGeom>
          <a:noFill/>
          <a:ln w="9525">
            <a:solidFill>
              <a:srgbClr val="969696"/>
            </a:solid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zh-CN">
              <a:ea typeface="宋体" pitchFamily="2" charset="-122"/>
            </a:endParaRPr>
          </a:p>
        </p:txBody>
      </p:sp>
      <p:sp>
        <p:nvSpPr>
          <p:cNvPr id="16" name="矩形 15"/>
          <p:cNvSpPr/>
          <p:nvPr/>
        </p:nvSpPr>
        <p:spPr>
          <a:xfrm>
            <a:off x="2927350" y="4584700"/>
            <a:ext cx="1822450" cy="461963"/>
          </a:xfrm>
          <a:prstGeom prst="rect">
            <a:avLst/>
          </a:prstGeom>
        </p:spPr>
        <p:txBody>
          <a:bodyPr>
            <a:spAutoFit/>
          </a:bodyPr>
          <a:lstStyle/>
          <a:p>
            <a:pPr eaLnBrk="0" hangingPunct="0">
              <a:defRPr/>
            </a:pPr>
            <a:r>
              <a:rPr lang="zh-CN" altLang="en-US" sz="2400" kern="0" dirty="0">
                <a:solidFill>
                  <a:srgbClr val="000000"/>
                </a:solidFill>
                <a:latin typeface="微软雅黑" pitchFamily="34" charset="-122"/>
                <a:ea typeface="微软雅黑" pitchFamily="34" charset="-122"/>
              </a:rPr>
              <a:t>群迟延失真</a:t>
            </a:r>
            <a:r>
              <a:rPr lang="en-US" altLang="zh-CN" sz="2400" kern="0" dirty="0">
                <a:solidFill>
                  <a:srgbClr val="000000"/>
                </a:solidFill>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18" name="AutoShape 41"/>
          <p:cNvSpPr>
            <a:spLocks noChangeArrowheads="1"/>
          </p:cNvSpPr>
          <p:nvPr/>
        </p:nvSpPr>
        <p:spPr bwMode="auto">
          <a:xfrm>
            <a:off x="6527800" y="4229100"/>
            <a:ext cx="222250" cy="711200"/>
          </a:xfrm>
          <a:prstGeom prst="curvedLeftArrow">
            <a:avLst>
              <a:gd name="adj1" fmla="val 56374"/>
              <a:gd name="adj2" fmla="val 112749"/>
              <a:gd name="adj3" fmla="val 33333"/>
            </a:avLst>
          </a:prstGeom>
          <a:solidFill>
            <a:schemeClr val="tx2">
              <a:lumMod val="20000"/>
              <a:lumOff val="80000"/>
            </a:schemeClr>
          </a:solidFill>
          <a:ln w="9525">
            <a:solidFill>
              <a:srgbClr val="969696"/>
            </a:solidFill>
            <a:miter lim="800000"/>
            <a:headEnd/>
            <a:tailEnd/>
          </a:ln>
        </p:spPr>
        <p:txBody>
          <a:bodyPr wrap="none" anchor="ctr"/>
          <a:lstStyle/>
          <a:p>
            <a:pPr eaLnBrk="0" hangingPunct="0">
              <a:defRPr/>
            </a:pPr>
            <a:endParaRPr lang="zh-CN" altLang="en-US">
              <a:ea typeface="宋体" pitchFamily="2" charset="-122"/>
            </a:endParaRPr>
          </a:p>
        </p:txBody>
      </p:sp>
      <p:graphicFrame>
        <p:nvGraphicFramePr>
          <p:cNvPr id="30729" name="Object 15"/>
          <p:cNvGraphicFramePr>
            <a:graphicFrameLocks noChangeAspect="1"/>
          </p:cNvGraphicFramePr>
          <p:nvPr/>
        </p:nvGraphicFramePr>
        <p:xfrm>
          <a:off x="2070100" y="2628900"/>
          <a:ext cx="5613400" cy="933450"/>
        </p:xfrm>
        <a:graphic>
          <a:graphicData uri="http://schemas.openxmlformats.org/presentationml/2006/ole">
            <mc:AlternateContent xmlns:mc="http://schemas.openxmlformats.org/markup-compatibility/2006">
              <mc:Choice xmlns:v="urn:schemas-microsoft-com:vml" Requires="v">
                <p:oleObj spid="_x0000_s30750" name="Equation" r:id="rId7" imgW="2921000" imgH="482600" progId="Equation.DSMT4">
                  <p:embed/>
                </p:oleObj>
              </mc:Choice>
              <mc:Fallback>
                <p:oleObj name="Equation" r:id="rId7" imgW="2921000" imgH="4826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0100" y="2628900"/>
                        <a:ext cx="5613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0" name="Object 17"/>
          <p:cNvGraphicFramePr>
            <a:graphicFrameLocks noChangeAspect="1"/>
          </p:cNvGraphicFramePr>
          <p:nvPr/>
        </p:nvGraphicFramePr>
        <p:xfrm>
          <a:off x="2927350" y="1809750"/>
          <a:ext cx="1555750" cy="552450"/>
        </p:xfrm>
        <a:graphic>
          <a:graphicData uri="http://schemas.openxmlformats.org/presentationml/2006/ole">
            <mc:AlternateContent xmlns:mc="http://schemas.openxmlformats.org/markup-compatibility/2006">
              <mc:Choice xmlns:v="urn:schemas-microsoft-com:vml" Requires="v">
                <p:oleObj spid="_x0000_s30751" name="Equation" r:id="rId9" imgW="723586" imgH="253890" progId="Equation.DSMT4">
                  <p:embed/>
                </p:oleObj>
              </mc:Choice>
              <mc:Fallback>
                <p:oleObj name="Equation" r:id="rId9" imgW="723586" imgH="25389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7350" y="1809750"/>
                        <a:ext cx="15557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矩形 20"/>
          <p:cNvSpPr>
            <a:spLocks noChangeArrowheads="1"/>
          </p:cNvSpPr>
          <p:nvPr/>
        </p:nvSpPr>
        <p:spPr bwMode="auto">
          <a:xfrm>
            <a:off x="792163" y="1808163"/>
            <a:ext cx="2163762"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marL="571500" indent="-457200">
              <a:lnSpc>
                <a:spcPts val="3200"/>
              </a:lnSpc>
              <a:spcBef>
                <a:spcPct val="20000"/>
              </a:spcBef>
              <a:buClr>
                <a:schemeClr val="hlink"/>
              </a:buClr>
              <a:buSzPct val="60000"/>
              <a:buFont typeface="Wingdings" pitchFamily="2" charset="2"/>
              <a:buChar char="n"/>
              <a:defRPr/>
            </a:pPr>
            <a:r>
              <a:rPr lang="zh-CN" altLang="en-US" sz="2400">
                <a:latin typeface="华文细黑" pitchFamily="2" charset="-122"/>
                <a:ea typeface="华文细黑" pitchFamily="2" charset="-122"/>
              </a:rPr>
              <a:t>幅频失真：  </a:t>
            </a:r>
          </a:p>
        </p:txBody>
      </p:sp>
      <p:graphicFrame>
        <p:nvGraphicFramePr>
          <p:cNvPr id="30732" name="Object 21"/>
          <p:cNvGraphicFramePr>
            <a:graphicFrameLocks noChangeAspect="1"/>
          </p:cNvGraphicFramePr>
          <p:nvPr/>
        </p:nvGraphicFramePr>
        <p:xfrm>
          <a:off x="2082800" y="5295900"/>
          <a:ext cx="5464175" cy="925513"/>
        </p:xfrm>
        <a:graphic>
          <a:graphicData uri="http://schemas.openxmlformats.org/presentationml/2006/ole">
            <mc:AlternateContent xmlns:mc="http://schemas.openxmlformats.org/markup-compatibility/2006">
              <mc:Choice xmlns:v="urn:schemas-microsoft-com:vml" Requires="v">
                <p:oleObj spid="_x0000_s30752" name="Equation" r:id="rId11" imgW="2870200" imgH="482600" progId="Equation.DSMT4">
                  <p:embed/>
                </p:oleObj>
              </mc:Choice>
              <mc:Fallback>
                <p:oleObj name="Equation" r:id="rId11" imgW="2870200" imgH="48260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2800" y="5295900"/>
                        <a:ext cx="546417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AutoShape 56"/>
          <p:cNvSpPr>
            <a:spLocks noChangeArrowheads="1"/>
          </p:cNvSpPr>
          <p:nvPr/>
        </p:nvSpPr>
        <p:spPr bwMode="auto">
          <a:xfrm>
            <a:off x="1416050" y="5118100"/>
            <a:ext cx="6356350" cy="1244600"/>
          </a:xfrm>
          <a:prstGeom prst="flowChartAlternateProcess">
            <a:avLst/>
          </a:prstGeom>
          <a:noFill/>
          <a:ln w="9525">
            <a:solidFill>
              <a:srgbClr val="969696"/>
            </a:solid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zh-CN">
              <a:ea typeface="宋体" pitchFamily="2" charset="-122"/>
            </a:endParaRPr>
          </a:p>
        </p:txBody>
      </p:sp>
      <p:sp>
        <p:nvSpPr>
          <p:cNvPr id="22" name="矩形 21"/>
          <p:cNvSpPr/>
          <p:nvPr/>
        </p:nvSpPr>
        <p:spPr>
          <a:xfrm>
            <a:off x="1404938" y="2833688"/>
            <a:ext cx="982662" cy="461962"/>
          </a:xfrm>
          <a:prstGeom prst="rect">
            <a:avLst/>
          </a:prstGeom>
        </p:spPr>
        <p:txBody>
          <a:bodyPr wrap="none">
            <a:spAutoFit/>
          </a:bodyPr>
          <a:lstStyle/>
          <a:p>
            <a:pPr eaLnBrk="0" hangingPunct="0">
              <a:buClr>
                <a:srgbClr val="FF0000"/>
              </a:buClr>
              <a:buSzPct val="60000"/>
              <a:defRPr/>
            </a:pPr>
            <a:r>
              <a:rPr lang="zh-CN" altLang="en-US" sz="2400" kern="0" dirty="0">
                <a:solidFill>
                  <a:srgbClr val="0000CC"/>
                </a:solidFill>
                <a:effectLst>
                  <a:outerShdw blurRad="38100" dist="38100" dir="2700000" algn="tl">
                    <a:srgbClr val="000000">
                      <a:alpha val="43137"/>
                    </a:srgbClr>
                  </a:outerShdw>
                </a:effectLst>
                <a:latin typeface="黑体" pitchFamily="2" charset="-122"/>
                <a:ea typeface="黑体" pitchFamily="2" charset="-122"/>
              </a:rPr>
              <a:t>影响</a:t>
            </a:r>
            <a:r>
              <a:rPr lang="zh-CN" altLang="en-US" sz="2400" kern="0" dirty="0">
                <a:solidFill>
                  <a:srgbClr val="000000"/>
                </a:solidFill>
                <a:effectLst>
                  <a:outerShdw blurRad="38100" dist="38100" dir="2700000" algn="tl">
                    <a:srgbClr val="000000">
                      <a:alpha val="43137"/>
                    </a:srgbClr>
                  </a:outerShdw>
                </a:effectLst>
                <a:latin typeface="微软雅黑" pitchFamily="34" charset="-122"/>
                <a:ea typeface="微软雅黑" pitchFamily="34" charset="-122"/>
              </a:rPr>
              <a:t>  </a:t>
            </a:r>
            <a:endParaRPr lang="zh-CN" altLang="en-US" sz="24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1416050" y="5518150"/>
            <a:ext cx="982663" cy="461963"/>
          </a:xfrm>
          <a:prstGeom prst="rect">
            <a:avLst/>
          </a:prstGeom>
        </p:spPr>
        <p:txBody>
          <a:bodyPr wrap="none">
            <a:spAutoFit/>
          </a:bodyPr>
          <a:lstStyle/>
          <a:p>
            <a:pPr eaLnBrk="0" hangingPunct="0">
              <a:buClr>
                <a:srgbClr val="FF0000"/>
              </a:buClr>
              <a:buSzPct val="60000"/>
              <a:defRPr/>
            </a:pPr>
            <a:r>
              <a:rPr lang="zh-CN" altLang="en-US" sz="2400" kern="0" dirty="0">
                <a:solidFill>
                  <a:srgbClr val="0000CC"/>
                </a:solidFill>
                <a:effectLst>
                  <a:outerShdw blurRad="38100" dist="38100" dir="2700000" algn="tl">
                    <a:srgbClr val="000000">
                      <a:alpha val="43137"/>
                    </a:srgbClr>
                  </a:outerShdw>
                </a:effectLst>
                <a:latin typeface="黑体" pitchFamily="2" charset="-122"/>
                <a:ea typeface="黑体" pitchFamily="2" charset="-122"/>
              </a:rPr>
              <a:t>影响</a:t>
            </a:r>
            <a:r>
              <a:rPr lang="zh-CN" altLang="en-US" sz="2400" kern="0" dirty="0">
                <a:solidFill>
                  <a:srgbClr val="000000"/>
                </a:solidFill>
                <a:effectLst>
                  <a:outerShdw blurRad="38100" dist="38100" dir="2700000" algn="tl">
                    <a:srgbClr val="000000">
                      <a:alpha val="43137"/>
                    </a:srgbClr>
                  </a:outerShdw>
                </a:effectLst>
                <a:latin typeface="微软雅黑" pitchFamily="34" charset="-122"/>
                <a:ea typeface="微软雅黑" pitchFamily="34" charset="-122"/>
              </a:rPr>
              <a:t>  </a:t>
            </a:r>
            <a:endParaRPr lang="zh-CN" altLang="en-US" sz="24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矩形 24"/>
          <p:cNvSpPr>
            <a:spLocks noChangeArrowheads="1"/>
          </p:cNvSpPr>
          <p:nvPr/>
        </p:nvSpPr>
        <p:spPr bwMode="auto">
          <a:xfrm>
            <a:off x="746125" y="3968750"/>
            <a:ext cx="213518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marL="571500" indent="-457200">
              <a:lnSpc>
                <a:spcPts val="3200"/>
              </a:lnSpc>
              <a:spcBef>
                <a:spcPct val="20000"/>
              </a:spcBef>
              <a:buClr>
                <a:schemeClr val="hlink"/>
              </a:buClr>
              <a:buSzPct val="60000"/>
              <a:buFont typeface="Wingdings" pitchFamily="2" charset="2"/>
              <a:buChar char="n"/>
              <a:defRPr/>
            </a:pPr>
            <a:r>
              <a:rPr lang="en-US" altLang="zh-CN" sz="2400">
                <a:latin typeface="华文细黑" pitchFamily="2" charset="-122"/>
                <a:ea typeface="华文细黑" pitchFamily="2" charset="-122"/>
              </a:rPr>
              <a:t> </a:t>
            </a:r>
            <a:r>
              <a:rPr lang="zh-CN" altLang="en-US" sz="2400">
                <a:latin typeface="华文细黑" pitchFamily="2" charset="-122"/>
                <a:ea typeface="华文细黑" pitchFamily="2" charset="-122"/>
              </a:rPr>
              <a:t>相频失真：  </a:t>
            </a:r>
          </a:p>
        </p:txBody>
      </p:sp>
      <p:sp>
        <p:nvSpPr>
          <p:cNvPr id="24" name="矩形 23"/>
          <p:cNvSpPr/>
          <p:nvPr/>
        </p:nvSpPr>
        <p:spPr>
          <a:xfrm>
            <a:off x="206375" y="323850"/>
            <a:ext cx="1920875" cy="522288"/>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algn="ctr" eaLnBrk="0" hangingPunct="0">
              <a:buClr>
                <a:srgbClr val="FF0000"/>
              </a:buClr>
              <a:buSzPct val="80000"/>
              <a:defRPr/>
            </a:pPr>
            <a:r>
              <a:rPr lang="zh-CN" altLang="en-US" sz="2800" b="1" dirty="0">
                <a:solidFill>
                  <a:srgbClr val="800080"/>
                </a:solidFill>
                <a:ea typeface="微软雅黑" pitchFamily="34" charset="-122"/>
                <a:cs typeface="Arial" charset="0"/>
              </a:rPr>
              <a:t>恒参信道</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89B03A4-7D89-4E8F-AB06-5E2FFFDA6B24}" type="slidenum">
              <a:rPr lang="en-US" altLang="zh-CN" smtClean="0">
                <a:latin typeface="Tahoma" pitchFamily="34" charset="0"/>
              </a:rPr>
              <a:pPr eaLnBrk="1" hangingPunct="1"/>
              <a:t>32</a:t>
            </a:fld>
            <a:endParaRPr lang="en-US" altLang="zh-CN" smtClean="0">
              <a:latin typeface="Tahoma" pitchFamily="34" charset="0"/>
            </a:endParaRPr>
          </a:p>
        </p:txBody>
      </p:sp>
      <p:graphicFrame>
        <p:nvGraphicFramePr>
          <p:cNvPr id="31747" name="Object 3"/>
          <p:cNvGraphicFramePr>
            <a:graphicFrameLocks noGrp="1" noChangeAspect="1"/>
          </p:cNvGraphicFramePr>
          <p:nvPr>
            <p:ph idx="1"/>
          </p:nvPr>
        </p:nvGraphicFramePr>
        <p:xfrm>
          <a:off x="26988" y="3802063"/>
          <a:ext cx="8415337" cy="2649537"/>
        </p:xfrm>
        <a:graphic>
          <a:graphicData uri="http://schemas.openxmlformats.org/presentationml/2006/ole">
            <mc:AlternateContent xmlns:mc="http://schemas.openxmlformats.org/markup-compatibility/2006">
              <mc:Choice xmlns:v="urn:schemas-microsoft-com:vml" Requires="v">
                <p:oleObj spid="_x0000_s31756" name="Visio" r:id="rId3" imgW="5122331" imgH="1613283" progId="Visio.Drawing.11">
                  <p:embed/>
                </p:oleObj>
              </mc:Choice>
              <mc:Fallback>
                <p:oleObj name="Visio" r:id="rId3" imgW="5122331" imgH="1613283"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 y="3802063"/>
                        <a:ext cx="8415337" cy="26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48" name="Picture 4" descr="t3-14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6213" y="885825"/>
            <a:ext cx="4095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5"/>
          <p:cNvSpPr>
            <a:spLocks noChangeArrowheads="1"/>
          </p:cNvSpPr>
          <p:nvPr/>
        </p:nvSpPr>
        <p:spPr bwMode="auto">
          <a:xfrm>
            <a:off x="1149350" y="3517900"/>
            <a:ext cx="1511300" cy="461963"/>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defRPr/>
            </a:pPr>
            <a:r>
              <a:rPr lang="zh-CN" altLang="en-US" sz="2400" dirty="0">
                <a:ea typeface="华文中宋" pitchFamily="2" charset="-122"/>
              </a:rPr>
              <a:t> 相频特性</a:t>
            </a:r>
          </a:p>
        </p:txBody>
      </p:sp>
      <p:sp>
        <p:nvSpPr>
          <p:cNvPr id="14342" name="Rectangle 6"/>
          <p:cNvSpPr>
            <a:spLocks noChangeArrowheads="1"/>
          </p:cNvSpPr>
          <p:nvPr/>
        </p:nvSpPr>
        <p:spPr bwMode="auto">
          <a:xfrm>
            <a:off x="611188" y="1223963"/>
            <a:ext cx="32893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a:lstStyle/>
          <a:p>
            <a:pPr marL="571500" indent="-457200">
              <a:lnSpc>
                <a:spcPts val="3200"/>
              </a:lnSpc>
              <a:spcBef>
                <a:spcPct val="20000"/>
              </a:spcBef>
              <a:buClr>
                <a:schemeClr val="hlink"/>
              </a:buClr>
              <a:buSzPct val="60000"/>
              <a:buFont typeface="Wingdings" pitchFamily="2" charset="2"/>
              <a:buNone/>
              <a:defRPr/>
            </a:pPr>
            <a:r>
              <a:rPr lang="zh-CN" altLang="en-US" sz="2400">
                <a:latin typeface="华文细黑" pitchFamily="2" charset="-122"/>
                <a:ea typeface="华文细黑" pitchFamily="2" charset="-122"/>
              </a:rPr>
              <a:t>典型音频电话信道</a:t>
            </a:r>
            <a:r>
              <a:rPr lang="en-US" altLang="zh-CN" sz="2400">
                <a:latin typeface="华文细黑" pitchFamily="2" charset="-122"/>
                <a:ea typeface="华文细黑" pitchFamily="2" charset="-122"/>
              </a:rPr>
              <a:t>:</a:t>
            </a:r>
            <a:r>
              <a:rPr lang="zh-CN" altLang="en-US" sz="2400">
                <a:latin typeface="华文细黑" pitchFamily="2" charset="-122"/>
                <a:ea typeface="华文细黑" pitchFamily="2" charset="-122"/>
              </a:rPr>
              <a:t>        </a:t>
            </a:r>
          </a:p>
        </p:txBody>
      </p:sp>
      <p:sp>
        <p:nvSpPr>
          <p:cNvPr id="17416" name="Rectangle 9"/>
          <p:cNvSpPr>
            <a:spLocks noChangeArrowheads="1"/>
          </p:cNvSpPr>
          <p:nvPr/>
        </p:nvSpPr>
        <p:spPr bwMode="auto">
          <a:xfrm>
            <a:off x="5041900" y="1073150"/>
            <a:ext cx="2435225" cy="461963"/>
          </a:xfrm>
          <a:prstGeom prst="rect">
            <a:avLst/>
          </a:prstGeom>
          <a:solidFill>
            <a:schemeClr val="bg2">
              <a:lumMod val="10000"/>
              <a:lumOff val="90000"/>
            </a:schemeClr>
          </a:solidFill>
          <a:ln w="9525">
            <a:noFill/>
            <a:miter lim="800000"/>
            <a:headEnd/>
            <a:tailEnd/>
          </a:ln>
          <a:effectLst>
            <a:prstShdw prst="shdw17" dist="17961" dir="2700000">
              <a:srgbClr val="858585"/>
            </a:prstShdw>
          </a:effectLst>
        </p:spPr>
        <p:txBody>
          <a:bodyPr>
            <a:spAutoFit/>
          </a:bodyPr>
          <a:lstStyle/>
          <a:p>
            <a:pPr eaLnBrk="0" hangingPunct="0">
              <a:defRPr/>
            </a:pPr>
            <a:r>
              <a:rPr lang="zh-CN" altLang="en-US" sz="2400" dirty="0">
                <a:ea typeface="华文中宋" pitchFamily="2" charset="-122"/>
              </a:rPr>
              <a:t>幅度衰减特性</a:t>
            </a:r>
          </a:p>
        </p:txBody>
      </p:sp>
      <p:sp>
        <p:nvSpPr>
          <p:cNvPr id="17417" name="Rectangle 10"/>
          <p:cNvSpPr>
            <a:spLocks noChangeArrowheads="1"/>
          </p:cNvSpPr>
          <p:nvPr/>
        </p:nvSpPr>
        <p:spPr bwMode="auto">
          <a:xfrm>
            <a:off x="5416550" y="3825875"/>
            <a:ext cx="2805113" cy="461963"/>
          </a:xfrm>
          <a:prstGeom prst="rect">
            <a:avLst/>
          </a:prstGeom>
          <a:solidFill>
            <a:schemeClr val="bg2">
              <a:lumMod val="10000"/>
              <a:lumOff val="90000"/>
            </a:schemeClr>
          </a:solidFill>
          <a:ln w="9525">
            <a:noFill/>
            <a:miter lim="800000"/>
            <a:headEnd/>
            <a:tailEnd/>
          </a:ln>
          <a:effectLst>
            <a:prstShdw prst="shdw17" dist="17961" dir="2700000">
              <a:srgbClr val="858585"/>
            </a:prstShdw>
          </a:effectLst>
        </p:spPr>
        <p:txBody>
          <a:bodyPr>
            <a:spAutoFit/>
          </a:bodyPr>
          <a:lstStyle/>
          <a:p>
            <a:pPr eaLnBrk="0" hangingPunct="0">
              <a:defRPr/>
            </a:pPr>
            <a:r>
              <a:rPr lang="zh-CN" altLang="en-US" sz="2400" dirty="0">
                <a:ea typeface="华文中宋" pitchFamily="2" charset="-122"/>
              </a:rPr>
              <a:t>群迟延频率特性</a:t>
            </a:r>
          </a:p>
        </p:txBody>
      </p:sp>
      <p:sp>
        <p:nvSpPr>
          <p:cNvPr id="11" name="矩形 10"/>
          <p:cNvSpPr/>
          <p:nvPr/>
        </p:nvSpPr>
        <p:spPr>
          <a:xfrm>
            <a:off x="206375" y="323850"/>
            <a:ext cx="1920875" cy="522288"/>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algn="ctr" eaLnBrk="0" hangingPunct="0">
              <a:buClr>
                <a:srgbClr val="FF0000"/>
              </a:buClr>
              <a:buSzPct val="80000"/>
              <a:defRPr/>
            </a:pPr>
            <a:r>
              <a:rPr lang="zh-CN" altLang="en-US" sz="2800" b="1" dirty="0">
                <a:solidFill>
                  <a:srgbClr val="800080"/>
                </a:solidFill>
                <a:ea typeface="微软雅黑" pitchFamily="34" charset="-122"/>
                <a:cs typeface="Arial" charset="0"/>
              </a:rPr>
              <a:t>恒参信道</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F0E3C61-A2E3-4767-9FF4-8F4F211FB90C}" type="slidenum">
              <a:rPr lang="en-US" altLang="zh-CN" smtClean="0">
                <a:latin typeface="Tahoma" pitchFamily="34" charset="0"/>
              </a:rPr>
              <a:pPr eaLnBrk="1" hangingPunct="1"/>
              <a:t>33</a:t>
            </a:fld>
            <a:endParaRPr lang="en-US" altLang="zh-CN" smtClean="0">
              <a:latin typeface="Tahoma" pitchFamily="34" charset="0"/>
            </a:endParaRPr>
          </a:p>
        </p:txBody>
      </p:sp>
      <p:sp>
        <p:nvSpPr>
          <p:cNvPr id="3277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77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4041" name="AutoShape 9"/>
          <p:cNvSpPr>
            <a:spLocks noChangeArrowheads="1"/>
          </p:cNvSpPr>
          <p:nvPr/>
        </p:nvSpPr>
        <p:spPr bwMode="auto">
          <a:xfrm>
            <a:off x="482600" y="1962150"/>
            <a:ext cx="7824788" cy="522288"/>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buClr>
                <a:srgbClr val="FF0000"/>
              </a:buClr>
              <a:buSzPct val="65000"/>
              <a:defRPr/>
            </a:pPr>
            <a:r>
              <a:rPr lang="en-US" altLang="zh-CN" sz="2800" b="1" dirty="0">
                <a:solidFill>
                  <a:srgbClr val="800080"/>
                </a:solidFill>
                <a:latin typeface="Arial" pitchFamily="34" charset="0"/>
                <a:ea typeface="隶书" pitchFamily="49" charset="-122"/>
                <a:cs typeface="Arial" pitchFamily="34" charset="0"/>
              </a:rPr>
              <a:t>1</a:t>
            </a:r>
            <a:r>
              <a:rPr lang="en-US" altLang="zh-CN" sz="2400" b="1" dirty="0">
                <a:solidFill>
                  <a:srgbClr val="800080"/>
                </a:solidFill>
                <a:latin typeface="Arial" pitchFamily="34" charset="0"/>
                <a:ea typeface="隶书" pitchFamily="49" charset="-122"/>
                <a:cs typeface="Arial" pitchFamily="34" charset="0"/>
              </a:rPr>
              <a:t>.  </a:t>
            </a:r>
            <a:r>
              <a:rPr lang="zh-CN" altLang="en-US" sz="2800" dirty="0">
                <a:latin typeface="黑体" pitchFamily="2" charset="-122"/>
                <a:ea typeface="黑体" pitchFamily="2" charset="-122"/>
              </a:rPr>
              <a:t>随参信道</a:t>
            </a:r>
            <a:r>
              <a:rPr lang="zh-CN" altLang="en-US" sz="2800" b="1" dirty="0">
                <a:latin typeface="黑体" pitchFamily="2" charset="-122"/>
                <a:ea typeface="黑体" pitchFamily="2" charset="-122"/>
              </a:rPr>
              <a:t>举例</a:t>
            </a:r>
          </a:p>
        </p:txBody>
      </p:sp>
      <p:sp>
        <p:nvSpPr>
          <p:cNvPr id="13" name="Rectangle 3"/>
          <p:cNvSpPr txBox="1">
            <a:spLocks noChangeArrowheads="1"/>
          </p:cNvSpPr>
          <p:nvPr/>
        </p:nvSpPr>
        <p:spPr bwMode="auto">
          <a:xfrm>
            <a:off x="1238250" y="1268413"/>
            <a:ext cx="5556250" cy="515937"/>
          </a:xfrm>
          <a:prstGeom prst="rect">
            <a:avLst/>
          </a:prstGeom>
          <a:noFill/>
          <a:ln w="9525">
            <a:noFill/>
            <a:miter lim="800000"/>
            <a:headEnd/>
            <a:tailEnd/>
          </a:ln>
          <a:effectLst/>
        </p:spPr>
        <p:txBody>
          <a:bodyPr/>
          <a:lstStyle/>
          <a:p>
            <a:pPr marL="571500" indent="-457200">
              <a:lnSpc>
                <a:spcPts val="3200"/>
              </a:lnSpc>
              <a:spcBef>
                <a:spcPct val="20000"/>
              </a:spcBef>
              <a:buClr>
                <a:srgbClr val="0000CC"/>
              </a:buClr>
              <a:buSzPct val="60000"/>
              <a:defRPr/>
            </a:pPr>
            <a:r>
              <a:rPr lang="zh-CN" altLang="en-US" sz="2400" kern="0" dirty="0">
                <a:latin typeface="华文中宋" pitchFamily="2" charset="-122"/>
                <a:ea typeface="华文中宋" pitchFamily="2" charset="-122"/>
              </a:rPr>
              <a:t>   指传输</a:t>
            </a:r>
            <a:r>
              <a:rPr lang="zh-CN" altLang="en-US" sz="2400" kern="0" dirty="0">
                <a:solidFill>
                  <a:srgbClr val="800080"/>
                </a:solidFill>
                <a:latin typeface="华文中宋" pitchFamily="2" charset="-122"/>
                <a:ea typeface="华文中宋" pitchFamily="2" charset="-122"/>
              </a:rPr>
              <a:t>特性</a:t>
            </a:r>
            <a:r>
              <a:rPr lang="zh-CN" altLang="en-US" sz="2400" kern="0" dirty="0">
                <a:latin typeface="华文中宋" pitchFamily="2" charset="-122"/>
                <a:ea typeface="华文中宋" pitchFamily="2" charset="-122"/>
              </a:rPr>
              <a:t>随时间</a:t>
            </a:r>
            <a:r>
              <a:rPr lang="zh-CN" altLang="en-US" sz="2400" kern="0" dirty="0">
                <a:solidFill>
                  <a:srgbClr val="800080"/>
                </a:solidFill>
                <a:latin typeface="华文中宋" pitchFamily="2" charset="-122"/>
                <a:ea typeface="华文中宋" pitchFamily="2" charset="-122"/>
              </a:rPr>
              <a:t>随机快变</a:t>
            </a:r>
            <a:r>
              <a:rPr lang="zh-CN" altLang="en-US" sz="2400" kern="0" dirty="0">
                <a:latin typeface="华文中宋" pitchFamily="2" charset="-122"/>
                <a:ea typeface="华文中宋" pitchFamily="2" charset="-122"/>
              </a:rPr>
              <a:t>的信道。</a:t>
            </a:r>
            <a:endParaRPr lang="en-US" altLang="zh-CN" sz="2400" kern="0" dirty="0">
              <a:latin typeface="+mn-lt"/>
              <a:ea typeface="+mn-ea"/>
            </a:endParaRPr>
          </a:p>
        </p:txBody>
      </p:sp>
      <p:sp>
        <p:nvSpPr>
          <p:cNvPr id="16" name="Rectangle 3"/>
          <p:cNvSpPr>
            <a:spLocks noChangeArrowheads="1"/>
          </p:cNvSpPr>
          <p:nvPr/>
        </p:nvSpPr>
        <p:spPr bwMode="auto">
          <a:xfrm>
            <a:off x="522288" y="368300"/>
            <a:ext cx="7867650" cy="519113"/>
          </a:xfrm>
          <a:prstGeom prst="rect">
            <a:avLst/>
          </a:prstGeom>
          <a:solidFill>
            <a:srgbClr val="E8E8E8"/>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eaLnBrk="0" hangingPunct="0">
              <a:buClr>
                <a:srgbClr val="FF0000"/>
              </a:buClr>
              <a:buSzPct val="80000"/>
              <a:defRPr/>
            </a:pPr>
            <a:r>
              <a:rPr lang="zh-CN" altLang="en-US" sz="2800" b="1">
                <a:solidFill>
                  <a:srgbClr val="000099"/>
                </a:solidFill>
                <a:ea typeface="微软雅黑" pitchFamily="34" charset="-122"/>
                <a:cs typeface="Arial" charset="0"/>
              </a:rPr>
              <a:t>随参信道</a:t>
            </a:r>
            <a:r>
              <a:rPr lang="zh-CN" altLang="en-US" sz="2800">
                <a:solidFill>
                  <a:srgbClr val="000099"/>
                </a:solidFill>
                <a:ea typeface="微软雅黑" pitchFamily="34" charset="-122"/>
                <a:cs typeface="Arial" charset="0"/>
              </a:rPr>
              <a:t> 特性及其对信号传输的</a:t>
            </a:r>
            <a:r>
              <a:rPr lang="zh-CN" altLang="en-US" sz="2800" b="1">
                <a:solidFill>
                  <a:srgbClr val="000099"/>
                </a:solidFill>
                <a:ea typeface="微软雅黑" pitchFamily="34" charset="-122"/>
                <a:cs typeface="Arial" charset="0"/>
              </a:rPr>
              <a:t>影响</a:t>
            </a:r>
          </a:p>
        </p:txBody>
      </p:sp>
      <p:sp>
        <p:nvSpPr>
          <p:cNvPr id="32776" name="圆角矩形 9"/>
          <p:cNvSpPr>
            <a:spLocks noChangeArrowheads="1"/>
          </p:cNvSpPr>
          <p:nvPr/>
        </p:nvSpPr>
        <p:spPr bwMode="auto">
          <a:xfrm>
            <a:off x="604838" y="311150"/>
            <a:ext cx="1492250" cy="584200"/>
          </a:xfrm>
          <a:prstGeom prst="roundRect">
            <a:avLst>
              <a:gd name="adj" fmla="val 16667"/>
            </a:avLst>
          </a:prstGeom>
          <a:noFill/>
          <a:ln w="19050" algn="ctr">
            <a:solidFill>
              <a:srgbClr val="7030A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2777" name="Freeform 11"/>
          <p:cNvSpPr>
            <a:spLocks/>
          </p:cNvSpPr>
          <p:nvPr/>
        </p:nvSpPr>
        <p:spPr bwMode="auto">
          <a:xfrm rot="-771884">
            <a:off x="823913" y="987425"/>
            <a:ext cx="906462" cy="654050"/>
          </a:xfrm>
          <a:custGeom>
            <a:avLst/>
            <a:gdLst>
              <a:gd name="T0" fmla="*/ 2147483647 w 988"/>
              <a:gd name="T1" fmla="*/ 2147483647 h 562"/>
              <a:gd name="T2" fmla="*/ 2147483647 w 988"/>
              <a:gd name="T3" fmla="*/ 2147483647 h 562"/>
              <a:gd name="T4" fmla="*/ 2147483647 w 988"/>
              <a:gd name="T5" fmla="*/ 2147483647 h 562"/>
              <a:gd name="T6" fmla="*/ 2147483647 w 988"/>
              <a:gd name="T7" fmla="*/ 2147483647 h 562"/>
              <a:gd name="T8" fmla="*/ 2147483647 w 988"/>
              <a:gd name="T9" fmla="*/ 2147483647 h 562"/>
              <a:gd name="T10" fmla="*/ 2147483647 w 988"/>
              <a:gd name="T11" fmla="*/ 2147483647 h 562"/>
              <a:gd name="T12" fmla="*/ 2147483647 w 988"/>
              <a:gd name="T13" fmla="*/ 2147483647 h 562"/>
              <a:gd name="T14" fmla="*/ 2147483647 w 988"/>
              <a:gd name="T15" fmla="*/ 2147483647 h 562"/>
              <a:gd name="T16" fmla="*/ 2147483647 w 988"/>
              <a:gd name="T17" fmla="*/ 2147483647 h 562"/>
              <a:gd name="T18" fmla="*/ 2147483647 w 988"/>
              <a:gd name="T19" fmla="*/ 2147483647 h 562"/>
              <a:gd name="T20" fmla="*/ 2147483647 w 988"/>
              <a:gd name="T21" fmla="*/ 2147483647 h 562"/>
              <a:gd name="T22" fmla="*/ 2147483647 w 988"/>
              <a:gd name="T23" fmla="*/ 2147483647 h 562"/>
              <a:gd name="T24" fmla="*/ 2147483647 w 988"/>
              <a:gd name="T25" fmla="*/ 2147483647 h 562"/>
              <a:gd name="T26" fmla="*/ 2147483647 w 988"/>
              <a:gd name="T27" fmla="*/ 2147483647 h 562"/>
              <a:gd name="T28" fmla="*/ 2147483647 w 988"/>
              <a:gd name="T29" fmla="*/ 2147483647 h 562"/>
              <a:gd name="T30" fmla="*/ 2147483647 w 988"/>
              <a:gd name="T31" fmla="*/ 2147483647 h 562"/>
              <a:gd name="T32" fmla="*/ 2147483647 w 988"/>
              <a:gd name="T33" fmla="*/ 2147483647 h 562"/>
              <a:gd name="T34" fmla="*/ 2147483647 w 988"/>
              <a:gd name="T35" fmla="*/ 2147483647 h 562"/>
              <a:gd name="T36" fmla="*/ 2147483647 w 988"/>
              <a:gd name="T37" fmla="*/ 2147483647 h 562"/>
              <a:gd name="T38" fmla="*/ 2147483647 w 988"/>
              <a:gd name="T39" fmla="*/ 2147483647 h 562"/>
              <a:gd name="T40" fmla="*/ 2147483647 w 988"/>
              <a:gd name="T41" fmla="*/ 2147483647 h 562"/>
              <a:gd name="T42" fmla="*/ 2147483647 w 988"/>
              <a:gd name="T43" fmla="*/ 2147483647 h 562"/>
              <a:gd name="T44" fmla="*/ 2147483647 w 988"/>
              <a:gd name="T45" fmla="*/ 2147483647 h 562"/>
              <a:gd name="T46" fmla="*/ 2147483647 w 988"/>
              <a:gd name="T47" fmla="*/ 2147483647 h 562"/>
              <a:gd name="T48" fmla="*/ 2147483647 w 988"/>
              <a:gd name="T49" fmla="*/ 2147483647 h 562"/>
              <a:gd name="T50" fmla="*/ 2147483647 w 988"/>
              <a:gd name="T51" fmla="*/ 2147483647 h 562"/>
              <a:gd name="T52" fmla="*/ 2147483647 w 988"/>
              <a:gd name="T53" fmla="*/ 2147483647 h 562"/>
              <a:gd name="T54" fmla="*/ 2147483647 w 988"/>
              <a:gd name="T55" fmla="*/ 2147483647 h 562"/>
              <a:gd name="T56" fmla="*/ 2147483647 w 988"/>
              <a:gd name="T57" fmla="*/ 2147483647 h 562"/>
              <a:gd name="T58" fmla="*/ 2147483647 w 988"/>
              <a:gd name="T59" fmla="*/ 2147483647 h 562"/>
              <a:gd name="T60" fmla="*/ 2147483647 w 988"/>
              <a:gd name="T61" fmla="*/ 2147483647 h 562"/>
              <a:gd name="T62" fmla="*/ 2147483647 w 988"/>
              <a:gd name="T63" fmla="*/ 2147483647 h 562"/>
              <a:gd name="T64" fmla="*/ 2147483647 w 988"/>
              <a:gd name="T65" fmla="*/ 2147483647 h 562"/>
              <a:gd name="T66" fmla="*/ 2147483647 w 988"/>
              <a:gd name="T67" fmla="*/ 2147483647 h 562"/>
              <a:gd name="T68" fmla="*/ 2147483647 w 988"/>
              <a:gd name="T69" fmla="*/ 2147483647 h 562"/>
              <a:gd name="T70" fmla="*/ 2147483647 w 988"/>
              <a:gd name="T71" fmla="*/ 2147483647 h 562"/>
              <a:gd name="T72" fmla="*/ 2147483647 w 988"/>
              <a:gd name="T73" fmla="*/ 2147483647 h 562"/>
              <a:gd name="T74" fmla="*/ 2147483647 w 988"/>
              <a:gd name="T75" fmla="*/ 2147483647 h 562"/>
              <a:gd name="T76" fmla="*/ 2147483647 w 988"/>
              <a:gd name="T77" fmla="*/ 2147483647 h 562"/>
              <a:gd name="T78" fmla="*/ 2147483647 w 988"/>
              <a:gd name="T79" fmla="*/ 0 h 562"/>
              <a:gd name="T80" fmla="*/ 2147483647 w 988"/>
              <a:gd name="T81" fmla="*/ 2147483647 h 562"/>
              <a:gd name="T82" fmla="*/ 2147483647 w 988"/>
              <a:gd name="T83" fmla="*/ 2147483647 h 562"/>
              <a:gd name="T84" fmla="*/ 2147483647 w 988"/>
              <a:gd name="T85" fmla="*/ 2147483647 h 562"/>
              <a:gd name="T86" fmla="*/ 2147483647 w 988"/>
              <a:gd name="T87" fmla="*/ 2147483647 h 562"/>
              <a:gd name="T88" fmla="*/ 2147483647 w 988"/>
              <a:gd name="T89" fmla="*/ 2147483647 h 562"/>
              <a:gd name="T90" fmla="*/ 2147483647 w 988"/>
              <a:gd name="T91" fmla="*/ 2147483647 h 562"/>
              <a:gd name="T92" fmla="*/ 2147483647 w 988"/>
              <a:gd name="T93" fmla="*/ 2147483647 h 562"/>
              <a:gd name="T94" fmla="*/ 0 w 988"/>
              <a:gd name="T95" fmla="*/ 2147483647 h 562"/>
              <a:gd name="T96" fmla="*/ 0 w 988"/>
              <a:gd name="T97" fmla="*/ 2147483647 h 562"/>
              <a:gd name="T98" fmla="*/ 2147483647 w 988"/>
              <a:gd name="T99" fmla="*/ 2147483647 h 562"/>
              <a:gd name="T100" fmla="*/ 2147483647 w 988"/>
              <a:gd name="T101" fmla="*/ 2147483647 h 562"/>
              <a:gd name="T102" fmla="*/ 2147483647 w 988"/>
              <a:gd name="T103" fmla="*/ 2147483647 h 562"/>
              <a:gd name="T104" fmla="*/ 2147483647 w 988"/>
              <a:gd name="T105" fmla="*/ 2147483647 h 562"/>
              <a:gd name="T106" fmla="*/ 2147483647 w 988"/>
              <a:gd name="T107" fmla="*/ 2147483647 h 562"/>
              <a:gd name="T108" fmla="*/ 2147483647 w 988"/>
              <a:gd name="T109" fmla="*/ 2147483647 h 562"/>
              <a:gd name="T110" fmla="*/ 2147483647 w 988"/>
              <a:gd name="T111" fmla="*/ 2147483647 h 562"/>
              <a:gd name="T112" fmla="*/ 2147483647 w 988"/>
              <a:gd name="T113" fmla="*/ 2147483647 h 562"/>
              <a:gd name="T114" fmla="*/ 2147483647 w 988"/>
              <a:gd name="T115" fmla="*/ 2147483647 h 562"/>
              <a:gd name="T116" fmla="*/ 2147483647 w 988"/>
              <a:gd name="T117" fmla="*/ 2147483647 h 5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88"/>
              <a:gd name="T178" fmla="*/ 0 h 562"/>
              <a:gd name="T179" fmla="*/ 988 w 988"/>
              <a:gd name="T180" fmla="*/ 562 h 5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88" h="562">
                <a:moveTo>
                  <a:pt x="496" y="562"/>
                </a:moveTo>
                <a:lnTo>
                  <a:pt x="806" y="506"/>
                </a:lnTo>
                <a:lnTo>
                  <a:pt x="536" y="362"/>
                </a:lnTo>
                <a:lnTo>
                  <a:pt x="582" y="454"/>
                </a:lnTo>
                <a:lnTo>
                  <a:pt x="546" y="448"/>
                </a:lnTo>
                <a:lnTo>
                  <a:pt x="508" y="442"/>
                </a:lnTo>
                <a:lnTo>
                  <a:pt x="470" y="434"/>
                </a:lnTo>
                <a:lnTo>
                  <a:pt x="432" y="424"/>
                </a:lnTo>
                <a:lnTo>
                  <a:pt x="394" y="414"/>
                </a:lnTo>
                <a:lnTo>
                  <a:pt x="356" y="402"/>
                </a:lnTo>
                <a:lnTo>
                  <a:pt x="318" y="388"/>
                </a:lnTo>
                <a:lnTo>
                  <a:pt x="282" y="374"/>
                </a:lnTo>
                <a:lnTo>
                  <a:pt x="246" y="360"/>
                </a:lnTo>
                <a:lnTo>
                  <a:pt x="212" y="342"/>
                </a:lnTo>
                <a:lnTo>
                  <a:pt x="178" y="326"/>
                </a:lnTo>
                <a:lnTo>
                  <a:pt x="148" y="308"/>
                </a:lnTo>
                <a:lnTo>
                  <a:pt x="120" y="288"/>
                </a:lnTo>
                <a:lnTo>
                  <a:pt x="94" y="270"/>
                </a:lnTo>
                <a:lnTo>
                  <a:pt x="70" y="248"/>
                </a:lnTo>
                <a:lnTo>
                  <a:pt x="50" y="228"/>
                </a:lnTo>
                <a:lnTo>
                  <a:pt x="40" y="216"/>
                </a:lnTo>
                <a:lnTo>
                  <a:pt x="32" y="204"/>
                </a:lnTo>
                <a:lnTo>
                  <a:pt x="26" y="192"/>
                </a:lnTo>
                <a:lnTo>
                  <a:pt x="20" y="178"/>
                </a:lnTo>
                <a:lnTo>
                  <a:pt x="16" y="164"/>
                </a:lnTo>
                <a:lnTo>
                  <a:pt x="14" y="148"/>
                </a:lnTo>
                <a:lnTo>
                  <a:pt x="12" y="134"/>
                </a:lnTo>
                <a:lnTo>
                  <a:pt x="12" y="120"/>
                </a:lnTo>
                <a:lnTo>
                  <a:pt x="14" y="106"/>
                </a:lnTo>
                <a:lnTo>
                  <a:pt x="16" y="92"/>
                </a:lnTo>
                <a:lnTo>
                  <a:pt x="20" y="80"/>
                </a:lnTo>
                <a:lnTo>
                  <a:pt x="26" y="68"/>
                </a:lnTo>
                <a:lnTo>
                  <a:pt x="32" y="56"/>
                </a:lnTo>
                <a:lnTo>
                  <a:pt x="40" y="48"/>
                </a:lnTo>
                <a:lnTo>
                  <a:pt x="50" y="38"/>
                </a:lnTo>
                <a:lnTo>
                  <a:pt x="62" y="32"/>
                </a:lnTo>
                <a:lnTo>
                  <a:pt x="78" y="24"/>
                </a:lnTo>
                <a:lnTo>
                  <a:pt x="96" y="18"/>
                </a:lnTo>
                <a:lnTo>
                  <a:pt x="118" y="14"/>
                </a:lnTo>
                <a:lnTo>
                  <a:pt x="140" y="10"/>
                </a:lnTo>
                <a:lnTo>
                  <a:pt x="162" y="8"/>
                </a:lnTo>
                <a:lnTo>
                  <a:pt x="188" y="6"/>
                </a:lnTo>
                <a:lnTo>
                  <a:pt x="214" y="6"/>
                </a:lnTo>
                <a:lnTo>
                  <a:pt x="242" y="6"/>
                </a:lnTo>
                <a:lnTo>
                  <a:pt x="300" y="12"/>
                </a:lnTo>
                <a:lnTo>
                  <a:pt x="362" y="22"/>
                </a:lnTo>
                <a:lnTo>
                  <a:pt x="426" y="38"/>
                </a:lnTo>
                <a:lnTo>
                  <a:pt x="492" y="58"/>
                </a:lnTo>
                <a:lnTo>
                  <a:pt x="538" y="74"/>
                </a:lnTo>
                <a:lnTo>
                  <a:pt x="582" y="86"/>
                </a:lnTo>
                <a:lnTo>
                  <a:pt x="626" y="98"/>
                </a:lnTo>
                <a:lnTo>
                  <a:pt x="668" y="106"/>
                </a:lnTo>
                <a:lnTo>
                  <a:pt x="708" y="114"/>
                </a:lnTo>
                <a:lnTo>
                  <a:pt x="748" y="120"/>
                </a:lnTo>
                <a:lnTo>
                  <a:pt x="818" y="128"/>
                </a:lnTo>
                <a:lnTo>
                  <a:pt x="880" y="130"/>
                </a:lnTo>
                <a:lnTo>
                  <a:pt x="930" y="130"/>
                </a:lnTo>
                <a:lnTo>
                  <a:pt x="988" y="130"/>
                </a:lnTo>
                <a:lnTo>
                  <a:pt x="930" y="130"/>
                </a:lnTo>
                <a:lnTo>
                  <a:pt x="880" y="130"/>
                </a:lnTo>
                <a:lnTo>
                  <a:pt x="818" y="126"/>
                </a:lnTo>
                <a:lnTo>
                  <a:pt x="748" y="118"/>
                </a:lnTo>
                <a:lnTo>
                  <a:pt x="708" y="112"/>
                </a:lnTo>
                <a:lnTo>
                  <a:pt x="668" y="104"/>
                </a:lnTo>
                <a:lnTo>
                  <a:pt x="626" y="94"/>
                </a:lnTo>
                <a:lnTo>
                  <a:pt x="582" y="84"/>
                </a:lnTo>
                <a:lnTo>
                  <a:pt x="538" y="72"/>
                </a:lnTo>
                <a:lnTo>
                  <a:pt x="492" y="56"/>
                </a:lnTo>
                <a:lnTo>
                  <a:pt x="422" y="34"/>
                </a:lnTo>
                <a:lnTo>
                  <a:pt x="354" y="18"/>
                </a:lnTo>
                <a:lnTo>
                  <a:pt x="292" y="6"/>
                </a:lnTo>
                <a:lnTo>
                  <a:pt x="262" y="2"/>
                </a:lnTo>
                <a:lnTo>
                  <a:pt x="232" y="0"/>
                </a:lnTo>
                <a:lnTo>
                  <a:pt x="206" y="0"/>
                </a:lnTo>
                <a:lnTo>
                  <a:pt x="180" y="0"/>
                </a:lnTo>
                <a:lnTo>
                  <a:pt x="154" y="2"/>
                </a:lnTo>
                <a:lnTo>
                  <a:pt x="132" y="4"/>
                </a:lnTo>
                <a:lnTo>
                  <a:pt x="110" y="8"/>
                </a:lnTo>
                <a:lnTo>
                  <a:pt x="90" y="14"/>
                </a:lnTo>
                <a:lnTo>
                  <a:pt x="72" y="20"/>
                </a:lnTo>
                <a:lnTo>
                  <a:pt x="56" y="28"/>
                </a:lnTo>
                <a:lnTo>
                  <a:pt x="46" y="36"/>
                </a:lnTo>
                <a:lnTo>
                  <a:pt x="36" y="44"/>
                </a:lnTo>
                <a:lnTo>
                  <a:pt x="26" y="52"/>
                </a:lnTo>
                <a:lnTo>
                  <a:pt x="18" y="64"/>
                </a:lnTo>
                <a:lnTo>
                  <a:pt x="12" y="74"/>
                </a:lnTo>
                <a:lnTo>
                  <a:pt x="6" y="88"/>
                </a:lnTo>
                <a:lnTo>
                  <a:pt x="2" y="100"/>
                </a:lnTo>
                <a:lnTo>
                  <a:pt x="0" y="116"/>
                </a:lnTo>
                <a:lnTo>
                  <a:pt x="0" y="130"/>
                </a:lnTo>
                <a:lnTo>
                  <a:pt x="0" y="146"/>
                </a:lnTo>
                <a:lnTo>
                  <a:pt x="2" y="162"/>
                </a:lnTo>
                <a:lnTo>
                  <a:pt x="6" y="178"/>
                </a:lnTo>
                <a:lnTo>
                  <a:pt x="12" y="194"/>
                </a:lnTo>
                <a:lnTo>
                  <a:pt x="20" y="210"/>
                </a:lnTo>
                <a:lnTo>
                  <a:pt x="30" y="226"/>
                </a:lnTo>
                <a:lnTo>
                  <a:pt x="42" y="242"/>
                </a:lnTo>
                <a:lnTo>
                  <a:pt x="68" y="270"/>
                </a:lnTo>
                <a:lnTo>
                  <a:pt x="96" y="296"/>
                </a:lnTo>
                <a:lnTo>
                  <a:pt x="128" y="320"/>
                </a:lnTo>
                <a:lnTo>
                  <a:pt x="162" y="342"/>
                </a:lnTo>
                <a:lnTo>
                  <a:pt x="198" y="364"/>
                </a:lnTo>
                <a:lnTo>
                  <a:pt x="236" y="382"/>
                </a:lnTo>
                <a:lnTo>
                  <a:pt x="274" y="400"/>
                </a:lnTo>
                <a:lnTo>
                  <a:pt x="314" y="416"/>
                </a:lnTo>
                <a:lnTo>
                  <a:pt x="352" y="432"/>
                </a:lnTo>
                <a:lnTo>
                  <a:pt x="390" y="444"/>
                </a:lnTo>
                <a:lnTo>
                  <a:pt x="462" y="466"/>
                </a:lnTo>
                <a:lnTo>
                  <a:pt x="526" y="480"/>
                </a:lnTo>
                <a:lnTo>
                  <a:pt x="578" y="490"/>
                </a:lnTo>
                <a:lnTo>
                  <a:pt x="496" y="562"/>
                </a:lnTo>
                <a:close/>
              </a:path>
            </a:pathLst>
          </a:custGeom>
          <a:solidFill>
            <a:srgbClr val="800080"/>
          </a:solidFill>
          <a:ln w="9525">
            <a:solidFill>
              <a:srgbClr val="7030A0"/>
            </a:solidFill>
            <a:miter lim="800000"/>
            <a:headEnd/>
            <a:tailEnd/>
          </a:ln>
        </p:spPr>
        <p:txBody>
          <a:bodyPr/>
          <a:lstStyle/>
          <a:p>
            <a:endParaRPr lang="zh-CN" altLang="en-US"/>
          </a:p>
        </p:txBody>
      </p:sp>
      <p:sp>
        <p:nvSpPr>
          <p:cNvPr id="18" name="矩形 17"/>
          <p:cNvSpPr/>
          <p:nvPr/>
        </p:nvSpPr>
        <p:spPr>
          <a:xfrm>
            <a:off x="1504950" y="2628900"/>
            <a:ext cx="6178550" cy="3124200"/>
          </a:xfrm>
          <a:prstGeom prst="rect">
            <a:avLst/>
          </a:prstGeom>
          <a:solidFill>
            <a:schemeClr val="bg2">
              <a:lumMod val="10000"/>
              <a:lumOff val="90000"/>
            </a:schemeClr>
          </a:solidFill>
          <a:effectLst>
            <a:outerShdw blurRad="50800" dist="38100" dir="2700000" algn="tl" rotWithShape="0">
              <a:prstClr val="black">
                <a:alpha val="40000"/>
              </a:prstClr>
            </a:outerShdw>
          </a:effectLst>
        </p:spPr>
        <p:txBody>
          <a:bodyPr>
            <a:spAutoFit/>
          </a:bodyPr>
          <a:lstStyle/>
          <a:p>
            <a:pPr marL="571500" indent="-457200">
              <a:lnSpc>
                <a:spcPts val="3500"/>
              </a:lnSpc>
              <a:spcBef>
                <a:spcPct val="20000"/>
              </a:spcBef>
              <a:buClr>
                <a:srgbClr val="555555"/>
              </a:buClr>
              <a:buSzPct val="60000"/>
              <a:buFont typeface="Wingdings" pitchFamily="2" charset="2"/>
              <a:buChar char="l"/>
              <a:defRPr/>
            </a:pPr>
            <a:r>
              <a:rPr kumimoji="1" lang="zh-CN" altLang="en-US" sz="2400">
                <a:solidFill>
                  <a:srgbClr val="000000"/>
                </a:solidFill>
                <a:latin typeface="华文中宋" pitchFamily="2" charset="-122"/>
                <a:ea typeface="华文中宋" pitchFamily="2" charset="-122"/>
              </a:rPr>
              <a:t>陆地移动信道</a:t>
            </a:r>
            <a:endParaRPr kumimoji="1" lang="en-US" altLang="zh-CN" sz="2400">
              <a:solidFill>
                <a:srgbClr val="000000"/>
              </a:solidFill>
              <a:latin typeface="华文中宋" pitchFamily="2" charset="-122"/>
              <a:ea typeface="华文中宋" pitchFamily="2" charset="-122"/>
            </a:endParaRPr>
          </a:p>
          <a:p>
            <a:pPr marL="571500" indent="-457200">
              <a:lnSpc>
                <a:spcPts val="3500"/>
              </a:lnSpc>
              <a:spcBef>
                <a:spcPct val="20000"/>
              </a:spcBef>
              <a:buClr>
                <a:srgbClr val="555555"/>
              </a:buClr>
              <a:buSzPct val="60000"/>
              <a:buFont typeface="Wingdings" pitchFamily="2" charset="2"/>
              <a:buChar char="l"/>
              <a:defRPr/>
            </a:pPr>
            <a:r>
              <a:rPr kumimoji="1" lang="zh-CN" altLang="en-US" sz="2400">
                <a:latin typeface="华文中宋" pitchFamily="2" charset="-122"/>
                <a:ea typeface="华文中宋" pitchFamily="2" charset="-122"/>
              </a:rPr>
              <a:t>短波电离层反射信道</a:t>
            </a:r>
            <a:endParaRPr kumimoji="1" lang="en-US" altLang="zh-CN" sz="2400">
              <a:latin typeface="华文中宋" pitchFamily="2" charset="-122"/>
              <a:ea typeface="华文中宋" pitchFamily="2" charset="-122"/>
            </a:endParaRPr>
          </a:p>
          <a:p>
            <a:pPr marL="571500" indent="-457200">
              <a:lnSpc>
                <a:spcPts val="3500"/>
              </a:lnSpc>
              <a:spcBef>
                <a:spcPct val="20000"/>
              </a:spcBef>
              <a:buClr>
                <a:srgbClr val="555555"/>
              </a:buClr>
              <a:buSzPct val="60000"/>
              <a:buFont typeface="Wingdings" pitchFamily="2" charset="2"/>
              <a:buChar char="l"/>
              <a:defRPr/>
            </a:pPr>
            <a:r>
              <a:rPr kumimoji="1" lang="zh-CN" altLang="en-US" sz="2400">
                <a:latin typeface="华文中宋" pitchFamily="2" charset="-122"/>
                <a:ea typeface="华文中宋" pitchFamily="2" charset="-122"/>
              </a:rPr>
              <a:t>超短波流星余迹散射信道</a:t>
            </a:r>
            <a:endParaRPr kumimoji="1" lang="en-US" altLang="zh-CN" sz="2400">
              <a:latin typeface="华文中宋" pitchFamily="2" charset="-122"/>
              <a:ea typeface="华文中宋" pitchFamily="2" charset="-122"/>
            </a:endParaRPr>
          </a:p>
          <a:p>
            <a:pPr marL="571500" indent="-457200">
              <a:lnSpc>
                <a:spcPts val="3500"/>
              </a:lnSpc>
              <a:spcBef>
                <a:spcPct val="20000"/>
              </a:spcBef>
              <a:buClr>
                <a:srgbClr val="555555"/>
              </a:buClr>
              <a:buSzPct val="60000"/>
              <a:buFont typeface="Wingdings" pitchFamily="2" charset="2"/>
              <a:buChar char="l"/>
              <a:defRPr/>
            </a:pPr>
            <a:r>
              <a:rPr kumimoji="1" lang="zh-CN" altLang="en-US" sz="2400">
                <a:latin typeface="华文中宋" pitchFamily="2" charset="-122"/>
                <a:ea typeface="华文中宋" pitchFamily="2" charset="-122"/>
              </a:rPr>
              <a:t>超短波及微波对流层散射信道</a:t>
            </a:r>
            <a:endParaRPr kumimoji="1" lang="en-US" altLang="zh-CN" sz="2400">
              <a:latin typeface="华文中宋" pitchFamily="2" charset="-122"/>
              <a:ea typeface="华文中宋" pitchFamily="2" charset="-122"/>
            </a:endParaRPr>
          </a:p>
          <a:p>
            <a:pPr marL="571500" indent="-457200">
              <a:lnSpc>
                <a:spcPts val="3500"/>
              </a:lnSpc>
              <a:spcBef>
                <a:spcPct val="20000"/>
              </a:spcBef>
              <a:buClr>
                <a:srgbClr val="555555"/>
              </a:buClr>
              <a:buSzPct val="60000"/>
              <a:buFont typeface="Wingdings" pitchFamily="2" charset="2"/>
              <a:buChar char="l"/>
              <a:defRPr/>
            </a:pPr>
            <a:r>
              <a:rPr kumimoji="1" lang="zh-CN" altLang="en-US" sz="2400">
                <a:latin typeface="华文中宋" pitchFamily="2" charset="-122"/>
                <a:ea typeface="华文中宋" pitchFamily="2" charset="-122"/>
              </a:rPr>
              <a:t>超短波电离层散射</a:t>
            </a:r>
            <a:endParaRPr kumimoji="1" lang="en-US" altLang="zh-CN" sz="2400">
              <a:latin typeface="华文中宋" pitchFamily="2" charset="-122"/>
              <a:ea typeface="华文中宋" pitchFamily="2" charset="-122"/>
            </a:endParaRPr>
          </a:p>
          <a:p>
            <a:pPr marL="571500" indent="-457200">
              <a:lnSpc>
                <a:spcPts val="3500"/>
              </a:lnSpc>
              <a:spcBef>
                <a:spcPct val="20000"/>
              </a:spcBef>
              <a:buClr>
                <a:srgbClr val="555555"/>
              </a:buClr>
              <a:buSzPct val="60000"/>
              <a:buFont typeface="Wingdings" pitchFamily="2" charset="2"/>
              <a:buChar char="l"/>
              <a:defRPr/>
            </a:pPr>
            <a:r>
              <a:rPr kumimoji="1" lang="en-US" altLang="zh-CN" sz="2400" b="1">
                <a:ea typeface="宋体" pitchFamily="2" charset="-122"/>
              </a:rPr>
              <a:t>…</a:t>
            </a:r>
            <a:r>
              <a:rPr lang="en-US" altLang="zh-CN" sz="2400" b="1">
                <a:solidFill>
                  <a:srgbClr val="000000"/>
                </a:solidFill>
                <a:latin typeface="Times New Roman" pitchFamily="18" charset="0"/>
                <a:ea typeface="楷体_GB2312" pitchFamily="49" charset="-122"/>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71493B0-3264-49D9-AF31-F0EE02B52F91}" type="slidenum">
              <a:rPr lang="en-US" altLang="zh-CN" smtClean="0">
                <a:latin typeface="Tahoma" pitchFamily="34" charset="0"/>
              </a:rPr>
              <a:pPr eaLnBrk="1" hangingPunct="1"/>
              <a:t>34</a:t>
            </a:fld>
            <a:endParaRPr lang="en-US" altLang="zh-CN" smtClean="0">
              <a:latin typeface="Tahoma" pitchFamily="34" charset="0"/>
            </a:endParaRPr>
          </a:p>
        </p:txBody>
      </p:sp>
      <p:sp>
        <p:nvSpPr>
          <p:cNvPr id="3379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79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4042" name="AutoShape 10"/>
          <p:cNvSpPr>
            <a:spLocks noChangeArrowheads="1"/>
          </p:cNvSpPr>
          <p:nvPr/>
        </p:nvSpPr>
        <p:spPr bwMode="auto">
          <a:xfrm>
            <a:off x="385763" y="1898650"/>
            <a:ext cx="2801937" cy="1484313"/>
          </a:xfrm>
          <a:prstGeom prst="flowChartAlternateProcess">
            <a:avLst/>
          </a:prstGeom>
          <a:noFill/>
          <a:ln w="3175">
            <a:solidFill>
              <a:schemeClr val="bg1">
                <a:lumMod val="50000"/>
              </a:schemeClr>
            </a:solidFill>
            <a:miter lim="800000"/>
            <a:headEnd/>
            <a:tailEnd/>
          </a:ln>
          <a:effectLst>
            <a:prstShdw prst="shdw17" dist="17961" dir="2700000">
              <a:srgbClr val="5A5A5A"/>
            </a:prstShdw>
          </a:effectLst>
        </p:spPr>
        <p:txBody>
          <a:bodyPr wrap="none" anchor="ctr"/>
          <a:lstStyle/>
          <a:p>
            <a:pPr algn="ctr">
              <a:defRPr/>
            </a:pPr>
            <a:endParaRPr lang="zh-CN" altLang="zh-CN">
              <a:ea typeface="宋体" pitchFamily="2" charset="-122"/>
            </a:endParaRPr>
          </a:p>
        </p:txBody>
      </p:sp>
      <p:sp>
        <p:nvSpPr>
          <p:cNvPr id="12" name="AutoShape 9"/>
          <p:cNvSpPr>
            <a:spLocks noChangeArrowheads="1"/>
          </p:cNvSpPr>
          <p:nvPr/>
        </p:nvSpPr>
        <p:spPr bwMode="auto">
          <a:xfrm>
            <a:off x="522288" y="1089025"/>
            <a:ext cx="7870825" cy="522288"/>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buClr>
                <a:srgbClr val="FF0000"/>
              </a:buClr>
              <a:buSzPct val="65000"/>
              <a:defRPr/>
            </a:pPr>
            <a:r>
              <a:rPr lang="en-US" altLang="zh-CN" sz="2800" b="1" dirty="0">
                <a:solidFill>
                  <a:srgbClr val="0000CC"/>
                </a:solidFill>
                <a:latin typeface="Arial" pitchFamily="34" charset="0"/>
                <a:ea typeface="隶书" pitchFamily="49" charset="-122"/>
                <a:cs typeface="Arial" pitchFamily="34" charset="0"/>
              </a:rPr>
              <a:t> </a:t>
            </a:r>
            <a:r>
              <a:rPr lang="en-US" altLang="zh-CN" sz="2800" b="1" dirty="0">
                <a:solidFill>
                  <a:srgbClr val="800080"/>
                </a:solidFill>
                <a:latin typeface="Arial" pitchFamily="34" charset="0"/>
                <a:ea typeface="隶书" pitchFamily="49" charset="-122"/>
                <a:cs typeface="Arial" pitchFamily="34" charset="0"/>
              </a:rPr>
              <a:t>2. </a:t>
            </a:r>
            <a:r>
              <a:rPr lang="zh-CN" altLang="en-US" sz="2800" dirty="0">
                <a:latin typeface="黑体" pitchFamily="2" charset="-122"/>
                <a:ea typeface="黑体" pitchFamily="2" charset="-122"/>
              </a:rPr>
              <a:t>随参信道</a:t>
            </a:r>
            <a:r>
              <a:rPr lang="zh-CN" altLang="en-US" sz="2800" b="1" dirty="0">
                <a:latin typeface="黑体" pitchFamily="2" charset="-122"/>
                <a:ea typeface="黑体" pitchFamily="2" charset="-122"/>
              </a:rPr>
              <a:t>特性</a:t>
            </a:r>
          </a:p>
        </p:txBody>
      </p:sp>
      <p:pic>
        <p:nvPicPr>
          <p:cNvPr id="33799" name="Picture 12" descr="t3-21"/>
          <p:cNvPicPr>
            <a:picLocks noChangeAspect="1" noChangeArrowheads="1"/>
          </p:cNvPicPr>
          <p:nvPr/>
        </p:nvPicPr>
        <p:blipFill>
          <a:blip r:embed="rId3">
            <a:extLst>
              <a:ext uri="{28A0092B-C50C-407E-A947-70E740481C1C}">
                <a14:useLocalDpi xmlns:a14="http://schemas.microsoft.com/office/drawing/2010/main" val="0"/>
              </a:ext>
            </a:extLst>
          </a:blip>
          <a:srcRect l="19923" t="6480" r="8356" b="49538"/>
          <a:stretch>
            <a:fillRect/>
          </a:stretch>
        </p:blipFill>
        <p:spPr bwMode="auto">
          <a:xfrm>
            <a:off x="3543300" y="1673225"/>
            <a:ext cx="5600700" cy="21097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800" name="Rectangle 11"/>
          <p:cNvSpPr>
            <a:spLocks noChangeArrowheads="1"/>
          </p:cNvSpPr>
          <p:nvPr/>
        </p:nvSpPr>
        <p:spPr bwMode="auto">
          <a:xfrm>
            <a:off x="527050" y="1922463"/>
            <a:ext cx="26765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500"/>
              </a:lnSpc>
              <a:buClr>
                <a:srgbClr val="0000CC"/>
              </a:buClr>
              <a:buSzPct val="55000"/>
              <a:buFont typeface="Wingdings" pitchFamily="2" charset="2"/>
              <a:buChar char="l"/>
            </a:pPr>
            <a:r>
              <a:rPr lang="en-US" altLang="zh-CN" sz="2400">
                <a:ea typeface="华文中宋" pitchFamily="2" charset="-122"/>
              </a:rPr>
              <a:t> </a:t>
            </a:r>
            <a:r>
              <a:rPr lang="zh-CN" altLang="en-US" sz="2400">
                <a:ea typeface="华文中宋" pitchFamily="2" charset="-122"/>
              </a:rPr>
              <a:t>衰减随时间变化</a:t>
            </a:r>
          </a:p>
          <a:p>
            <a:pPr>
              <a:lnSpc>
                <a:spcPts val="3500"/>
              </a:lnSpc>
              <a:buClr>
                <a:srgbClr val="0000CC"/>
              </a:buClr>
              <a:buSzPct val="55000"/>
              <a:buFont typeface="Wingdings" pitchFamily="2" charset="2"/>
              <a:buChar char="l"/>
            </a:pPr>
            <a:r>
              <a:rPr lang="zh-CN" altLang="en-US" sz="2400">
                <a:ea typeface="华文中宋" pitchFamily="2" charset="-122"/>
              </a:rPr>
              <a:t> 时延随时间变化</a:t>
            </a:r>
          </a:p>
          <a:p>
            <a:pPr>
              <a:lnSpc>
                <a:spcPts val="3500"/>
              </a:lnSpc>
              <a:buClr>
                <a:srgbClr val="0000CC"/>
              </a:buClr>
              <a:buSzPct val="55000"/>
              <a:buFont typeface="Wingdings" pitchFamily="2" charset="2"/>
              <a:buChar char="l"/>
            </a:pPr>
            <a:r>
              <a:rPr lang="zh-CN" altLang="en-US" sz="2400">
                <a:solidFill>
                  <a:schemeClr val="hlink"/>
                </a:solidFill>
                <a:ea typeface="华文中宋" pitchFamily="2" charset="-122"/>
              </a:rPr>
              <a:t> </a:t>
            </a:r>
            <a:r>
              <a:rPr lang="zh-CN" altLang="en-US" sz="2400">
                <a:solidFill>
                  <a:srgbClr val="FF0000"/>
                </a:solidFill>
                <a:ea typeface="华文中宋" pitchFamily="2" charset="-122"/>
              </a:rPr>
              <a:t>多径传播</a:t>
            </a:r>
          </a:p>
        </p:txBody>
      </p:sp>
      <p:sp>
        <p:nvSpPr>
          <p:cNvPr id="13" name="矩形 12"/>
          <p:cNvSpPr/>
          <p:nvPr/>
        </p:nvSpPr>
        <p:spPr>
          <a:xfrm>
            <a:off x="206375" y="323850"/>
            <a:ext cx="1920875" cy="522288"/>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spAutoFit/>
          </a:bodyPr>
          <a:lstStyle/>
          <a:p>
            <a:pPr algn="ctr" eaLnBrk="0" hangingPunct="0">
              <a:buClr>
                <a:srgbClr val="FF0000"/>
              </a:buClr>
              <a:buSzPct val="80000"/>
              <a:defRPr/>
            </a:pPr>
            <a:r>
              <a:rPr lang="zh-CN" altLang="en-US" sz="2800" b="1" dirty="0">
                <a:solidFill>
                  <a:srgbClr val="800080"/>
                </a:solidFill>
                <a:ea typeface="微软雅黑" pitchFamily="34" charset="-122"/>
                <a:cs typeface="Arial" charset="0"/>
              </a:rPr>
              <a:t>随参信道</a:t>
            </a:r>
          </a:p>
        </p:txBody>
      </p:sp>
      <p:graphicFrame>
        <p:nvGraphicFramePr>
          <p:cNvPr id="33802" name="Object 5"/>
          <p:cNvGraphicFramePr>
            <a:graphicFrameLocks noChangeAspect="1"/>
          </p:cNvGraphicFramePr>
          <p:nvPr/>
        </p:nvGraphicFramePr>
        <p:xfrm>
          <a:off x="701675" y="3983038"/>
          <a:ext cx="5013325" cy="2384425"/>
        </p:xfrm>
        <a:graphic>
          <a:graphicData uri="http://schemas.openxmlformats.org/presentationml/2006/ole">
            <mc:AlternateContent xmlns:mc="http://schemas.openxmlformats.org/markup-compatibility/2006">
              <mc:Choice xmlns:v="urn:schemas-microsoft-com:vml" Requires="v">
                <p:oleObj spid="_x0000_s33806" name="Visio" r:id="rId4" imgW="2639263" imgH="1423111" progId="Visio.Drawing.11">
                  <p:embed/>
                </p:oleObj>
              </mc:Choice>
              <mc:Fallback>
                <p:oleObj name="Visio" r:id="rId4" imgW="2639263" imgH="142311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t="6071" b="5534"/>
                      <a:stretch>
                        <a:fillRect/>
                      </a:stretch>
                    </p:blipFill>
                    <p:spPr bwMode="auto">
                      <a:xfrm>
                        <a:off x="701675" y="3983038"/>
                        <a:ext cx="5013325" cy="2384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803" name="Picture 7" descr="tu35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3300" y="4284663"/>
            <a:ext cx="248285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15C1E93-5715-4C88-B003-FF476686D7A4}" type="slidenum">
              <a:rPr lang="en-US" altLang="zh-CN" smtClean="0">
                <a:latin typeface="Tahoma" pitchFamily="34" charset="0"/>
              </a:rPr>
              <a:pPr eaLnBrk="1" hangingPunct="1"/>
              <a:t>35</a:t>
            </a:fld>
            <a:endParaRPr lang="en-US" altLang="zh-CN" smtClean="0">
              <a:latin typeface="Tahoma" pitchFamily="34" charset="0"/>
            </a:endParaRPr>
          </a:p>
        </p:txBody>
      </p:sp>
      <p:graphicFrame>
        <p:nvGraphicFramePr>
          <p:cNvPr id="34819" name="Object 4"/>
          <p:cNvGraphicFramePr>
            <a:graphicFrameLocks noGrp="1" noChangeAspect="1"/>
          </p:cNvGraphicFramePr>
          <p:nvPr>
            <p:ph sz="quarter" idx="2"/>
          </p:nvPr>
        </p:nvGraphicFramePr>
        <p:xfrm>
          <a:off x="3160713" y="1428750"/>
          <a:ext cx="2300287" cy="552450"/>
        </p:xfrm>
        <a:graphic>
          <a:graphicData uri="http://schemas.openxmlformats.org/presentationml/2006/ole">
            <mc:AlternateContent xmlns:mc="http://schemas.openxmlformats.org/markup-compatibility/2006">
              <mc:Choice xmlns:v="urn:schemas-microsoft-com:vml" Requires="v">
                <p:oleObj spid="_x0000_s34837" name="Equation" r:id="rId4" imgW="952087" imgH="228501" progId="Equation.DSMT4">
                  <p:embed/>
                </p:oleObj>
              </mc:Choice>
              <mc:Fallback>
                <p:oleObj name="Equation" r:id="rId4" imgW="952087" imgH="228501" progId="Equation.DSMT4">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1428750"/>
                        <a:ext cx="2300287" cy="552450"/>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E1FFE1"/>
                            </a:solidFill>
                          </a14:hiddenFill>
                        </a:ext>
                      </a:extLst>
                    </p:spPr>
                  </p:pic>
                </p:oleObj>
              </mc:Fallback>
            </mc:AlternateContent>
          </a:graphicData>
        </a:graphic>
      </p:graphicFrame>
      <p:graphicFrame>
        <p:nvGraphicFramePr>
          <p:cNvPr id="34820" name="Object 8"/>
          <p:cNvGraphicFramePr>
            <a:graphicFrameLocks noGrp="1" noChangeAspect="1"/>
          </p:cNvGraphicFramePr>
          <p:nvPr>
            <p:ph sz="quarter" idx="3"/>
          </p:nvPr>
        </p:nvGraphicFramePr>
        <p:xfrm>
          <a:off x="1177925" y="3429000"/>
          <a:ext cx="6505575" cy="2800350"/>
        </p:xfrm>
        <a:graphic>
          <a:graphicData uri="http://schemas.openxmlformats.org/presentationml/2006/ole">
            <mc:AlternateContent xmlns:mc="http://schemas.openxmlformats.org/markup-compatibility/2006">
              <mc:Choice xmlns:v="urn:schemas-microsoft-com:vml" Requires="v">
                <p:oleObj spid="_x0000_s34838" name="Equation" r:id="rId6" imgW="3060700" imgH="1397000" progId="Equation.DSMT4">
                  <p:embed/>
                </p:oleObj>
              </mc:Choice>
              <mc:Fallback>
                <p:oleObj name="Equation" r:id="rId6" imgW="3060700" imgH="1397000" progId="Equation.DSMT4">
                  <p:embed/>
                  <p:pic>
                    <p:nvPicPr>
                      <p:cNvPr id="0" name="Object 8"/>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7925" y="3429000"/>
                        <a:ext cx="6505575" cy="2800350"/>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E1FFE1"/>
                            </a:solidFill>
                          </a14:hiddenFill>
                        </a:ext>
                      </a:extLst>
                    </p:spPr>
                  </p:pic>
                </p:oleObj>
              </mc:Fallback>
            </mc:AlternateContent>
          </a:graphicData>
        </a:graphic>
      </p:graphicFrame>
      <p:sp>
        <p:nvSpPr>
          <p:cNvPr id="219155" name="AutoShape 19"/>
          <p:cNvSpPr>
            <a:spLocks noChangeArrowheads="1"/>
          </p:cNvSpPr>
          <p:nvPr/>
        </p:nvSpPr>
        <p:spPr bwMode="auto">
          <a:xfrm>
            <a:off x="676275" y="450850"/>
            <a:ext cx="2320925" cy="522288"/>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buClr>
                <a:srgbClr val="FF0000"/>
              </a:buClr>
              <a:buSzPct val="65000"/>
              <a:defRPr/>
            </a:pPr>
            <a:r>
              <a:rPr lang="en-US" altLang="zh-CN" sz="2800" b="1" dirty="0">
                <a:solidFill>
                  <a:srgbClr val="800080"/>
                </a:solidFill>
                <a:latin typeface="隶书" pitchFamily="49" charset="-122"/>
                <a:ea typeface="隶书" pitchFamily="49" charset="-122"/>
              </a:rPr>
              <a:t> </a:t>
            </a:r>
            <a:r>
              <a:rPr lang="en-US" altLang="zh-CN" sz="2800" b="1" dirty="0">
                <a:solidFill>
                  <a:srgbClr val="800080"/>
                </a:solidFill>
                <a:latin typeface="Arial" pitchFamily="34" charset="0"/>
                <a:ea typeface="隶书" pitchFamily="49" charset="-122"/>
                <a:cs typeface="Arial" pitchFamily="34" charset="0"/>
              </a:rPr>
              <a:t>3. </a:t>
            </a:r>
            <a:r>
              <a:rPr lang="zh-CN" altLang="en-US" sz="2800" b="1" dirty="0">
                <a:latin typeface="黑体" pitchFamily="2" charset="-122"/>
                <a:ea typeface="黑体" pitchFamily="2" charset="-122"/>
              </a:rPr>
              <a:t>多径效应</a:t>
            </a:r>
          </a:p>
        </p:txBody>
      </p:sp>
      <p:sp>
        <p:nvSpPr>
          <p:cNvPr id="219162" name="AutoShape 26"/>
          <p:cNvSpPr>
            <a:spLocks noChangeArrowheads="1"/>
          </p:cNvSpPr>
          <p:nvPr/>
        </p:nvSpPr>
        <p:spPr bwMode="auto">
          <a:xfrm>
            <a:off x="2305050" y="3829050"/>
            <a:ext cx="1892300" cy="763588"/>
          </a:xfrm>
          <a:prstGeom prst="wedgeRoundRectCallout">
            <a:avLst>
              <a:gd name="adj1" fmla="val -27773"/>
              <a:gd name="adj2" fmla="val 72247"/>
              <a:gd name="adj3" fmla="val 16667"/>
            </a:avLst>
          </a:prstGeom>
          <a:solidFill>
            <a:srgbClr val="EAEAEA"/>
          </a:solidFill>
          <a:ln w="9525">
            <a:solidFill>
              <a:schemeClr val="bg1">
                <a:lumMod val="85000"/>
              </a:schemeClr>
            </a:solidFill>
            <a:miter lim="800000"/>
            <a:headEnd/>
            <a:tailEnd/>
          </a:ln>
          <a:effectLst>
            <a:prstShdw prst="shdw17" dist="17961" dir="2700000">
              <a:srgbClr val="8C8C8C"/>
            </a:prstShdw>
          </a:effectLst>
        </p:spPr>
        <p:txBody>
          <a:bodyPr/>
          <a:lstStyle/>
          <a:p>
            <a:pPr algn="ctr" eaLnBrk="0" hangingPunct="0">
              <a:defRPr/>
            </a:pPr>
            <a:r>
              <a:rPr lang="zh-CN" altLang="en-US" sz="2000">
                <a:latin typeface="华文中宋" pitchFamily="2" charset="-122"/>
                <a:ea typeface="华文中宋" pitchFamily="2" charset="-122"/>
              </a:rPr>
              <a:t>第</a:t>
            </a:r>
            <a:r>
              <a:rPr lang="en-US" altLang="zh-CN" sz="2000">
                <a:latin typeface="华文中宋" pitchFamily="2" charset="-122"/>
                <a:ea typeface="华文中宋" pitchFamily="2" charset="-122"/>
              </a:rPr>
              <a:t>i</a:t>
            </a:r>
            <a:r>
              <a:rPr lang="zh-CN" altLang="en-US" sz="2000">
                <a:latin typeface="华文中宋" pitchFamily="2" charset="-122"/>
                <a:ea typeface="华文中宋" pitchFamily="2" charset="-122"/>
              </a:rPr>
              <a:t>条路径</a:t>
            </a:r>
          </a:p>
          <a:p>
            <a:pPr algn="ctr" eaLnBrk="0" hangingPunct="0">
              <a:defRPr/>
            </a:pPr>
            <a:r>
              <a:rPr lang="zh-CN" altLang="en-US" sz="2000">
                <a:latin typeface="华文中宋" pitchFamily="2" charset="-122"/>
                <a:ea typeface="华文中宋" pitchFamily="2" charset="-122"/>
              </a:rPr>
              <a:t>接收信号振幅</a:t>
            </a:r>
          </a:p>
        </p:txBody>
      </p:sp>
      <p:sp>
        <p:nvSpPr>
          <p:cNvPr id="219166" name="Rectangle 30"/>
          <p:cNvSpPr>
            <a:spLocks noChangeArrowheads="1"/>
          </p:cNvSpPr>
          <p:nvPr/>
        </p:nvSpPr>
        <p:spPr bwMode="auto">
          <a:xfrm>
            <a:off x="1149350" y="2228850"/>
            <a:ext cx="7023100" cy="412750"/>
          </a:xfrm>
          <a:prstGeom prst="rect">
            <a:avLst/>
          </a:prstGeom>
          <a:solidFill>
            <a:srgbClr val="FFFFFF"/>
          </a:solidFill>
          <a:ln w="9525">
            <a:noFill/>
            <a:miter lim="800000"/>
            <a:headEnd/>
            <a:tailEnd/>
          </a:ln>
          <a:effectLst>
            <a:prstShdw prst="shdw17" dist="17961" dir="2700000">
              <a:srgbClr val="999999"/>
            </a:prstShdw>
          </a:effectLst>
        </p:spPr>
        <p:txBody>
          <a:bodyPr>
            <a:spAutoFit/>
          </a:bodyPr>
          <a:lstStyle/>
          <a:p>
            <a:pPr>
              <a:lnSpc>
                <a:spcPts val="2500"/>
              </a:lnSpc>
              <a:spcBef>
                <a:spcPct val="20000"/>
              </a:spcBef>
              <a:buClr>
                <a:schemeClr val="folHlink"/>
              </a:buClr>
              <a:buSzPct val="60000"/>
              <a:buFont typeface="Wingdings" pitchFamily="2" charset="2"/>
              <a:buNone/>
              <a:defRPr/>
            </a:pPr>
            <a:r>
              <a:rPr lang="zh-CN" altLang="en-US" sz="2400" dirty="0">
                <a:latin typeface="楷体_GB2312" pitchFamily="49" charset="-122"/>
                <a:ea typeface="楷体_GB2312" pitchFamily="49" charset="-122"/>
              </a:rPr>
              <a:t>经过</a:t>
            </a:r>
            <a:r>
              <a:rPr lang="en-US" altLang="zh-CN" sz="2800" b="1" i="1" dirty="0">
                <a:solidFill>
                  <a:srgbClr val="0000CC"/>
                </a:solidFill>
                <a:latin typeface="+mn-lt"/>
                <a:ea typeface="楷体_GB2312" pitchFamily="49" charset="-122"/>
              </a:rPr>
              <a:t>n</a:t>
            </a:r>
            <a:r>
              <a:rPr lang="zh-CN" altLang="en-US" sz="2800" b="1" dirty="0">
                <a:solidFill>
                  <a:srgbClr val="000099"/>
                </a:solidFill>
                <a:latin typeface="楷体_GB2312" pitchFamily="49" charset="-122"/>
                <a:ea typeface="楷体_GB2312" pitchFamily="49" charset="-122"/>
              </a:rPr>
              <a:t>条路径</a:t>
            </a:r>
            <a:r>
              <a:rPr lang="zh-CN" altLang="en-US" sz="2400" dirty="0">
                <a:latin typeface="楷体_GB2312" pitchFamily="49" charset="-122"/>
                <a:ea typeface="楷体_GB2312" pitchFamily="49" charset="-122"/>
              </a:rPr>
              <a:t>传播（各路径有</a:t>
            </a:r>
            <a:r>
              <a:rPr lang="zh-CN" altLang="en-US" sz="2400" b="1" dirty="0">
                <a:latin typeface="楷体_GB2312" pitchFamily="49" charset="-122"/>
                <a:ea typeface="楷体_GB2312" pitchFamily="49" charset="-122"/>
              </a:rPr>
              <a:t>时变</a:t>
            </a:r>
            <a:r>
              <a:rPr lang="zh-CN" altLang="en-US" sz="2400" dirty="0">
                <a:latin typeface="楷体_GB2312" pitchFamily="49" charset="-122"/>
                <a:ea typeface="楷体_GB2312" pitchFamily="49" charset="-122"/>
              </a:rPr>
              <a:t>的</a:t>
            </a:r>
            <a:r>
              <a:rPr lang="zh-CN" altLang="en-US" sz="2400" b="1" dirty="0">
                <a:latin typeface="楷体_GB2312" pitchFamily="49" charset="-122"/>
                <a:ea typeface="楷体_GB2312" pitchFamily="49" charset="-122"/>
              </a:rPr>
              <a:t>衰落</a:t>
            </a:r>
            <a:r>
              <a:rPr lang="zh-CN" altLang="en-US" sz="2400" dirty="0">
                <a:latin typeface="楷体_GB2312" pitchFamily="49" charset="-122"/>
                <a:ea typeface="楷体_GB2312" pitchFamily="49" charset="-122"/>
              </a:rPr>
              <a:t>和</a:t>
            </a:r>
            <a:r>
              <a:rPr lang="zh-CN" altLang="en-US" sz="2400" b="1" dirty="0">
                <a:latin typeface="楷体_GB2312" pitchFamily="49" charset="-122"/>
                <a:ea typeface="楷体_GB2312" pitchFamily="49" charset="-122"/>
              </a:rPr>
              <a:t>时延）</a:t>
            </a:r>
            <a:r>
              <a:rPr lang="en-US" altLang="zh-CN" sz="2400" dirty="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34824" name="Rectangle 31"/>
          <p:cNvSpPr>
            <a:spLocks noChangeArrowheads="1"/>
          </p:cNvSpPr>
          <p:nvPr/>
        </p:nvSpPr>
        <p:spPr bwMode="auto">
          <a:xfrm>
            <a:off x="3052763" y="515938"/>
            <a:ext cx="2795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800" b="1">
                <a:solidFill>
                  <a:srgbClr val="000099"/>
                </a:solidFill>
                <a:latin typeface="华文中宋" pitchFamily="2" charset="-122"/>
                <a:ea typeface="华文中宋" pitchFamily="2" charset="-122"/>
              </a:rPr>
              <a:t>—</a:t>
            </a:r>
            <a:r>
              <a:rPr lang="en-US" altLang="zh-CN" sz="2400">
                <a:solidFill>
                  <a:srgbClr val="003399"/>
                </a:solidFill>
                <a:latin typeface="华文中宋" pitchFamily="2" charset="-122"/>
                <a:ea typeface="华文中宋" pitchFamily="2" charset="-122"/>
              </a:rPr>
              <a:t> </a:t>
            </a:r>
            <a:r>
              <a:rPr lang="zh-CN" altLang="en-US" sz="2400">
                <a:latin typeface="华文中宋" pitchFamily="2" charset="-122"/>
                <a:ea typeface="华文中宋" pitchFamily="2" charset="-122"/>
              </a:rPr>
              <a:t>多径传播的影响</a:t>
            </a:r>
          </a:p>
        </p:txBody>
      </p:sp>
      <p:graphicFrame>
        <p:nvGraphicFramePr>
          <p:cNvPr id="219170" name="Object 34"/>
          <p:cNvGraphicFramePr>
            <a:graphicFrameLocks noChangeAspect="1"/>
          </p:cNvGraphicFramePr>
          <p:nvPr/>
        </p:nvGraphicFramePr>
        <p:xfrm>
          <a:off x="5675313" y="5756275"/>
          <a:ext cx="1771650" cy="433388"/>
        </p:xfrm>
        <a:graphic>
          <a:graphicData uri="http://schemas.openxmlformats.org/presentationml/2006/ole">
            <mc:AlternateContent xmlns:mc="http://schemas.openxmlformats.org/markup-compatibility/2006">
              <mc:Choice xmlns:v="urn:schemas-microsoft-com:vml" Requires="v">
                <p:oleObj spid="_x0000_s34839" name="Equation" r:id="rId8" imgW="1028700" imgH="228600" progId="Equation.DSMT4">
                  <p:embed/>
                </p:oleObj>
              </mc:Choice>
              <mc:Fallback>
                <p:oleObj name="Equation" r:id="rId8" imgW="1028700" imgH="228600" progId="Equation.DSMT4">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5313" y="5756275"/>
                        <a:ext cx="1771650" cy="433388"/>
                      </a:xfrm>
                      <a:prstGeom prst="rect">
                        <a:avLst/>
                      </a:prstGeom>
                      <a:solidFill>
                        <a:srgbClr val="EAEAEA"/>
                      </a:solidFill>
                      <a:ln>
                        <a:noFill/>
                      </a:ln>
                      <a:effectLst>
                        <a:prstShdw prst="shdw17" dist="17961" dir="2700000">
                          <a:srgbClr val="8C8C8C"/>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77" name="AutoShape 41"/>
          <p:cNvSpPr>
            <a:spLocks noChangeArrowheads="1"/>
          </p:cNvSpPr>
          <p:nvPr/>
        </p:nvSpPr>
        <p:spPr bwMode="auto">
          <a:xfrm>
            <a:off x="6700838" y="4935538"/>
            <a:ext cx="271462" cy="765175"/>
          </a:xfrm>
          <a:prstGeom prst="curvedLeftArrow">
            <a:avLst>
              <a:gd name="adj1" fmla="val 56374"/>
              <a:gd name="adj2" fmla="val 112749"/>
              <a:gd name="adj3" fmla="val 33333"/>
            </a:avLst>
          </a:prstGeom>
          <a:solidFill>
            <a:srgbClr val="EAEAEA"/>
          </a:solidFill>
          <a:ln w="9525">
            <a:solidFill>
              <a:srgbClr val="969696"/>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9163" name="AutoShape 27"/>
          <p:cNvSpPr>
            <a:spLocks noChangeArrowheads="1"/>
          </p:cNvSpPr>
          <p:nvPr/>
        </p:nvSpPr>
        <p:spPr bwMode="auto">
          <a:xfrm>
            <a:off x="5372100" y="4665663"/>
            <a:ext cx="1304925" cy="449262"/>
          </a:xfrm>
          <a:prstGeom prst="wedgeRoundRectCallout">
            <a:avLst>
              <a:gd name="adj1" fmla="val -82602"/>
              <a:gd name="adj2" fmla="val 1236"/>
              <a:gd name="adj3" fmla="val 16667"/>
            </a:avLst>
          </a:prstGeom>
          <a:solidFill>
            <a:srgbClr val="EAEAEA"/>
          </a:solidFill>
          <a:ln w="9525">
            <a:solidFill>
              <a:schemeClr val="bg1">
                <a:lumMod val="75000"/>
              </a:schemeClr>
            </a:solidFill>
            <a:miter lim="800000"/>
            <a:headEnd/>
            <a:tailEnd/>
          </a:ln>
          <a:effectLst>
            <a:prstShdw prst="shdw17" dist="17961" dir="2700000">
              <a:srgbClr val="8C8C8C"/>
            </a:prstShdw>
          </a:effectLst>
        </p:spPr>
        <p:txBody>
          <a:bodyPr/>
          <a:lstStyle/>
          <a:p>
            <a:pPr algn="ctr" eaLnBrk="0" hangingPunct="0">
              <a:defRPr/>
            </a:pPr>
            <a:r>
              <a:rPr lang="zh-CN" altLang="en-US" sz="2000">
                <a:latin typeface="华文中宋" pitchFamily="2" charset="-122"/>
                <a:ea typeface="华文中宋" pitchFamily="2" charset="-122"/>
              </a:rPr>
              <a:t>传输时延</a:t>
            </a:r>
          </a:p>
        </p:txBody>
      </p:sp>
      <p:sp>
        <p:nvSpPr>
          <p:cNvPr id="15" name="矩形 14"/>
          <p:cNvSpPr/>
          <p:nvPr/>
        </p:nvSpPr>
        <p:spPr>
          <a:xfrm>
            <a:off x="749300" y="2940050"/>
            <a:ext cx="3292475" cy="461963"/>
          </a:xfrm>
          <a:prstGeom prst="rect">
            <a:avLst/>
          </a:prstGeom>
        </p:spPr>
        <p:txBody>
          <a:bodyPr>
            <a:spAutoFit/>
          </a:bodyPr>
          <a:lstStyle/>
          <a:p>
            <a:pPr marL="342900" indent="-342900">
              <a:spcBef>
                <a:spcPct val="20000"/>
              </a:spcBef>
              <a:buClr>
                <a:srgbClr val="3333CC"/>
              </a:buClr>
              <a:buSzPct val="60000"/>
              <a:defRPr/>
            </a:pPr>
            <a:r>
              <a:rPr lang="zh-CN" altLang="en-US" sz="2400" kern="0" dirty="0">
                <a:solidFill>
                  <a:srgbClr val="000000"/>
                </a:solidFill>
                <a:latin typeface="华文中宋" pitchFamily="2" charset="-122"/>
                <a:ea typeface="华文中宋" pitchFamily="2" charset="-122"/>
              </a:rPr>
              <a:t>则</a:t>
            </a:r>
            <a:r>
              <a:rPr lang="zh-CN" altLang="en-US" sz="2400" b="1" kern="0" dirty="0">
                <a:solidFill>
                  <a:srgbClr val="000000"/>
                </a:solidFill>
                <a:latin typeface="华文中宋" pitchFamily="2" charset="-122"/>
                <a:ea typeface="华文中宋" pitchFamily="2" charset="-122"/>
              </a:rPr>
              <a:t>接收信号</a:t>
            </a:r>
            <a:r>
              <a:rPr lang="zh-CN" altLang="en-US" sz="2400" kern="0" dirty="0">
                <a:solidFill>
                  <a:srgbClr val="000000"/>
                </a:solidFill>
                <a:latin typeface="华文中宋" pitchFamily="2" charset="-122"/>
                <a:ea typeface="华文中宋" pitchFamily="2" charset="-122"/>
              </a:rPr>
              <a:t>为</a:t>
            </a:r>
            <a:r>
              <a:rPr lang="zh-CN" altLang="en-US" sz="2400" b="1" kern="0" dirty="0">
                <a:solidFill>
                  <a:srgbClr val="000000"/>
                </a:solidFill>
                <a:latin typeface="华文中宋" pitchFamily="2" charset="-122"/>
                <a:ea typeface="华文中宋" pitchFamily="2" charset="-122"/>
              </a:rPr>
              <a:t> </a:t>
            </a:r>
          </a:p>
        </p:txBody>
      </p:sp>
      <p:sp>
        <p:nvSpPr>
          <p:cNvPr id="16" name="矩形 15"/>
          <p:cNvSpPr/>
          <p:nvPr/>
        </p:nvSpPr>
        <p:spPr>
          <a:xfrm>
            <a:off x="749300" y="1117600"/>
            <a:ext cx="2032000" cy="461963"/>
          </a:xfrm>
          <a:prstGeom prst="rect">
            <a:avLst/>
          </a:prstGeom>
        </p:spPr>
        <p:txBody>
          <a:bodyPr wrap="none">
            <a:spAutoFit/>
          </a:bodyPr>
          <a:lstStyle/>
          <a:p>
            <a:pPr marL="342900" indent="-342900">
              <a:spcBef>
                <a:spcPct val="20000"/>
              </a:spcBef>
              <a:buClr>
                <a:srgbClr val="3333CC"/>
              </a:buClr>
              <a:buSzPct val="60000"/>
              <a:defRPr/>
            </a:pPr>
            <a:r>
              <a:rPr lang="zh-CN" altLang="en-US" sz="2400" kern="0" dirty="0">
                <a:solidFill>
                  <a:srgbClr val="000000"/>
                </a:solidFill>
                <a:latin typeface="华文中宋" pitchFamily="2" charset="-122"/>
                <a:ea typeface="华文中宋" pitchFamily="2" charset="-122"/>
              </a:rPr>
              <a:t>设</a:t>
            </a:r>
            <a:r>
              <a:rPr lang="zh-CN" altLang="en-US" sz="2400" b="1" kern="0" dirty="0">
                <a:solidFill>
                  <a:srgbClr val="000000"/>
                </a:solidFill>
                <a:latin typeface="华文中宋" pitchFamily="2" charset="-122"/>
                <a:ea typeface="华文中宋" pitchFamily="2" charset="-122"/>
              </a:rPr>
              <a:t>发送</a:t>
            </a:r>
            <a:r>
              <a:rPr lang="zh-CN" altLang="en-US" sz="2400" kern="0" dirty="0">
                <a:solidFill>
                  <a:srgbClr val="000000"/>
                </a:solidFill>
                <a:latin typeface="华文中宋" pitchFamily="2" charset="-122"/>
                <a:ea typeface="华文中宋" pitchFamily="2" charset="-122"/>
              </a:rPr>
              <a:t>信号为</a:t>
            </a:r>
          </a:p>
        </p:txBody>
      </p:sp>
      <p:sp>
        <p:nvSpPr>
          <p:cNvPr id="18" name="AutoShape 24"/>
          <p:cNvSpPr>
            <a:spLocks noChangeArrowheads="1"/>
          </p:cNvSpPr>
          <p:nvPr/>
        </p:nvSpPr>
        <p:spPr bwMode="auto">
          <a:xfrm>
            <a:off x="6127750" y="628650"/>
            <a:ext cx="2178050" cy="1377950"/>
          </a:xfrm>
          <a:prstGeom prst="cloudCallout">
            <a:avLst>
              <a:gd name="adj1" fmla="val -73929"/>
              <a:gd name="adj2" fmla="val 19483"/>
            </a:avLst>
          </a:prstGeom>
          <a:solidFill>
            <a:srgbClr val="FFFFCC"/>
          </a:solidFill>
          <a:ln w="19050">
            <a:solidFill>
              <a:schemeClr val="bg2">
                <a:lumMod val="75000"/>
                <a:lumOff val="25000"/>
              </a:schemeClr>
            </a:solidFill>
            <a:round/>
            <a:headEnd/>
            <a:tailEnd/>
          </a:ln>
        </p:spPr>
        <p:txBody>
          <a:bodyPr/>
          <a:lstStyle/>
          <a:p>
            <a:pPr eaLnBrk="0" hangingPunct="0">
              <a:defRPr/>
            </a:pPr>
            <a:r>
              <a:rPr lang="zh-CN" altLang="en-US" sz="2400" dirty="0">
                <a:latin typeface="华文中宋" pitchFamily="2" charset="-122"/>
                <a:ea typeface="华文中宋" pitchFamily="2" charset="-122"/>
              </a:rPr>
              <a:t>幅度恒定</a:t>
            </a:r>
            <a:endParaRPr lang="en-US" altLang="zh-CN" sz="2400" dirty="0">
              <a:latin typeface="华文中宋" pitchFamily="2" charset="-122"/>
              <a:ea typeface="华文中宋" pitchFamily="2" charset="-122"/>
            </a:endParaRPr>
          </a:p>
          <a:p>
            <a:pPr eaLnBrk="0" hangingPunct="0">
              <a:defRPr/>
            </a:pPr>
            <a:r>
              <a:rPr lang="zh-CN" altLang="en-US" sz="2400" dirty="0">
                <a:latin typeface="华文中宋" pitchFamily="2" charset="-122"/>
                <a:ea typeface="华文中宋" pitchFamily="2" charset="-122"/>
              </a:rPr>
              <a:t>频率单一</a:t>
            </a:r>
            <a:endParaRPr lang="en-US" altLang="zh-CN" sz="24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9162"/>
                                        </p:tgtEl>
                                        <p:attrNameLst>
                                          <p:attrName>style.visibility</p:attrName>
                                        </p:attrNameLst>
                                      </p:cBhvr>
                                      <p:to>
                                        <p:strVal val="visible"/>
                                      </p:to>
                                    </p:set>
                                    <p:animEffect transition="in" filter="wipe(down)">
                                      <p:cBhvr>
                                        <p:cTn id="7" dur="500"/>
                                        <p:tgtEl>
                                          <p:spTgt spid="21916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19163"/>
                                        </p:tgtEl>
                                        <p:attrNameLst>
                                          <p:attrName>style.visibility</p:attrName>
                                        </p:attrNameLst>
                                      </p:cBhvr>
                                      <p:to>
                                        <p:strVal val="visible"/>
                                      </p:to>
                                    </p:set>
                                    <p:animEffect transition="in" filter="wipe(left)">
                                      <p:cBhvr>
                                        <p:cTn id="11" dur="2000"/>
                                        <p:tgtEl>
                                          <p:spTgt spid="2191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9177"/>
                                        </p:tgtEl>
                                        <p:attrNameLst>
                                          <p:attrName>style.visibility</p:attrName>
                                        </p:attrNameLst>
                                      </p:cBhvr>
                                      <p:to>
                                        <p:strVal val="visible"/>
                                      </p:to>
                                    </p:set>
                                    <p:animEffect transition="in" filter="wipe(up)">
                                      <p:cBhvr>
                                        <p:cTn id="16" dur="1000"/>
                                        <p:tgtEl>
                                          <p:spTgt spid="21917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19170"/>
                                        </p:tgtEl>
                                        <p:attrNameLst>
                                          <p:attrName>style.visibility</p:attrName>
                                        </p:attrNameLst>
                                      </p:cBhvr>
                                      <p:to>
                                        <p:strVal val="visible"/>
                                      </p:to>
                                    </p:set>
                                    <p:animEffect transition="in" filter="wipe(up)">
                                      <p:cBhvr>
                                        <p:cTn id="21" dur="1000"/>
                                        <p:tgtEl>
                                          <p:spTgt spid="219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62" grpId="0" animBg="1"/>
      <p:bldP spid="21917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A952E868-F0B9-494F-B317-787632EC85F2}" type="slidenum">
              <a:rPr lang="en-US" altLang="zh-CN" smtClean="0">
                <a:latin typeface="Tahoma" pitchFamily="34" charset="0"/>
              </a:rPr>
              <a:pPr eaLnBrk="1" hangingPunct="1"/>
              <a:t>36</a:t>
            </a:fld>
            <a:endParaRPr lang="en-US" altLang="zh-CN" smtClean="0">
              <a:latin typeface="Tahoma" pitchFamily="34" charset="0"/>
            </a:endParaRPr>
          </a:p>
        </p:txBody>
      </p:sp>
      <p:sp>
        <p:nvSpPr>
          <p:cNvPr id="228354" name="Rectangle 2"/>
          <p:cNvSpPr>
            <a:spLocks noGrp="1" noChangeArrowheads="1"/>
          </p:cNvSpPr>
          <p:nvPr>
            <p:ph type="body" idx="1"/>
          </p:nvPr>
        </p:nvSpPr>
        <p:spPr>
          <a:xfrm>
            <a:off x="4171950" y="5518150"/>
            <a:ext cx="4360863" cy="755650"/>
          </a:xfrm>
          <a:solidFill>
            <a:schemeClr val="bg2">
              <a:lumMod val="10000"/>
              <a:lumOff val="90000"/>
            </a:schemeClr>
          </a:solidFill>
        </p:spPr>
        <p:txBody>
          <a:bodyPr/>
          <a:lstStyle/>
          <a:p>
            <a:pPr eaLnBrk="1" hangingPunct="1">
              <a:lnSpc>
                <a:spcPct val="80000"/>
              </a:lnSpc>
              <a:buFont typeface="Wingdings" pitchFamily="2" charset="2"/>
              <a:buNone/>
              <a:defRPr/>
            </a:pPr>
            <a:r>
              <a:rPr lang="zh-CN" altLang="en-US" sz="2000" b="0" smtClean="0">
                <a:ea typeface="华文中宋" pitchFamily="2" charset="-122"/>
                <a:cs typeface="Arial" charset="0"/>
              </a:rPr>
              <a:t>根据概率论中心极限定理：当 </a:t>
            </a:r>
            <a:r>
              <a:rPr lang="en-US" altLang="zh-CN" sz="2000" b="0" i="1" smtClean="0">
                <a:solidFill>
                  <a:srgbClr val="0000CC"/>
                </a:solidFill>
                <a:ea typeface="华文中宋" pitchFamily="2" charset="-122"/>
                <a:cs typeface="Arial" charset="0"/>
              </a:rPr>
              <a:t>n </a:t>
            </a:r>
            <a:endParaRPr lang="en-US" altLang="zh-CN" sz="2000" b="0" smtClean="0">
              <a:ea typeface="华文中宋" pitchFamily="2" charset="-122"/>
              <a:cs typeface="Arial" charset="0"/>
            </a:endParaRPr>
          </a:p>
          <a:p>
            <a:pPr eaLnBrk="1" hangingPunct="1">
              <a:lnSpc>
                <a:spcPct val="80000"/>
              </a:lnSpc>
              <a:buFont typeface="Wingdings" pitchFamily="2" charset="2"/>
              <a:buNone/>
              <a:defRPr/>
            </a:pPr>
            <a:r>
              <a:rPr lang="zh-CN" altLang="en-US" sz="2000" b="0" smtClean="0">
                <a:ea typeface="华文中宋" pitchFamily="2" charset="-122"/>
                <a:cs typeface="Arial" charset="0"/>
              </a:rPr>
              <a:t>足够大时，</a:t>
            </a:r>
            <a:r>
              <a:rPr lang="en-US" altLang="zh-CN" sz="2000" b="0" i="1" smtClean="0">
                <a:solidFill>
                  <a:srgbClr val="000099"/>
                </a:solidFill>
                <a:ea typeface="华文中宋" pitchFamily="2" charset="-122"/>
                <a:cs typeface="Arial" charset="0"/>
              </a:rPr>
              <a:t>x</a:t>
            </a:r>
            <a:r>
              <a:rPr lang="en-US" altLang="zh-CN" sz="2000" b="0" smtClean="0">
                <a:solidFill>
                  <a:srgbClr val="000099"/>
                </a:solidFill>
                <a:ea typeface="华文中宋" pitchFamily="2" charset="-122"/>
                <a:cs typeface="Arial" charset="0"/>
              </a:rPr>
              <a:t>(</a:t>
            </a:r>
            <a:r>
              <a:rPr lang="en-US" altLang="zh-CN" sz="2000" b="0" i="1" smtClean="0">
                <a:solidFill>
                  <a:srgbClr val="000099"/>
                </a:solidFill>
                <a:ea typeface="华文中宋" pitchFamily="2" charset="-122"/>
                <a:cs typeface="Arial" charset="0"/>
              </a:rPr>
              <a:t>t</a:t>
            </a:r>
            <a:r>
              <a:rPr lang="en-US" altLang="zh-CN" sz="2000" b="0" smtClean="0">
                <a:solidFill>
                  <a:srgbClr val="000099"/>
                </a:solidFill>
                <a:ea typeface="华文中宋" pitchFamily="2" charset="-122"/>
                <a:cs typeface="Arial" charset="0"/>
              </a:rPr>
              <a:t>)</a:t>
            </a:r>
            <a:r>
              <a:rPr lang="zh-CN" altLang="en-US" sz="2000" b="0" smtClean="0">
                <a:ea typeface="华文中宋" pitchFamily="2" charset="-122"/>
                <a:cs typeface="Arial" charset="0"/>
              </a:rPr>
              <a:t>和</a:t>
            </a:r>
            <a:r>
              <a:rPr lang="en-US" altLang="zh-CN" sz="2000" b="0" i="1" smtClean="0">
                <a:solidFill>
                  <a:srgbClr val="000099"/>
                </a:solidFill>
                <a:ea typeface="华文中宋" pitchFamily="2" charset="-122"/>
                <a:cs typeface="Arial" charset="0"/>
              </a:rPr>
              <a:t>y</a:t>
            </a:r>
            <a:r>
              <a:rPr lang="en-US" altLang="zh-CN" sz="2000" b="0" smtClean="0">
                <a:solidFill>
                  <a:srgbClr val="000099"/>
                </a:solidFill>
                <a:ea typeface="华文中宋" pitchFamily="2" charset="-122"/>
                <a:cs typeface="Arial" charset="0"/>
              </a:rPr>
              <a:t>(</a:t>
            </a:r>
            <a:r>
              <a:rPr lang="en-US" altLang="zh-CN" sz="2000" b="0" i="1" smtClean="0">
                <a:solidFill>
                  <a:srgbClr val="000099"/>
                </a:solidFill>
                <a:ea typeface="华文中宋" pitchFamily="2" charset="-122"/>
                <a:cs typeface="Arial" charset="0"/>
              </a:rPr>
              <a:t>t</a:t>
            </a:r>
            <a:r>
              <a:rPr lang="en-US" altLang="zh-CN" sz="2000" b="0" smtClean="0">
                <a:solidFill>
                  <a:srgbClr val="000099"/>
                </a:solidFill>
                <a:ea typeface="华文中宋" pitchFamily="2" charset="-122"/>
                <a:cs typeface="Arial" charset="0"/>
              </a:rPr>
              <a:t>) </a:t>
            </a:r>
            <a:r>
              <a:rPr lang="zh-CN" altLang="en-US" sz="2000" b="0" smtClean="0">
                <a:ea typeface="华文中宋" pitchFamily="2" charset="-122"/>
                <a:cs typeface="Arial" charset="0"/>
              </a:rPr>
              <a:t>趋于</a:t>
            </a:r>
            <a:r>
              <a:rPr lang="zh-CN" altLang="en-US" sz="2000" b="0" smtClean="0">
                <a:solidFill>
                  <a:srgbClr val="000099"/>
                </a:solidFill>
                <a:ea typeface="华文中宋" pitchFamily="2" charset="-122"/>
                <a:cs typeface="Arial" charset="0"/>
              </a:rPr>
              <a:t>正态</a:t>
            </a:r>
            <a:r>
              <a:rPr lang="zh-CN" altLang="en-US" sz="2000" b="0" smtClean="0">
                <a:ea typeface="华文中宋" pitchFamily="2" charset="-122"/>
                <a:cs typeface="Arial" charset="0"/>
              </a:rPr>
              <a:t>分布。</a:t>
            </a:r>
            <a:endParaRPr lang="zh-CN" altLang="en-US" sz="2800" b="0" smtClean="0">
              <a:ea typeface="华文中宋" pitchFamily="2" charset="-122"/>
              <a:cs typeface="Arial" charset="0"/>
            </a:endParaRPr>
          </a:p>
        </p:txBody>
      </p:sp>
      <p:graphicFrame>
        <p:nvGraphicFramePr>
          <p:cNvPr id="26627" name="Object 12"/>
          <p:cNvGraphicFramePr>
            <a:graphicFrameLocks noChangeAspect="1"/>
          </p:cNvGraphicFramePr>
          <p:nvPr/>
        </p:nvGraphicFramePr>
        <p:xfrm>
          <a:off x="5105400" y="3898900"/>
          <a:ext cx="2427288" cy="730250"/>
        </p:xfrm>
        <a:graphic>
          <a:graphicData uri="http://schemas.openxmlformats.org/presentationml/2006/ole">
            <mc:AlternateContent xmlns:mc="http://schemas.openxmlformats.org/markup-compatibility/2006">
              <mc:Choice xmlns:v="urn:schemas-microsoft-com:vml" Requires="v">
                <p:oleObj spid="_x0000_s35865" name="Equation" r:id="rId3" imgW="1346200" imgH="431800" progId="Equation.DSMT4">
                  <p:embed/>
                </p:oleObj>
              </mc:Choice>
              <mc:Fallback>
                <p:oleObj name="Equation" r:id="rId3" imgW="1346200" imgH="4318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898900"/>
                        <a:ext cx="2427288" cy="730250"/>
                      </a:xfrm>
                      <a:prstGeom prst="rect">
                        <a:avLst/>
                      </a:prstGeom>
                      <a:solidFill>
                        <a:srgbClr val="EAEAEA"/>
                      </a:solidFill>
                      <a:ln w="9525">
                        <a:solidFill>
                          <a:schemeClr val="tx2"/>
                        </a:solidFill>
                        <a:miter lim="800000"/>
                        <a:headEnd/>
                        <a:tailEnd/>
                      </a:ln>
                      <a:effectLst/>
                      <a:extLst>
                        <a:ext uri="{AF507438-7753-43E0-B8FC-AC1667EBCBE1}">
                          <a14:hiddenEffects xmlns:a14="http://schemas.microsoft.com/office/drawing/2010/main">
                            <a:effectLst>
                              <a:outerShdw dist="17961" dir="13500000" algn="ctr" rotWithShape="0">
                                <a:srgbClr val="1F1F5C"/>
                              </a:outerShdw>
                            </a:effectLst>
                          </a14:hiddenEffects>
                        </a:ext>
                      </a:extLst>
                    </p:spPr>
                  </p:pic>
                </p:oleObj>
              </mc:Fallback>
            </mc:AlternateContent>
          </a:graphicData>
        </a:graphic>
      </p:graphicFrame>
      <p:graphicFrame>
        <p:nvGraphicFramePr>
          <p:cNvPr id="26628" name="Object 13"/>
          <p:cNvGraphicFramePr>
            <a:graphicFrameLocks noChangeAspect="1"/>
          </p:cNvGraphicFramePr>
          <p:nvPr/>
        </p:nvGraphicFramePr>
        <p:xfrm>
          <a:off x="5114925" y="4675188"/>
          <a:ext cx="2417763" cy="754062"/>
        </p:xfrm>
        <a:graphic>
          <a:graphicData uri="http://schemas.openxmlformats.org/presentationml/2006/ole">
            <mc:AlternateContent xmlns:mc="http://schemas.openxmlformats.org/markup-compatibility/2006">
              <mc:Choice xmlns:v="urn:schemas-microsoft-com:vml" Requires="v">
                <p:oleObj spid="_x0000_s35866" name="Equation" r:id="rId5" imgW="1295400" imgH="431800" progId="Equation.DSMT4">
                  <p:embed/>
                </p:oleObj>
              </mc:Choice>
              <mc:Fallback>
                <p:oleObj name="Equation" r:id="rId5" imgW="1295400" imgH="43180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4925" y="4675188"/>
                        <a:ext cx="2417763" cy="754062"/>
                      </a:xfrm>
                      <a:prstGeom prst="rect">
                        <a:avLst/>
                      </a:prstGeom>
                      <a:solidFill>
                        <a:srgbClr val="EAEAEA"/>
                      </a:solidFill>
                      <a:ln w="9525">
                        <a:solidFill>
                          <a:schemeClr val="tx2"/>
                        </a:solidFill>
                        <a:miter lim="800000"/>
                        <a:headEnd/>
                        <a:tailEnd/>
                      </a:ln>
                      <a:effectLst/>
                      <a:extLst>
                        <a:ext uri="{AF507438-7753-43E0-B8FC-AC1667EBCBE1}">
                          <a14:hiddenEffects xmlns:a14="http://schemas.microsoft.com/office/drawing/2010/main">
                            <a:effectLst>
                              <a:outerShdw dist="17961" dir="13500000" algn="ctr" rotWithShape="0">
                                <a:srgbClr val="1F1F5C"/>
                              </a:outerShdw>
                            </a:effectLst>
                          </a14:hiddenEffects>
                        </a:ext>
                      </a:extLst>
                    </p:spPr>
                  </p:pic>
                </p:oleObj>
              </mc:Fallback>
            </mc:AlternateContent>
          </a:graphicData>
        </a:graphic>
      </p:graphicFrame>
      <p:sp>
        <p:nvSpPr>
          <p:cNvPr id="228384" name="AutoShape 32"/>
          <p:cNvSpPr>
            <a:spLocks noChangeArrowheads="1"/>
          </p:cNvSpPr>
          <p:nvPr/>
        </p:nvSpPr>
        <p:spPr bwMode="auto">
          <a:xfrm>
            <a:off x="7721600" y="2124075"/>
            <a:ext cx="266700" cy="1022350"/>
          </a:xfrm>
          <a:prstGeom prst="curvedLeftArrow">
            <a:avLst>
              <a:gd name="adj1" fmla="val 77270"/>
              <a:gd name="adj2" fmla="val 154540"/>
              <a:gd name="adj3" fmla="val 33333"/>
            </a:avLst>
          </a:prstGeom>
          <a:solidFill>
            <a:srgbClr val="EAEAEA"/>
          </a:solidFill>
          <a:ln w="9525">
            <a:solidFill>
              <a:srgbClr val="969696"/>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28385" name="AutoShape 33"/>
          <p:cNvSpPr>
            <a:spLocks noChangeArrowheads="1"/>
          </p:cNvSpPr>
          <p:nvPr/>
        </p:nvSpPr>
        <p:spPr bwMode="auto">
          <a:xfrm>
            <a:off x="5105400" y="1957388"/>
            <a:ext cx="2571750" cy="449262"/>
          </a:xfrm>
          <a:prstGeom prst="wedgeRoundRectCallout">
            <a:avLst>
              <a:gd name="adj1" fmla="val -57347"/>
              <a:gd name="adj2" fmla="val -12190"/>
              <a:gd name="adj3" fmla="val 16667"/>
            </a:avLst>
          </a:prstGeom>
          <a:solidFill>
            <a:srgbClr val="EAEAEA"/>
          </a:solidFill>
          <a:ln w="9525">
            <a:solidFill>
              <a:srgbClr val="D9D9D9"/>
            </a:solidFill>
            <a:miter lim="800000"/>
            <a:headEnd/>
            <a:tailEnd/>
          </a:ln>
          <a:effectLst>
            <a:prstShdw prst="shdw17" dist="17961" dir="2700000">
              <a:srgbClr val="8C8C8C"/>
            </a:prstShdw>
          </a:effec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a:ea typeface="华文中宋" pitchFamily="2" charset="-122"/>
              </a:rPr>
              <a:t>同相 </a:t>
            </a:r>
            <a:r>
              <a:rPr lang="en-US" altLang="zh-CN" sz="2400">
                <a:ea typeface="华文中宋" pitchFamily="2" charset="-122"/>
              </a:rPr>
              <a:t>~ </a:t>
            </a:r>
            <a:r>
              <a:rPr lang="zh-CN" altLang="en-US" sz="2400">
                <a:ea typeface="华文中宋" pitchFamily="2" charset="-122"/>
              </a:rPr>
              <a:t>正交形式</a:t>
            </a:r>
          </a:p>
        </p:txBody>
      </p:sp>
      <p:sp>
        <p:nvSpPr>
          <p:cNvPr id="228386" name="AutoShape 34"/>
          <p:cNvSpPr>
            <a:spLocks noChangeArrowheads="1"/>
          </p:cNvSpPr>
          <p:nvPr/>
        </p:nvSpPr>
        <p:spPr bwMode="auto">
          <a:xfrm>
            <a:off x="5067300" y="2708275"/>
            <a:ext cx="2571750" cy="449263"/>
          </a:xfrm>
          <a:prstGeom prst="wedgeRoundRectCallout">
            <a:avLst>
              <a:gd name="adj1" fmla="val -59259"/>
              <a:gd name="adj2" fmla="val -25264"/>
              <a:gd name="adj3" fmla="val 16667"/>
            </a:avLst>
          </a:prstGeom>
          <a:solidFill>
            <a:srgbClr val="EAEAEA"/>
          </a:solidFill>
          <a:ln w="9525">
            <a:solidFill>
              <a:srgbClr val="D9D9D9"/>
            </a:solidFill>
            <a:miter lim="800000"/>
            <a:headEnd/>
            <a:tailEnd/>
          </a:ln>
          <a:effectLst>
            <a:prstShdw prst="shdw17" dist="17961" dir="2700000">
              <a:srgbClr val="8C8C8C"/>
            </a:prstShdw>
          </a:effec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a:ea typeface="华文中宋" pitchFamily="2" charset="-122"/>
              </a:rPr>
              <a:t>包络 </a:t>
            </a:r>
            <a:r>
              <a:rPr lang="en-US" altLang="zh-CN" sz="2400">
                <a:ea typeface="华文中宋" pitchFamily="2" charset="-122"/>
              </a:rPr>
              <a:t>~ </a:t>
            </a:r>
            <a:r>
              <a:rPr lang="zh-CN" altLang="en-US" sz="2400">
                <a:ea typeface="华文中宋" pitchFamily="2" charset="-122"/>
              </a:rPr>
              <a:t>相位形式</a:t>
            </a:r>
          </a:p>
        </p:txBody>
      </p:sp>
      <p:sp>
        <p:nvSpPr>
          <p:cNvPr id="26" name="圆角矩形标注 25"/>
          <p:cNvSpPr/>
          <p:nvPr/>
        </p:nvSpPr>
        <p:spPr bwMode="auto">
          <a:xfrm>
            <a:off x="1816100" y="3517900"/>
            <a:ext cx="889000" cy="889000"/>
          </a:xfrm>
          <a:prstGeom prst="wedgeRoundRectCallout">
            <a:avLst>
              <a:gd name="adj1" fmla="val -21333"/>
              <a:gd name="adj2" fmla="val -91786"/>
              <a:gd name="adj3" fmla="val 16667"/>
            </a:avLst>
          </a:prstGeom>
          <a:solidFill>
            <a:schemeClr val="bg2">
              <a:lumMod val="10000"/>
              <a:lumOff val="90000"/>
            </a:schemeClr>
          </a:solidFill>
          <a:ln w="9525" cap="flat" cmpd="sng" algn="ctr">
            <a:solidFill>
              <a:schemeClr val="bg2">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r>
              <a:rPr lang="zh-CN" altLang="en-US" sz="2400" b="1" dirty="0">
                <a:solidFill>
                  <a:srgbClr val="FF0000"/>
                </a:solidFill>
                <a:ea typeface="宋体" pitchFamily="2" charset="-122"/>
              </a:rPr>
              <a:t>瑞利</a:t>
            </a:r>
            <a:endParaRPr lang="en-US" altLang="zh-CN" sz="2400" b="1" dirty="0">
              <a:solidFill>
                <a:srgbClr val="FF0000"/>
              </a:solidFill>
              <a:ea typeface="宋体" pitchFamily="2" charset="-122"/>
            </a:endParaRPr>
          </a:p>
          <a:p>
            <a:pPr eaLnBrk="0" hangingPunct="0">
              <a:defRPr/>
            </a:pPr>
            <a:r>
              <a:rPr lang="zh-CN" altLang="en-US" sz="2400" b="1" dirty="0">
                <a:solidFill>
                  <a:srgbClr val="FF0000"/>
                </a:solidFill>
                <a:ea typeface="宋体" pitchFamily="2" charset="-122"/>
              </a:rPr>
              <a:t>分布</a:t>
            </a:r>
          </a:p>
        </p:txBody>
      </p:sp>
      <p:sp>
        <p:nvSpPr>
          <p:cNvPr id="29" name="圆角矩形标注 28"/>
          <p:cNvSpPr/>
          <p:nvPr/>
        </p:nvSpPr>
        <p:spPr bwMode="auto">
          <a:xfrm>
            <a:off x="3638550" y="3517900"/>
            <a:ext cx="889000" cy="889000"/>
          </a:xfrm>
          <a:prstGeom prst="wedgeRoundRectCallout">
            <a:avLst>
              <a:gd name="adj1" fmla="val -18118"/>
              <a:gd name="adj2" fmla="val -85357"/>
              <a:gd name="adj3" fmla="val 16667"/>
            </a:avLst>
          </a:prstGeom>
          <a:solidFill>
            <a:schemeClr val="bg2">
              <a:lumMod val="10000"/>
              <a:lumOff val="90000"/>
            </a:schemeClr>
          </a:solidFill>
          <a:ln w="9525" cap="flat" cmpd="sng" algn="ctr">
            <a:solidFill>
              <a:schemeClr val="bg2">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r>
              <a:rPr lang="zh-CN" altLang="en-US" sz="2400" b="1" dirty="0">
                <a:ea typeface="宋体" pitchFamily="2" charset="-122"/>
              </a:rPr>
              <a:t>均匀分布</a:t>
            </a:r>
          </a:p>
        </p:txBody>
      </p:sp>
      <p:graphicFrame>
        <p:nvGraphicFramePr>
          <p:cNvPr id="26629" name="Object 23"/>
          <p:cNvGraphicFramePr>
            <a:graphicFrameLocks noChangeAspect="1"/>
          </p:cNvGraphicFramePr>
          <p:nvPr/>
        </p:nvGraphicFramePr>
        <p:xfrm>
          <a:off x="1593850" y="2673350"/>
          <a:ext cx="2978150" cy="566738"/>
        </p:xfrm>
        <a:graphic>
          <a:graphicData uri="http://schemas.openxmlformats.org/presentationml/2006/ole">
            <mc:AlternateContent xmlns:mc="http://schemas.openxmlformats.org/markup-compatibility/2006">
              <mc:Choice xmlns:v="urn:schemas-microsoft-com:vml" Requires="v">
                <p:oleObj spid="_x0000_s35867" name="Equation" r:id="rId7" imgW="1333500" imgH="254000" progId="Equation.DSMT4">
                  <p:embed/>
                </p:oleObj>
              </mc:Choice>
              <mc:Fallback>
                <p:oleObj name="Equation" r:id="rId7" imgW="1333500" imgH="25400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2673350"/>
                        <a:ext cx="29781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graphicFrame>
        <p:nvGraphicFramePr>
          <p:cNvPr id="35852" name="Object 24"/>
          <p:cNvGraphicFramePr>
            <a:graphicFrameLocks noChangeAspect="1"/>
          </p:cNvGraphicFramePr>
          <p:nvPr/>
        </p:nvGraphicFramePr>
        <p:xfrm>
          <a:off x="1060450" y="1117600"/>
          <a:ext cx="6000750" cy="1311275"/>
        </p:xfrm>
        <a:graphic>
          <a:graphicData uri="http://schemas.openxmlformats.org/presentationml/2006/ole">
            <mc:AlternateContent xmlns:mc="http://schemas.openxmlformats.org/markup-compatibility/2006">
              <mc:Choice xmlns:v="urn:schemas-microsoft-com:vml" Requires="v">
                <p:oleObj spid="_x0000_s35868" name="Equation" r:id="rId9" imgW="3022600" imgH="660400" progId="Equation.DSMT4">
                  <p:embed/>
                </p:oleObj>
              </mc:Choice>
              <mc:Fallback>
                <p:oleObj name="Equation" r:id="rId9" imgW="3022600" imgH="66040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0450" y="1117600"/>
                        <a:ext cx="60007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23" name="矩形 22"/>
          <p:cNvSpPr/>
          <p:nvPr/>
        </p:nvSpPr>
        <p:spPr>
          <a:xfrm>
            <a:off x="7283450" y="539750"/>
            <a:ext cx="1416050" cy="461963"/>
          </a:xfrm>
          <a:prstGeom prst="rect">
            <a:avLst/>
          </a:prstGeom>
        </p:spPr>
        <p:txBody>
          <a:bodyPr wrap="none">
            <a:spAutoFit/>
          </a:bodyPr>
          <a:lstStyle/>
          <a:p>
            <a:pPr algn="ctr">
              <a:defRPr/>
            </a:pPr>
            <a:r>
              <a:rPr lang="zh-CN" altLang="en-US" sz="2400" dirty="0">
                <a:solidFill>
                  <a:schemeClr val="bg2">
                    <a:lumMod val="75000"/>
                    <a:lumOff val="25000"/>
                  </a:schemeClr>
                </a:solidFill>
                <a:latin typeface="微软雅黑" pitchFamily="34" charset="-122"/>
                <a:ea typeface="微软雅黑" pitchFamily="34" charset="-122"/>
              </a:rPr>
              <a:t>多径效应</a:t>
            </a:r>
          </a:p>
        </p:txBody>
      </p:sp>
      <p:sp>
        <p:nvSpPr>
          <p:cNvPr id="17" name="AutoShape 49"/>
          <p:cNvSpPr>
            <a:spLocks noChangeArrowheads="1"/>
          </p:cNvSpPr>
          <p:nvPr/>
        </p:nvSpPr>
        <p:spPr bwMode="auto">
          <a:xfrm flipV="1">
            <a:off x="438150" y="2051050"/>
            <a:ext cx="800100" cy="3051175"/>
          </a:xfrm>
          <a:prstGeom prst="wedgeRoundRectCallout">
            <a:avLst>
              <a:gd name="adj1" fmla="val 43429"/>
              <a:gd name="adj2" fmla="val 62640"/>
              <a:gd name="adj3" fmla="val 16667"/>
            </a:avLst>
          </a:prstGeom>
          <a:solidFill>
            <a:schemeClr val="bg1">
              <a:lumMod val="95000"/>
            </a:schemeClr>
          </a:solidFill>
          <a:ln w="9525">
            <a:solidFill>
              <a:schemeClr val="bg2">
                <a:lumMod val="50000"/>
                <a:lumOff val="50000"/>
              </a:schemeClr>
            </a:solidFill>
            <a:miter lim="800000"/>
            <a:headEnd/>
            <a:tailEnd/>
          </a:ln>
          <a:effectLst>
            <a:outerShdw blurRad="50800" dist="38100" dir="2700000" algn="tl" rotWithShape="0">
              <a:prstClr val="black">
                <a:alpha val="40000"/>
              </a:prstClr>
            </a:outerShdw>
          </a:effectLst>
        </p:spPr>
        <p:txBody>
          <a:bodyPr rot="10800000" anchor="ctr">
            <a:spAutoFit/>
          </a:bodyPr>
          <a:lstStyle/>
          <a:p>
            <a:pPr>
              <a:lnSpc>
                <a:spcPts val="3200"/>
              </a:lnSpc>
              <a:defRPr/>
            </a:pPr>
            <a:r>
              <a:rPr lang="zh-CN" sz="2000" dirty="0">
                <a:ea typeface="华文中宋" pitchFamily="2" charset="-122"/>
              </a:rPr>
              <a:t>包络相位</a:t>
            </a:r>
            <a:endParaRPr lang="en-US" altLang="zh-CN" sz="2000" dirty="0">
              <a:ea typeface="华文中宋" pitchFamily="2" charset="-122"/>
            </a:endParaRPr>
          </a:p>
          <a:p>
            <a:pPr algn="ctr">
              <a:lnSpc>
                <a:spcPts val="3200"/>
              </a:lnSpc>
              <a:defRPr/>
            </a:pPr>
            <a:r>
              <a:rPr lang="zh-CN" sz="2000" dirty="0">
                <a:ea typeface="华文中宋" pitchFamily="2" charset="-122"/>
              </a:rPr>
              <a:t>随机缓变</a:t>
            </a:r>
            <a:r>
              <a:rPr lang="en-US" altLang="zh-CN" sz="2000" dirty="0">
                <a:ea typeface="华文中宋" pitchFamily="2" charset="-122"/>
              </a:rPr>
              <a:t>    </a:t>
            </a:r>
            <a:r>
              <a:rPr lang="zh-CN" sz="2000" dirty="0">
                <a:ea typeface="华文中宋" pitchFamily="2" charset="-122"/>
              </a:rPr>
              <a:t>的</a:t>
            </a:r>
            <a:endParaRPr lang="en-US" altLang="zh-CN" sz="2000" dirty="0">
              <a:ea typeface="华文中宋" pitchFamily="2" charset="-122"/>
            </a:endParaRPr>
          </a:p>
          <a:p>
            <a:pPr>
              <a:lnSpc>
                <a:spcPts val="3200"/>
              </a:lnSpc>
              <a:defRPr/>
            </a:pPr>
            <a:r>
              <a:rPr lang="zh-CN" sz="2000" dirty="0">
                <a:ea typeface="华文中宋" pitchFamily="2" charset="-122"/>
              </a:rPr>
              <a:t>窄带信号</a:t>
            </a:r>
            <a:endParaRPr lang="zh-CN" altLang="en-US" sz="2000" dirty="0">
              <a:ea typeface="华文中宋" pitchFamily="2" charset="-122"/>
            </a:endParaRPr>
          </a:p>
        </p:txBody>
      </p:sp>
      <p:cxnSp>
        <p:nvCxnSpPr>
          <p:cNvPr id="19" name="直接连接符 18"/>
          <p:cNvCxnSpPr>
            <a:cxnSpLocks noChangeShapeType="1"/>
          </p:cNvCxnSpPr>
          <p:nvPr/>
        </p:nvCxnSpPr>
        <p:spPr bwMode="auto">
          <a:xfrm>
            <a:off x="1949450" y="2405063"/>
            <a:ext cx="444500" cy="1587"/>
          </a:xfrm>
          <a:prstGeom prst="line">
            <a:avLst/>
          </a:prstGeom>
          <a:noFill/>
          <a:ln w="28575" algn="ctr">
            <a:solidFill>
              <a:srgbClr val="0000CC"/>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3594100" y="2406650"/>
            <a:ext cx="444500" cy="1588"/>
          </a:xfrm>
          <a:prstGeom prst="line">
            <a:avLst/>
          </a:prstGeom>
          <a:noFill/>
          <a:ln w="28575" algn="ctr">
            <a:solidFill>
              <a:srgbClr val="0000CC"/>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8385"/>
                                        </p:tgtEl>
                                        <p:attrNameLst>
                                          <p:attrName>style.visibility</p:attrName>
                                        </p:attrNameLst>
                                      </p:cBhvr>
                                      <p:to>
                                        <p:strVal val="visible"/>
                                      </p:to>
                                    </p:set>
                                    <p:animEffect transition="in" filter="wipe(left)">
                                      <p:cBhvr>
                                        <p:cTn id="7" dur="2000"/>
                                        <p:tgtEl>
                                          <p:spTgt spid="2283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8384"/>
                                        </p:tgtEl>
                                        <p:attrNameLst>
                                          <p:attrName>style.visibility</p:attrName>
                                        </p:attrNameLst>
                                      </p:cBhvr>
                                      <p:to>
                                        <p:strVal val="visible"/>
                                      </p:to>
                                    </p:set>
                                    <p:animEffect transition="in" filter="wipe(up)">
                                      <p:cBhvr>
                                        <p:cTn id="12" dur="1000"/>
                                        <p:tgtEl>
                                          <p:spTgt spid="228384"/>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629"/>
                                        </p:tgtEl>
                                        <p:attrNameLst>
                                          <p:attrName>style.visibility</p:attrName>
                                        </p:attrNameLst>
                                      </p:cBhvr>
                                      <p:to>
                                        <p:strVal val="visible"/>
                                      </p:to>
                                    </p:set>
                                    <p:animEffect transition="in" filter="wipe(up)">
                                      <p:cBhvr>
                                        <p:cTn id="16" dur="1000"/>
                                        <p:tgtEl>
                                          <p:spTgt spid="26629"/>
                                        </p:tgtEl>
                                      </p:cBhvr>
                                    </p:animEffect>
                                  </p:childTnLst>
                                </p:cTn>
                              </p:par>
                            </p:childTnLst>
                          </p:cTn>
                        </p:par>
                        <p:par>
                          <p:cTn id="17" fill="hold" nodeType="afterGroup">
                            <p:stCondLst>
                              <p:cond delay="2000"/>
                            </p:stCondLst>
                            <p:childTnLst>
                              <p:par>
                                <p:cTn id="18" presetID="22" presetClass="entr" presetSubtype="8" fill="hold" nodeType="afterEffect">
                                  <p:stCondLst>
                                    <p:cond delay="0"/>
                                  </p:stCondLst>
                                  <p:childTnLst>
                                    <p:set>
                                      <p:cBhvr>
                                        <p:cTn id="19" dur="1" fill="hold">
                                          <p:stCondLst>
                                            <p:cond delay="0"/>
                                          </p:stCondLst>
                                        </p:cTn>
                                        <p:tgtEl>
                                          <p:spTgt spid="228386"/>
                                        </p:tgtEl>
                                        <p:attrNameLst>
                                          <p:attrName>style.visibility</p:attrName>
                                        </p:attrNameLst>
                                      </p:cBhvr>
                                      <p:to>
                                        <p:strVal val="visible"/>
                                      </p:to>
                                    </p:set>
                                    <p:animEffect transition="in" filter="wipe(left)">
                                      <p:cBhvr>
                                        <p:cTn id="20" dur="1000"/>
                                        <p:tgtEl>
                                          <p:spTgt spid="22838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20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2000"/>
                                        <p:tgtEl>
                                          <p:spTgt spid="20"/>
                                        </p:tgtEl>
                                      </p:cBhvr>
                                    </p:animEffect>
                                  </p:childTnLst>
                                </p:cTn>
                              </p:par>
                            </p:childTnLst>
                          </p:cTn>
                        </p:par>
                        <p:par>
                          <p:cTn id="29" fill="hold" nodeType="afterGroup">
                            <p:stCondLst>
                              <p:cond delay="2000"/>
                            </p:stCondLst>
                            <p:childTnLst>
                              <p:par>
                                <p:cTn id="30" presetID="22" presetClass="entr" presetSubtype="8" fill="hold" nodeType="afterEffect">
                                  <p:stCondLst>
                                    <p:cond delay="0"/>
                                  </p:stCondLst>
                                  <p:childTnLst>
                                    <p:set>
                                      <p:cBhvr>
                                        <p:cTn id="31" dur="1" fill="hold">
                                          <p:stCondLst>
                                            <p:cond delay="0"/>
                                          </p:stCondLst>
                                        </p:cTn>
                                        <p:tgtEl>
                                          <p:spTgt spid="26627"/>
                                        </p:tgtEl>
                                        <p:attrNameLst>
                                          <p:attrName>style.visibility</p:attrName>
                                        </p:attrNameLst>
                                      </p:cBhvr>
                                      <p:to>
                                        <p:strVal val="visible"/>
                                      </p:to>
                                    </p:set>
                                    <p:animEffect transition="in" filter="wipe(left)">
                                      <p:cBhvr>
                                        <p:cTn id="32" dur="500"/>
                                        <p:tgtEl>
                                          <p:spTgt spid="26627"/>
                                        </p:tgtEl>
                                      </p:cBhvr>
                                    </p:animEffect>
                                  </p:childTnLst>
                                </p:cTn>
                              </p:par>
                              <p:par>
                                <p:cTn id="33" presetID="22" presetClass="entr" presetSubtype="8" fill="hold" nodeType="withEffect">
                                  <p:stCondLst>
                                    <p:cond delay="0"/>
                                  </p:stCondLst>
                                  <p:childTnLst>
                                    <p:set>
                                      <p:cBhvr>
                                        <p:cTn id="34" dur="1" fill="hold">
                                          <p:stCondLst>
                                            <p:cond delay="0"/>
                                          </p:stCondLst>
                                        </p:cTn>
                                        <p:tgtEl>
                                          <p:spTgt spid="26628"/>
                                        </p:tgtEl>
                                        <p:attrNameLst>
                                          <p:attrName>style.visibility</p:attrName>
                                        </p:attrNameLst>
                                      </p:cBhvr>
                                      <p:to>
                                        <p:strVal val="visible"/>
                                      </p:to>
                                    </p:set>
                                    <p:animEffect transition="in" filter="wipe(left)">
                                      <p:cBhvr>
                                        <p:cTn id="35" dur="500"/>
                                        <p:tgtEl>
                                          <p:spTgt spid="26628"/>
                                        </p:tgtEl>
                                      </p:cBhvr>
                                    </p:animEffect>
                                  </p:childTnLst>
                                </p:cTn>
                              </p:par>
                            </p:childTnLst>
                          </p:cTn>
                        </p:par>
                        <p:par>
                          <p:cTn id="36" fill="hold" nodeType="afterGroup">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228354">
                                            <p:bg/>
                                          </p:spTgt>
                                        </p:tgtEl>
                                        <p:attrNameLst>
                                          <p:attrName>style.visibility</p:attrName>
                                        </p:attrNameLst>
                                      </p:cBhvr>
                                      <p:to>
                                        <p:strVal val="visible"/>
                                      </p:to>
                                    </p:set>
                                    <p:animEffect transition="in" filter="wipe(down)">
                                      <p:cBhvr>
                                        <p:cTn id="39" dur="500"/>
                                        <p:tgtEl>
                                          <p:spTgt spid="228354">
                                            <p:bg/>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8354">
                                            <p:txEl>
                                              <p:pRg st="0" end="0"/>
                                            </p:txEl>
                                          </p:spTgt>
                                        </p:tgtEl>
                                        <p:attrNameLst>
                                          <p:attrName>style.visibility</p:attrName>
                                        </p:attrNameLst>
                                      </p:cBhvr>
                                      <p:to>
                                        <p:strVal val="visible"/>
                                      </p:to>
                                    </p:set>
                                    <p:animEffect transition="in" filter="wipe(down)">
                                      <p:cBhvr>
                                        <p:cTn id="44" dur="500"/>
                                        <p:tgtEl>
                                          <p:spTgt spid="228354">
                                            <p:txEl>
                                              <p:pRg st="0" end="0"/>
                                            </p:txEl>
                                          </p:spTgt>
                                        </p:tgtEl>
                                      </p:cBhvr>
                                    </p:animEffect>
                                  </p:childTnLst>
                                </p:cTn>
                              </p:par>
                            </p:childTnLst>
                          </p:cTn>
                        </p:par>
                        <p:par>
                          <p:cTn id="45" fill="hold" nodeType="afterGroup">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228354">
                                            <p:txEl>
                                              <p:pRg st="1" end="1"/>
                                            </p:txEl>
                                          </p:spTgt>
                                        </p:tgtEl>
                                        <p:attrNameLst>
                                          <p:attrName>style.visibility</p:attrName>
                                        </p:attrNameLst>
                                      </p:cBhvr>
                                      <p:to>
                                        <p:strVal val="visible"/>
                                      </p:to>
                                    </p:set>
                                    <p:animEffect transition="in" filter="wipe(down)">
                                      <p:cBhvr>
                                        <p:cTn id="48" dur="500"/>
                                        <p:tgtEl>
                                          <p:spTgt spid="228354">
                                            <p:txEl>
                                              <p:pRg st="1" end="1"/>
                                            </p:txEl>
                                          </p:spTgt>
                                        </p:tgtEl>
                                      </p:cBhvr>
                                    </p:animEffect>
                                  </p:childTnLst>
                                </p:cTn>
                              </p:par>
                            </p:childTnLst>
                          </p:cTn>
                        </p:par>
                        <p:par>
                          <p:cTn id="49" fill="hold" nodeType="afterGroup">
                            <p:stCondLst>
                              <p:cond delay="1000"/>
                            </p:stCondLst>
                            <p:childTnLst>
                              <p:par>
                                <p:cTn id="50" presetID="22" presetClass="entr" presetSubtype="1"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1000"/>
                                        <p:tgtEl>
                                          <p:spTgt spid="26"/>
                                        </p:tgtEl>
                                      </p:cBhvr>
                                    </p:animEffect>
                                  </p:childTnLst>
                                </p:cTn>
                              </p:par>
                            </p:childTnLst>
                          </p:cTn>
                        </p:par>
                        <p:par>
                          <p:cTn id="53" fill="hold" nodeType="afterGroup">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up)">
                                      <p:cBhvr>
                                        <p:cTn id="56" dur="1000"/>
                                        <p:tgtEl>
                                          <p:spTgt spid="2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uild="p" animBg="1"/>
      <p:bldP spid="228384" grpId="0" animBg="1"/>
      <p:bldP spid="26" grpId="0" animBg="1"/>
      <p:bldP spid="29"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718C841-8BA5-4119-819F-16FC3E18C026}" type="slidenum">
              <a:rPr lang="en-US" altLang="zh-CN" smtClean="0">
                <a:latin typeface="Tahoma" pitchFamily="34" charset="0"/>
              </a:rPr>
              <a:pPr eaLnBrk="1" hangingPunct="1"/>
              <a:t>37</a:t>
            </a:fld>
            <a:endParaRPr lang="en-US" altLang="zh-CN" smtClean="0">
              <a:latin typeface="Tahoma" pitchFamily="34" charset="0"/>
            </a:endParaRPr>
          </a:p>
        </p:txBody>
      </p:sp>
      <p:graphicFrame>
        <p:nvGraphicFramePr>
          <p:cNvPr id="20482" name="Object 35"/>
          <p:cNvGraphicFramePr>
            <a:graphicFrameLocks noGrp="1" noChangeAspect="1"/>
          </p:cNvGraphicFramePr>
          <p:nvPr>
            <p:ph sz="quarter" idx="2"/>
          </p:nvPr>
        </p:nvGraphicFramePr>
        <p:xfrm>
          <a:off x="4967288" y="3224213"/>
          <a:ext cx="2049462" cy="1590675"/>
        </p:xfrm>
        <a:graphic>
          <a:graphicData uri="http://schemas.openxmlformats.org/presentationml/2006/ole">
            <mc:AlternateContent xmlns:mc="http://schemas.openxmlformats.org/markup-compatibility/2006">
              <mc:Choice xmlns:v="urn:schemas-microsoft-com:vml" Requires="v">
                <p:oleObj spid="_x0000_s36901" name="Visio" r:id="rId3" imgW="3053497" imgH="2808474" progId="Visio.Drawing.11">
                  <p:embed/>
                </p:oleObj>
              </mc:Choice>
              <mc:Fallback>
                <p:oleObj name="Visio" r:id="rId3" imgW="3053497" imgH="2808474" progId="Visio.Drawing.11">
                  <p:embed/>
                  <p:pic>
                    <p:nvPicPr>
                      <p:cNvPr id="0" name="Object 3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88" y="3224213"/>
                        <a:ext cx="2049462"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22"/>
          <p:cNvGraphicFramePr>
            <a:graphicFrameLocks noGrp="1" noChangeAspect="1"/>
          </p:cNvGraphicFramePr>
          <p:nvPr>
            <p:ph sz="quarter" idx="3"/>
          </p:nvPr>
        </p:nvGraphicFramePr>
        <p:xfrm>
          <a:off x="4522788" y="1492250"/>
          <a:ext cx="3700462" cy="2141538"/>
        </p:xfrm>
        <a:graphic>
          <a:graphicData uri="http://schemas.openxmlformats.org/presentationml/2006/ole">
            <mc:AlternateContent xmlns:mc="http://schemas.openxmlformats.org/markup-compatibility/2006">
              <mc:Choice xmlns:v="urn:schemas-microsoft-com:vml" Requires="v">
                <p:oleObj spid="_x0000_s36902" name="Visio" r:id="rId5" imgW="4078753" imgH="2361121" progId="Visio.Drawing.11">
                  <p:embed/>
                </p:oleObj>
              </mc:Choice>
              <mc:Fallback>
                <p:oleObj name="Visio" r:id="rId5" imgW="4078753" imgH="2361121" progId="Visio.Drawing.11">
                  <p:embed/>
                  <p:pic>
                    <p:nvPicPr>
                      <p:cNvPr id="0" name="Object 2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2788" y="1492250"/>
                        <a:ext cx="3700462"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32"/>
          <p:cNvGraphicFramePr>
            <a:graphicFrameLocks noGrp="1" noChangeAspect="1"/>
          </p:cNvGraphicFramePr>
          <p:nvPr>
            <p:ph sz="quarter" idx="4"/>
          </p:nvPr>
        </p:nvGraphicFramePr>
        <p:xfrm>
          <a:off x="1644650" y="1747838"/>
          <a:ext cx="2778125" cy="1574800"/>
        </p:xfrm>
        <a:graphic>
          <a:graphicData uri="http://schemas.openxmlformats.org/presentationml/2006/ole">
            <mc:AlternateContent xmlns:mc="http://schemas.openxmlformats.org/markup-compatibility/2006">
              <mc:Choice xmlns:v="urn:schemas-microsoft-com:vml" Requires="v">
                <p:oleObj spid="_x0000_s36903" name="Visio" r:id="rId7" imgW="1982010" imgH="1124009" progId="Visio.Drawing.11">
                  <p:embed/>
                </p:oleObj>
              </mc:Choice>
              <mc:Fallback>
                <p:oleObj name="Visio" r:id="rId7" imgW="1982010" imgH="1124009" progId="Visio.Drawing.11">
                  <p:embed/>
                  <p:pic>
                    <p:nvPicPr>
                      <p:cNvPr id="0" name="Object 32"/>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4650" y="1747838"/>
                        <a:ext cx="2778125"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33"/>
          <p:cNvGraphicFramePr>
            <a:graphicFrameLocks noChangeAspect="1"/>
          </p:cNvGraphicFramePr>
          <p:nvPr/>
        </p:nvGraphicFramePr>
        <p:xfrm>
          <a:off x="1689100" y="3546475"/>
          <a:ext cx="2474913" cy="1401763"/>
        </p:xfrm>
        <a:graphic>
          <a:graphicData uri="http://schemas.openxmlformats.org/presentationml/2006/ole">
            <mc:AlternateContent xmlns:mc="http://schemas.openxmlformats.org/markup-compatibility/2006">
              <mc:Choice xmlns:v="urn:schemas-microsoft-com:vml" Requires="v">
                <p:oleObj spid="_x0000_s36904" name="Visio" r:id="rId9" imgW="1982010" imgH="1124009" progId="Visio.Drawing.11">
                  <p:embed/>
                </p:oleObj>
              </mc:Choice>
              <mc:Fallback>
                <p:oleObj name="Visio" r:id="rId9" imgW="1982010" imgH="1124009" progId="Visio.Drawing.11">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9100" y="3546475"/>
                        <a:ext cx="2474913"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1" name="Oval 38"/>
          <p:cNvSpPr>
            <a:spLocks noChangeArrowheads="1"/>
          </p:cNvSpPr>
          <p:nvPr/>
        </p:nvSpPr>
        <p:spPr bwMode="auto">
          <a:xfrm>
            <a:off x="533504" y="2062589"/>
            <a:ext cx="1035050" cy="574675"/>
          </a:xfrm>
          <a:prstGeom prst="ellipse">
            <a:avLst/>
          </a:prstGeom>
          <a:solidFill>
            <a:schemeClr val="bg2">
              <a:lumMod val="10000"/>
              <a:lumOff val="90000"/>
            </a:schemeClr>
          </a:solidFill>
          <a:ln w="9525">
            <a:solidFill>
              <a:srgbClr val="969696"/>
            </a:solidFill>
            <a:round/>
            <a:headEnd/>
            <a:tailEnd/>
          </a:ln>
          <a:effectLst>
            <a:glow rad="63500">
              <a:schemeClr val="accent4">
                <a:satMod val="175000"/>
                <a:alpha val="40000"/>
              </a:schemeClr>
            </a:glow>
            <a:prstShdw prst="shdw17" dist="17961" dir="2700000">
              <a:srgbClr val="5A5A5A"/>
            </a:prstShdw>
          </a:effectLst>
        </p:spPr>
        <p:txBody>
          <a:bodyPr wrap="none" anchor="ctr"/>
          <a:lstStyle/>
          <a:p>
            <a:pPr algn="ctr">
              <a:defRPr/>
            </a:pPr>
            <a:r>
              <a:rPr lang="zh-CN" altLang="en-US" sz="2800" dirty="0">
                <a:ea typeface="隶书" pitchFamily="49" charset="-122"/>
              </a:rPr>
              <a:t>波形</a:t>
            </a:r>
          </a:p>
        </p:txBody>
      </p:sp>
      <p:sp>
        <p:nvSpPr>
          <p:cNvPr id="28684" name="AutoShape 39"/>
          <p:cNvSpPr>
            <a:spLocks noChangeArrowheads="1"/>
          </p:cNvSpPr>
          <p:nvPr/>
        </p:nvSpPr>
        <p:spPr bwMode="auto">
          <a:xfrm>
            <a:off x="1762229" y="817254"/>
            <a:ext cx="1422400" cy="488950"/>
          </a:xfrm>
          <a:prstGeom prst="flowChartAlternateProcess">
            <a:avLst/>
          </a:prstGeom>
          <a:solidFill>
            <a:schemeClr val="bg2">
              <a:lumMod val="10000"/>
              <a:lumOff val="90000"/>
            </a:schemeClr>
          </a:solidFill>
          <a:ln w="9525">
            <a:noFill/>
            <a:miter lim="800000"/>
            <a:headEnd/>
            <a:tailEnd/>
          </a:ln>
          <a:effectLst>
            <a:glow rad="63500">
              <a:schemeClr val="accent4">
                <a:satMod val="175000"/>
                <a:alpha val="40000"/>
              </a:schemeClr>
            </a:glow>
            <a:outerShdw blurRad="50800" dist="38100" dir="2700000" algn="tl" rotWithShape="0">
              <a:prstClr val="black">
                <a:alpha val="40000"/>
              </a:prstClr>
            </a:outerShdw>
          </a:effectLst>
        </p:spPr>
        <p:txBody>
          <a:bodyPr wrap="none" anchor="ctr"/>
          <a:lstStyle/>
          <a:p>
            <a:pPr>
              <a:defRPr/>
            </a:pPr>
            <a:r>
              <a:rPr lang="zh-CN" altLang="en-US" sz="2400" dirty="0">
                <a:ea typeface="华文中宋" pitchFamily="2" charset="-122"/>
              </a:rPr>
              <a:t>发送信号</a:t>
            </a:r>
          </a:p>
        </p:txBody>
      </p:sp>
      <p:sp>
        <p:nvSpPr>
          <p:cNvPr id="28685" name="AutoShape 41"/>
          <p:cNvSpPr>
            <a:spLocks noChangeArrowheads="1"/>
          </p:cNvSpPr>
          <p:nvPr/>
        </p:nvSpPr>
        <p:spPr bwMode="auto">
          <a:xfrm>
            <a:off x="5022050" y="683695"/>
            <a:ext cx="1422400" cy="522288"/>
          </a:xfrm>
          <a:prstGeom prst="flowChartAlternateProcess">
            <a:avLst/>
          </a:prstGeom>
          <a:solidFill>
            <a:schemeClr val="bg2">
              <a:lumMod val="10000"/>
              <a:lumOff val="90000"/>
            </a:schemeClr>
          </a:solidFill>
          <a:ln w="9525">
            <a:noFill/>
            <a:miter lim="800000"/>
            <a:headEnd/>
            <a:tailEnd/>
          </a:ln>
          <a:effectLst>
            <a:glow rad="63500">
              <a:schemeClr val="accent4">
                <a:satMod val="175000"/>
                <a:alpha val="40000"/>
              </a:schemeClr>
            </a:glow>
            <a:outerShdw blurRad="50800" dist="38100" dir="2700000" algn="tl" rotWithShape="0">
              <a:prstClr val="black">
                <a:alpha val="40000"/>
              </a:prstClr>
            </a:outerShdw>
          </a:effectLst>
        </p:spPr>
        <p:txBody>
          <a:bodyPr wrap="none" anchor="ctr"/>
          <a:lstStyle/>
          <a:p>
            <a:pPr algn="ctr">
              <a:defRPr/>
            </a:pPr>
            <a:r>
              <a:rPr lang="zh-CN" altLang="en-US" sz="2400" dirty="0">
                <a:ea typeface="华文中宋" pitchFamily="2" charset="-122"/>
              </a:rPr>
              <a:t>接收信号</a:t>
            </a:r>
          </a:p>
        </p:txBody>
      </p:sp>
      <p:sp>
        <p:nvSpPr>
          <p:cNvPr id="20494" name="Oval 43"/>
          <p:cNvSpPr>
            <a:spLocks noChangeArrowheads="1"/>
          </p:cNvSpPr>
          <p:nvPr/>
        </p:nvSpPr>
        <p:spPr bwMode="auto">
          <a:xfrm>
            <a:off x="533504" y="3573889"/>
            <a:ext cx="1035050" cy="574675"/>
          </a:xfrm>
          <a:prstGeom prst="ellipse">
            <a:avLst/>
          </a:prstGeom>
          <a:solidFill>
            <a:schemeClr val="bg2">
              <a:lumMod val="10000"/>
              <a:lumOff val="90000"/>
            </a:schemeClr>
          </a:solidFill>
          <a:ln w="9525">
            <a:solidFill>
              <a:srgbClr val="969696"/>
            </a:solidFill>
            <a:round/>
            <a:headEnd/>
            <a:tailEnd/>
          </a:ln>
          <a:effectLst>
            <a:glow rad="63500">
              <a:schemeClr val="accent4">
                <a:satMod val="175000"/>
                <a:alpha val="40000"/>
              </a:schemeClr>
            </a:glow>
            <a:prstShdw prst="shdw17" dist="17961" dir="13500000">
              <a:srgbClr val="5A5A5A"/>
            </a:prstShdw>
          </a:effectLst>
        </p:spPr>
        <p:txBody>
          <a:bodyPr wrap="none" anchor="ctr"/>
          <a:lstStyle/>
          <a:p>
            <a:pPr algn="ctr">
              <a:defRPr/>
            </a:pPr>
            <a:r>
              <a:rPr lang="zh-CN" altLang="en-US" sz="2800">
                <a:ea typeface="隶书" pitchFamily="49" charset="-122"/>
              </a:rPr>
              <a:t>频谱</a:t>
            </a:r>
          </a:p>
        </p:txBody>
      </p:sp>
      <p:sp>
        <p:nvSpPr>
          <p:cNvPr id="28689" name="Text Box 51"/>
          <p:cNvSpPr txBox="1">
            <a:spLocks noChangeArrowheads="1"/>
          </p:cNvSpPr>
          <p:nvPr/>
        </p:nvSpPr>
        <p:spPr bwMode="auto">
          <a:xfrm>
            <a:off x="1200150" y="4757738"/>
            <a:ext cx="6134100" cy="941387"/>
          </a:xfrm>
          <a:prstGeom prst="rect">
            <a:avLst/>
          </a:prstGeom>
          <a:solidFill>
            <a:schemeClr val="bg2">
              <a:lumMod val="10000"/>
              <a:lumOff val="90000"/>
            </a:schemeClr>
          </a:solidFill>
          <a:ln w="12700">
            <a:solidFill>
              <a:srgbClr val="969696"/>
            </a:solidFill>
            <a:miter lim="800000"/>
            <a:headEnd/>
            <a:tailEnd/>
          </a:ln>
          <a:effectLst>
            <a:outerShdw blurRad="50800" dist="38100" dir="2700000" algn="tl" rotWithShape="0">
              <a:prstClr val="black">
                <a:alpha val="40000"/>
              </a:prstClr>
            </a:outerShdw>
          </a:effectLst>
        </p:spPr>
        <p:txBody>
          <a:bodyPr>
            <a:spAutoFit/>
          </a:bodyPr>
          <a:lstStyle/>
          <a:p>
            <a:pPr lvl="1">
              <a:lnSpc>
                <a:spcPct val="120000"/>
              </a:lnSpc>
              <a:buClr>
                <a:schemeClr val="bg2">
                  <a:lumMod val="75000"/>
                  <a:lumOff val="25000"/>
                </a:schemeClr>
              </a:buClr>
              <a:buSzPct val="60000"/>
              <a:buFont typeface="Wingdings" pitchFamily="2" charset="2"/>
              <a:buChar char="l"/>
              <a:defRPr/>
            </a:pPr>
            <a:r>
              <a:rPr lang="en-US" altLang="zh-CN" sz="2400" dirty="0">
                <a:ea typeface="宋体" pitchFamily="2" charset="-122"/>
              </a:rPr>
              <a:t>  </a:t>
            </a:r>
            <a:r>
              <a:rPr lang="zh-CN" altLang="en-US" sz="2400" dirty="0">
                <a:latin typeface="华文中宋" pitchFamily="2" charset="-122"/>
                <a:ea typeface="华文中宋" pitchFamily="2" charset="-122"/>
              </a:rPr>
              <a:t>多径传播使信号产生</a:t>
            </a:r>
            <a:r>
              <a:rPr lang="zh-CN" altLang="en-US" sz="2400" dirty="0">
                <a:solidFill>
                  <a:srgbClr val="000099"/>
                </a:solidFill>
                <a:latin typeface="华文中宋" pitchFamily="2" charset="-122"/>
                <a:ea typeface="华文中宋" pitchFamily="2" charset="-122"/>
              </a:rPr>
              <a:t>瑞利型衰落</a:t>
            </a:r>
            <a:r>
              <a:rPr lang="zh-CN" altLang="en-US" sz="2400" dirty="0">
                <a:latin typeface="华文中宋" pitchFamily="2" charset="-122"/>
                <a:ea typeface="华文中宋" pitchFamily="2" charset="-122"/>
              </a:rPr>
              <a:t>；</a:t>
            </a:r>
          </a:p>
          <a:p>
            <a:pPr lvl="1">
              <a:lnSpc>
                <a:spcPct val="120000"/>
              </a:lnSpc>
              <a:buClr>
                <a:schemeClr val="bg2">
                  <a:lumMod val="75000"/>
                  <a:lumOff val="25000"/>
                </a:schemeClr>
              </a:buClr>
              <a:buSzPct val="60000"/>
              <a:buFont typeface="Wingdings" pitchFamily="2" charset="2"/>
              <a:buChar char="l"/>
              <a:defRPr/>
            </a:pPr>
            <a:r>
              <a:rPr lang="zh-CN" altLang="en-US" sz="2400" dirty="0">
                <a:latin typeface="华文中宋" pitchFamily="2" charset="-122"/>
                <a:ea typeface="华文中宋" pitchFamily="2" charset="-122"/>
              </a:rPr>
              <a:t>  多径传播引起</a:t>
            </a:r>
            <a:r>
              <a:rPr lang="zh-CN" altLang="en-US" sz="2400" dirty="0">
                <a:solidFill>
                  <a:srgbClr val="000099"/>
                </a:solidFill>
                <a:latin typeface="华文中宋" pitchFamily="2" charset="-122"/>
                <a:ea typeface="华文中宋" pitchFamily="2" charset="-122"/>
              </a:rPr>
              <a:t>频率弥散</a:t>
            </a:r>
            <a:r>
              <a:rPr lang="zh-CN" altLang="en-US" sz="2400" dirty="0">
                <a:latin typeface="华文中宋" pitchFamily="2" charset="-122"/>
                <a:ea typeface="华文中宋" pitchFamily="2" charset="-122"/>
              </a:rPr>
              <a:t>。</a:t>
            </a:r>
          </a:p>
        </p:txBody>
      </p:sp>
      <p:graphicFrame>
        <p:nvGraphicFramePr>
          <p:cNvPr id="36884" name="Object 20"/>
          <p:cNvGraphicFramePr>
            <a:graphicFrameLocks noChangeAspect="1"/>
          </p:cNvGraphicFramePr>
          <p:nvPr/>
        </p:nvGraphicFramePr>
        <p:xfrm>
          <a:off x="4976813" y="1223963"/>
          <a:ext cx="3849687" cy="615950"/>
        </p:xfrm>
        <a:graphic>
          <a:graphicData uri="http://schemas.openxmlformats.org/presentationml/2006/ole">
            <mc:AlternateContent xmlns:mc="http://schemas.openxmlformats.org/markup-compatibility/2006">
              <mc:Choice xmlns:v="urn:schemas-microsoft-com:vml" Requires="v">
                <p:oleObj spid="_x0000_s36905" name="Equation" r:id="rId11" imgW="1586811" imgH="253890" progId="Equation.DSMT4">
                  <p:embed/>
                </p:oleObj>
              </mc:Choice>
              <mc:Fallback>
                <p:oleObj name="Equation" r:id="rId11" imgW="1586811" imgH="25389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6813" y="1223963"/>
                        <a:ext cx="384968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graphicFrame>
        <p:nvGraphicFramePr>
          <p:cNvPr id="36885" name="Object 21"/>
          <p:cNvGraphicFramePr>
            <a:graphicFrameLocks noChangeAspect="1"/>
          </p:cNvGraphicFramePr>
          <p:nvPr/>
        </p:nvGraphicFramePr>
        <p:xfrm>
          <a:off x="1762125" y="1311275"/>
          <a:ext cx="2511425" cy="603250"/>
        </p:xfrm>
        <a:graphic>
          <a:graphicData uri="http://schemas.openxmlformats.org/presentationml/2006/ole">
            <mc:AlternateContent xmlns:mc="http://schemas.openxmlformats.org/markup-compatibility/2006">
              <mc:Choice xmlns:v="urn:schemas-microsoft-com:vml" Requires="v">
                <p:oleObj spid="_x0000_s36906" name="Equation" r:id="rId13" imgW="952087" imgH="228501" progId="Equation.DSMT4">
                  <p:embed/>
                </p:oleObj>
              </mc:Choice>
              <mc:Fallback>
                <p:oleObj name="Equation" r:id="rId13" imgW="952087" imgH="228501" progId="Equation.DSMT4">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2125" y="1311275"/>
                        <a:ext cx="2511425"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14" name="圆角矩形 13"/>
          <p:cNvSpPr/>
          <p:nvPr/>
        </p:nvSpPr>
        <p:spPr bwMode="auto">
          <a:xfrm>
            <a:off x="533400" y="4579938"/>
            <a:ext cx="1066800" cy="533400"/>
          </a:xfrm>
          <a:prstGeom prst="roundRect">
            <a:avLst/>
          </a:prstGeom>
          <a:solidFill>
            <a:schemeClr val="bg2">
              <a:lumMod val="10000"/>
              <a:lumOff val="90000"/>
            </a:schemeClr>
          </a:solidFill>
          <a:ln w="9525" cap="flat" cmpd="sng" algn="ctr">
            <a:solidFill>
              <a:srgbClr val="CC99FF"/>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r>
              <a:rPr lang="zh-CN" altLang="en-US" sz="2800" dirty="0">
                <a:solidFill>
                  <a:srgbClr val="800080"/>
                </a:solidFill>
                <a:ea typeface="隶书" pitchFamily="49" charset="-122"/>
              </a:rPr>
              <a:t>结论</a:t>
            </a:r>
          </a:p>
          <a:p>
            <a:pPr eaLnBrk="0" hangingPunct="0">
              <a:defRPr/>
            </a:pPr>
            <a:endParaRPr lang="zh-CN" altLang="en-US" dirty="0">
              <a:ea typeface="宋体" pitchFamily="2" charset="-122"/>
            </a:endParaRPr>
          </a:p>
        </p:txBody>
      </p:sp>
      <p:sp>
        <p:nvSpPr>
          <p:cNvPr id="3" name="矩形 2"/>
          <p:cNvSpPr/>
          <p:nvPr/>
        </p:nvSpPr>
        <p:spPr>
          <a:xfrm>
            <a:off x="647700" y="5815013"/>
            <a:ext cx="7750175" cy="904875"/>
          </a:xfrm>
          <a:prstGeom prst="rect">
            <a:avLst/>
          </a:prstGeom>
        </p:spPr>
        <p:txBody>
          <a:bodyPr>
            <a:spAutoFit/>
          </a:bodyPr>
          <a:lstStyle/>
          <a:p>
            <a:pPr marL="742950" lvl="1" indent="-285750">
              <a:spcBef>
                <a:spcPct val="20000"/>
              </a:spcBef>
              <a:buClr>
                <a:srgbClr val="FF0000"/>
              </a:buClr>
              <a:buSzPct val="55000"/>
              <a:defRPr/>
            </a:pPr>
            <a:r>
              <a:rPr lang="zh-CN" altLang="en-US" sz="2400" b="1" kern="0" dirty="0">
                <a:solidFill>
                  <a:srgbClr val="333399"/>
                </a:solidFill>
                <a:latin typeface="Times New Roman"/>
                <a:ea typeface="宋体" pitchFamily="2" charset="-122"/>
              </a:rPr>
              <a:t>快衰落</a:t>
            </a:r>
            <a:r>
              <a:rPr lang="zh-CN" altLang="en-US" sz="2400" b="1" kern="0" dirty="0">
                <a:solidFill>
                  <a:srgbClr val="FF0000"/>
                </a:solidFill>
                <a:latin typeface="Times New Roman"/>
                <a:ea typeface="宋体" pitchFamily="2" charset="-122"/>
              </a:rPr>
              <a:t> </a:t>
            </a:r>
            <a:r>
              <a:rPr lang="zh-CN" altLang="en-US" sz="2400" b="1" kern="0" dirty="0">
                <a:solidFill>
                  <a:srgbClr val="000000"/>
                </a:solidFill>
                <a:latin typeface="Times New Roman"/>
                <a:ea typeface="宋体" pitchFamily="2" charset="-122"/>
              </a:rPr>
              <a:t>－ 衰落周期和码元周期可以相比。</a:t>
            </a:r>
          </a:p>
          <a:p>
            <a:pPr marL="742950" lvl="1" indent="-285750">
              <a:spcBef>
                <a:spcPct val="20000"/>
              </a:spcBef>
              <a:buClr>
                <a:srgbClr val="FF0000"/>
              </a:buClr>
              <a:buSzPct val="55000"/>
              <a:defRPr/>
            </a:pPr>
            <a:r>
              <a:rPr lang="zh-CN" altLang="en-US" sz="2400" b="1" kern="0" dirty="0">
                <a:solidFill>
                  <a:srgbClr val="333399"/>
                </a:solidFill>
                <a:latin typeface="Times New Roman"/>
                <a:ea typeface="宋体" pitchFamily="2" charset="-122"/>
              </a:rPr>
              <a:t>慢衰落</a:t>
            </a:r>
            <a:r>
              <a:rPr lang="zh-CN" altLang="en-US" sz="2400" b="1" kern="0" dirty="0">
                <a:solidFill>
                  <a:srgbClr val="000000"/>
                </a:solidFill>
                <a:latin typeface="Times New Roman"/>
                <a:ea typeface="宋体" pitchFamily="2" charset="-122"/>
              </a:rPr>
              <a:t> － 由传播条件引起的，起伏周期较长。  </a:t>
            </a:r>
          </a:p>
        </p:txBody>
      </p:sp>
      <p:sp>
        <p:nvSpPr>
          <p:cNvPr id="36888" name="Rectangle 2"/>
          <p:cNvSpPr>
            <a:spLocks noGrp="1" noChangeArrowheads="1"/>
          </p:cNvSpPr>
          <p:nvPr>
            <p:ph type="title"/>
          </p:nvPr>
        </p:nvSpPr>
        <p:spPr bwMode="auto">
          <a:xfrm>
            <a:off x="341313" y="214313"/>
            <a:ext cx="4995862" cy="59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smtClean="0">
                <a:latin typeface="黑体" pitchFamily="2" charset="-122"/>
                <a:ea typeface="黑体" pitchFamily="2" charset="-122"/>
              </a:rPr>
              <a:t>多径衰落和频率弥散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20491"/>
                                        </p:tgtEl>
                                        <p:attrNameLst>
                                          <p:attrName>style.visibility</p:attrName>
                                        </p:attrNameLst>
                                      </p:cBhvr>
                                      <p:to>
                                        <p:strVal val="visible"/>
                                      </p:to>
                                    </p:set>
                                    <p:animEffect transition="in" filter="wheel(4)">
                                      <p:cBhvr>
                                        <p:cTn id="7" dur="500"/>
                                        <p:tgtEl>
                                          <p:spTgt spid="20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wipe(left)">
                                      <p:cBhvr>
                                        <p:cTn id="12" dur="500"/>
                                        <p:tgtEl>
                                          <p:spTgt spid="204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483"/>
                                        </p:tgtEl>
                                        <p:attrNameLst>
                                          <p:attrName>style.visibility</p:attrName>
                                        </p:attrNameLst>
                                      </p:cBhvr>
                                      <p:to>
                                        <p:strVal val="visible"/>
                                      </p:to>
                                    </p:set>
                                    <p:animEffect transition="in" filter="wipe(left)">
                                      <p:cBhvr>
                                        <p:cTn id="17" dur="500"/>
                                        <p:tgtEl>
                                          <p:spTgt spid="204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nodeType="clickEffect">
                                  <p:stCondLst>
                                    <p:cond delay="0"/>
                                  </p:stCondLst>
                                  <p:childTnLst>
                                    <p:set>
                                      <p:cBhvr>
                                        <p:cTn id="21" dur="1" fill="hold">
                                          <p:stCondLst>
                                            <p:cond delay="0"/>
                                          </p:stCondLst>
                                        </p:cTn>
                                        <p:tgtEl>
                                          <p:spTgt spid="20494"/>
                                        </p:tgtEl>
                                        <p:attrNameLst>
                                          <p:attrName>style.visibility</p:attrName>
                                        </p:attrNameLst>
                                      </p:cBhvr>
                                      <p:to>
                                        <p:strVal val="visible"/>
                                      </p:to>
                                    </p:set>
                                    <p:animEffect transition="in" filter="wheel(4)">
                                      <p:cBhvr>
                                        <p:cTn id="22" dur="500"/>
                                        <p:tgtEl>
                                          <p:spTgt spid="204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0485"/>
                                        </p:tgtEl>
                                        <p:attrNameLst>
                                          <p:attrName>style.visibility</p:attrName>
                                        </p:attrNameLst>
                                      </p:cBhvr>
                                      <p:to>
                                        <p:strVal val="visible"/>
                                      </p:to>
                                    </p:set>
                                    <p:animEffect transition="in" filter="wipe(up)">
                                      <p:cBhvr>
                                        <p:cTn id="27" dur="500"/>
                                        <p:tgtEl>
                                          <p:spTgt spid="20485"/>
                                        </p:tgtEl>
                                      </p:cBhvr>
                                    </p:animEffect>
                                  </p:childTnLst>
                                </p:cTn>
                              </p:par>
                              <p:par>
                                <p:cTn id="28" presetID="22" presetClass="entr" presetSubtype="1" fill="hold" nodeType="withEffect">
                                  <p:stCondLst>
                                    <p:cond delay="0"/>
                                  </p:stCondLst>
                                  <p:childTnLst>
                                    <p:set>
                                      <p:cBhvr>
                                        <p:cTn id="29" dur="1" fill="hold">
                                          <p:stCondLst>
                                            <p:cond delay="0"/>
                                          </p:stCondLst>
                                        </p:cTn>
                                        <p:tgtEl>
                                          <p:spTgt spid="20482"/>
                                        </p:tgtEl>
                                        <p:attrNameLst>
                                          <p:attrName>style.visibility</p:attrName>
                                        </p:attrNameLst>
                                      </p:cBhvr>
                                      <p:to>
                                        <p:strVal val="visible"/>
                                      </p:to>
                                    </p:set>
                                    <p:animEffect transition="in" filter="wipe(up)">
                                      <p:cBhvr>
                                        <p:cTn id="30" dur="500"/>
                                        <p:tgtEl>
                                          <p:spTgt spid="2048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1000"/>
                                        <p:tgtEl>
                                          <p:spTgt spid="14"/>
                                        </p:tgtEl>
                                      </p:cBhvr>
                                    </p:animEffect>
                                  </p:childTnLst>
                                </p:cTn>
                              </p:par>
                            </p:childTnLst>
                          </p:cTn>
                        </p:par>
                        <p:par>
                          <p:cTn id="36" fill="hold" nodeType="afterGroup">
                            <p:stCondLst>
                              <p:cond delay="1000"/>
                            </p:stCondLst>
                            <p:childTnLst>
                              <p:par>
                                <p:cTn id="37" presetID="12" presetClass="entr" presetSubtype="4" fill="hold" grpId="0" nodeType="afterEffect">
                                  <p:stCondLst>
                                    <p:cond delay="0"/>
                                  </p:stCondLst>
                                  <p:childTnLst>
                                    <p:set>
                                      <p:cBhvr>
                                        <p:cTn id="38" dur="1" fill="hold">
                                          <p:stCondLst>
                                            <p:cond delay="0"/>
                                          </p:stCondLst>
                                        </p:cTn>
                                        <p:tgtEl>
                                          <p:spTgt spid="28689"/>
                                        </p:tgtEl>
                                        <p:attrNameLst>
                                          <p:attrName>style.visibility</p:attrName>
                                        </p:attrNameLst>
                                      </p:cBhvr>
                                      <p:to>
                                        <p:strVal val="visible"/>
                                      </p:to>
                                    </p:set>
                                    <p:animEffect transition="in" filter="slide(fromBottom)">
                                      <p:cBhvr>
                                        <p:cTn id="39" dur="1000"/>
                                        <p:tgtEl>
                                          <p:spTgt spid="2868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9" grpId="0" animBg="1"/>
      <p:bldP spid="14"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783246C-75F1-4653-A1EB-FA234F0E4F96}" type="slidenum">
              <a:rPr lang="en-US" altLang="zh-CN" smtClean="0">
                <a:latin typeface="Tahoma" pitchFamily="34" charset="0"/>
              </a:rPr>
              <a:pPr eaLnBrk="1" hangingPunct="1"/>
              <a:t>38</a:t>
            </a:fld>
            <a:endParaRPr lang="en-US" altLang="zh-CN" smtClean="0">
              <a:latin typeface="Tahoma" pitchFamily="34" charset="0"/>
            </a:endParaRPr>
          </a:p>
        </p:txBody>
      </p:sp>
      <p:sp>
        <p:nvSpPr>
          <p:cNvPr id="5" name="矩形 4"/>
          <p:cNvSpPr/>
          <p:nvPr/>
        </p:nvSpPr>
        <p:spPr>
          <a:xfrm>
            <a:off x="1158875" y="1295400"/>
            <a:ext cx="3368675" cy="461963"/>
          </a:xfrm>
          <a:prstGeom prst="rect">
            <a:avLst/>
          </a:prstGeom>
        </p:spPr>
        <p:txBody>
          <a:bodyPr>
            <a:spAutoFit/>
          </a:bodyPr>
          <a:lstStyle/>
          <a:p>
            <a:pPr marL="342900" indent="-342900">
              <a:spcBef>
                <a:spcPct val="20000"/>
              </a:spcBef>
              <a:buClr>
                <a:srgbClr val="3333CC"/>
              </a:buClr>
              <a:buSzPct val="60000"/>
              <a:defRPr/>
            </a:pPr>
            <a:r>
              <a:rPr lang="zh-CN" altLang="en-US" sz="2400" kern="0" dirty="0">
                <a:solidFill>
                  <a:srgbClr val="000000"/>
                </a:solidFill>
                <a:latin typeface="微软雅黑" pitchFamily="34" charset="-122"/>
                <a:ea typeface="微软雅黑" pitchFamily="34" charset="-122"/>
              </a:rPr>
              <a:t>我们更关心的问题：</a:t>
            </a:r>
          </a:p>
        </p:txBody>
      </p:sp>
      <p:sp>
        <p:nvSpPr>
          <p:cNvPr id="7" name="矩形 6"/>
          <p:cNvSpPr/>
          <p:nvPr/>
        </p:nvSpPr>
        <p:spPr>
          <a:xfrm>
            <a:off x="1016000" y="2095500"/>
            <a:ext cx="7067550" cy="1987550"/>
          </a:xfrm>
          <a:prstGeom prst="rect">
            <a:avLst/>
          </a:prstGeom>
          <a:solidFill>
            <a:schemeClr val="bg2">
              <a:lumMod val="10000"/>
              <a:lumOff val="90000"/>
            </a:schemeClr>
          </a:solidFill>
          <a:effectLst>
            <a:outerShdw blurRad="50800" dist="38100" dir="2700000" algn="tl" rotWithShape="0">
              <a:prstClr val="black">
                <a:alpha val="40000"/>
              </a:prstClr>
            </a:outerShdw>
          </a:effectLst>
        </p:spPr>
        <p:txBody>
          <a:bodyPr>
            <a:spAutoFit/>
          </a:bodyPr>
          <a:lstStyle/>
          <a:p>
            <a:pPr marL="342900" indent="-342900">
              <a:spcBef>
                <a:spcPct val="20000"/>
              </a:spcBef>
              <a:buClr>
                <a:srgbClr val="3333CC"/>
              </a:buClr>
              <a:buSzPct val="60000"/>
              <a:defRPr/>
            </a:pPr>
            <a:r>
              <a:rPr lang="zh-CN" altLang="en-US" sz="2800" b="1" kern="0" dirty="0">
                <a:solidFill>
                  <a:srgbClr val="000000"/>
                </a:solidFill>
                <a:latin typeface="Times New Roman"/>
                <a:ea typeface="楷体_GB2312"/>
              </a:rPr>
              <a:t>         </a:t>
            </a:r>
            <a:r>
              <a:rPr lang="zh-CN" altLang="en-US" sz="2800" b="1" kern="0" dirty="0">
                <a:solidFill>
                  <a:srgbClr val="FF0000"/>
                </a:solidFill>
                <a:latin typeface="宋体" pitchFamily="2" charset="-122"/>
                <a:ea typeface="宋体" pitchFamily="2" charset="-122"/>
              </a:rPr>
              <a:t>多径</a:t>
            </a:r>
            <a:r>
              <a:rPr lang="zh-CN" altLang="en-US" sz="2800" b="1" kern="0" dirty="0">
                <a:solidFill>
                  <a:srgbClr val="000000"/>
                </a:solidFill>
                <a:latin typeface="宋体" pitchFamily="2" charset="-122"/>
                <a:ea typeface="宋体" pitchFamily="2" charset="-122"/>
              </a:rPr>
              <a:t>传播</a:t>
            </a:r>
            <a:endParaRPr lang="en-US" altLang="zh-CN" sz="2800" b="1" kern="0" dirty="0">
              <a:solidFill>
                <a:srgbClr val="000000"/>
              </a:solidFill>
              <a:latin typeface="宋体" pitchFamily="2" charset="-122"/>
              <a:ea typeface="宋体" pitchFamily="2" charset="-122"/>
            </a:endParaRPr>
          </a:p>
          <a:p>
            <a:pPr marL="342900" indent="-342900">
              <a:lnSpc>
                <a:spcPct val="150000"/>
              </a:lnSpc>
              <a:spcBef>
                <a:spcPct val="20000"/>
              </a:spcBef>
              <a:buClr>
                <a:srgbClr val="3333CC"/>
              </a:buClr>
              <a:buSzPct val="60000"/>
              <a:defRPr/>
            </a:pPr>
            <a:r>
              <a:rPr lang="en-US" altLang="zh-CN" sz="2800" b="1" kern="0" dirty="0">
                <a:solidFill>
                  <a:srgbClr val="000000"/>
                </a:solidFill>
                <a:latin typeface="宋体" pitchFamily="2" charset="-122"/>
                <a:ea typeface="宋体" pitchFamily="2" charset="-122"/>
              </a:rPr>
              <a:t>       </a:t>
            </a:r>
            <a:r>
              <a:rPr lang="zh-CN" altLang="en-US" sz="2800" b="1" kern="0" dirty="0">
                <a:solidFill>
                  <a:srgbClr val="000000"/>
                </a:solidFill>
                <a:latin typeface="宋体" pitchFamily="2" charset="-122"/>
                <a:ea typeface="宋体" pitchFamily="2" charset="-122"/>
              </a:rPr>
              <a:t>对于一个</a:t>
            </a:r>
            <a:r>
              <a:rPr lang="zh-CN" altLang="en-US" sz="2800" b="1" kern="0" dirty="0">
                <a:solidFill>
                  <a:srgbClr val="003399"/>
                </a:solidFill>
                <a:latin typeface="宋体" pitchFamily="2" charset="-122"/>
                <a:ea typeface="宋体" pitchFamily="2" charset="-122"/>
              </a:rPr>
              <a:t>复杂信号 </a:t>
            </a:r>
            <a:r>
              <a:rPr lang="en-US" altLang="zh-CN" sz="2800" i="1" kern="0" dirty="0">
                <a:solidFill>
                  <a:srgbClr val="000000"/>
                </a:solidFill>
                <a:latin typeface="+mn-lt"/>
                <a:ea typeface="宋体" pitchFamily="2" charset="-122"/>
                <a:cs typeface="Arial" pitchFamily="34" charset="0"/>
              </a:rPr>
              <a:t>f </a:t>
            </a:r>
            <a:r>
              <a:rPr lang="en-US" altLang="zh-CN" sz="2800" kern="0" dirty="0">
                <a:solidFill>
                  <a:srgbClr val="000000"/>
                </a:solidFill>
                <a:latin typeface="+mn-lt"/>
                <a:ea typeface="宋体" pitchFamily="2" charset="-122"/>
                <a:cs typeface="Arial" pitchFamily="34" charset="0"/>
              </a:rPr>
              <a:t>(</a:t>
            </a:r>
            <a:r>
              <a:rPr lang="en-US" altLang="zh-CN" sz="2800" i="1" kern="0" dirty="0">
                <a:solidFill>
                  <a:srgbClr val="000000"/>
                </a:solidFill>
                <a:latin typeface="+mn-lt"/>
                <a:ea typeface="宋体" pitchFamily="2" charset="-122"/>
                <a:cs typeface="Arial" pitchFamily="34" charset="0"/>
              </a:rPr>
              <a:t>t</a:t>
            </a:r>
            <a:r>
              <a:rPr lang="en-US" altLang="zh-CN" sz="2800" kern="0" dirty="0">
                <a:solidFill>
                  <a:srgbClr val="000000"/>
                </a:solidFill>
                <a:latin typeface="+mn-lt"/>
                <a:ea typeface="宋体" pitchFamily="2" charset="-122"/>
                <a:cs typeface="Arial" pitchFamily="34" charset="0"/>
              </a:rPr>
              <a:t>)</a:t>
            </a:r>
            <a:r>
              <a:rPr lang="en-US" altLang="zh-CN" sz="2800" b="1" kern="0" dirty="0">
                <a:solidFill>
                  <a:srgbClr val="000000"/>
                </a:solidFill>
                <a:latin typeface="+mn-lt"/>
                <a:ea typeface="宋体" pitchFamily="2" charset="-122"/>
                <a:cs typeface="Arial" pitchFamily="34" charset="0"/>
              </a:rPr>
              <a:t>     </a:t>
            </a:r>
            <a:r>
              <a:rPr lang="zh-CN" altLang="en-US" sz="2000" kern="0" dirty="0">
                <a:solidFill>
                  <a:srgbClr val="000000"/>
                </a:solidFill>
                <a:latin typeface="宋体" pitchFamily="2" charset="-122"/>
                <a:ea typeface="宋体" pitchFamily="2" charset="-122"/>
              </a:rPr>
              <a:t>（实际情况）</a:t>
            </a:r>
            <a:r>
              <a:rPr lang="zh-CN" altLang="en-US" sz="2800" b="1" kern="0" dirty="0">
                <a:solidFill>
                  <a:srgbClr val="000000"/>
                </a:solidFill>
                <a:latin typeface="宋体" pitchFamily="2" charset="-122"/>
                <a:ea typeface="宋体" pitchFamily="2" charset="-122"/>
              </a:rPr>
              <a:t> </a:t>
            </a:r>
          </a:p>
          <a:p>
            <a:pPr marL="342900" indent="-342900">
              <a:lnSpc>
                <a:spcPct val="150000"/>
              </a:lnSpc>
              <a:spcBef>
                <a:spcPct val="20000"/>
              </a:spcBef>
              <a:buClr>
                <a:srgbClr val="3333CC"/>
              </a:buClr>
              <a:buSzPct val="60000"/>
              <a:defRPr/>
            </a:pPr>
            <a:r>
              <a:rPr lang="zh-CN" altLang="en-US" sz="2800" b="1" kern="0" dirty="0">
                <a:solidFill>
                  <a:srgbClr val="000000"/>
                </a:solidFill>
                <a:latin typeface="宋体" pitchFamily="2" charset="-122"/>
                <a:ea typeface="宋体" pitchFamily="2" charset="-122"/>
              </a:rPr>
              <a:t>          的影响如何呢 ？  </a:t>
            </a:r>
          </a:p>
        </p:txBody>
      </p:sp>
      <p:sp>
        <p:nvSpPr>
          <p:cNvPr id="10" name="矩形 9"/>
          <p:cNvSpPr/>
          <p:nvPr/>
        </p:nvSpPr>
        <p:spPr>
          <a:xfrm>
            <a:off x="2779713" y="4792663"/>
            <a:ext cx="800100" cy="461962"/>
          </a:xfrm>
          <a:prstGeom prst="rect">
            <a:avLst/>
          </a:prstGeom>
        </p:spPr>
        <p:txBody>
          <a:bodyPr wrap="none">
            <a:spAutoFit/>
          </a:bodyPr>
          <a:lstStyle/>
          <a:p>
            <a:pPr eaLnBrk="0" hangingPunct="0">
              <a:defRPr/>
            </a:pPr>
            <a:r>
              <a:rPr lang="zh-CN" altLang="en-US" sz="2400" kern="0" dirty="0">
                <a:solidFill>
                  <a:srgbClr val="FF0000"/>
                </a:solidFill>
                <a:latin typeface="微软雅黑" pitchFamily="34" charset="-122"/>
                <a:ea typeface="微软雅黑" pitchFamily="34" charset="-122"/>
              </a:rPr>
              <a:t>两</a:t>
            </a:r>
            <a:r>
              <a:rPr lang="zh-CN" altLang="en-US" sz="2400" kern="0" dirty="0">
                <a:solidFill>
                  <a:srgbClr val="000000"/>
                </a:solidFill>
                <a:latin typeface="微软雅黑" pitchFamily="34" charset="-122"/>
                <a:ea typeface="微软雅黑" pitchFamily="34" charset="-122"/>
              </a:rPr>
              <a:t>径</a:t>
            </a:r>
            <a:endParaRPr lang="zh-CN" altLang="en-US" dirty="0">
              <a:latin typeface="微软雅黑" pitchFamily="34" charset="-122"/>
              <a:ea typeface="微软雅黑" pitchFamily="34" charset="-122"/>
            </a:endParaRPr>
          </a:p>
        </p:txBody>
      </p:sp>
      <p:sp>
        <p:nvSpPr>
          <p:cNvPr id="12" name="矩形 11"/>
          <p:cNvSpPr/>
          <p:nvPr/>
        </p:nvSpPr>
        <p:spPr>
          <a:xfrm>
            <a:off x="5195888" y="4837113"/>
            <a:ext cx="800100" cy="461962"/>
          </a:xfrm>
          <a:prstGeom prst="rect">
            <a:avLst/>
          </a:prstGeom>
        </p:spPr>
        <p:txBody>
          <a:bodyPr wrap="none">
            <a:spAutoFit/>
          </a:bodyPr>
          <a:lstStyle/>
          <a:p>
            <a:pPr eaLnBrk="0" hangingPunct="0">
              <a:defRPr/>
            </a:pPr>
            <a:r>
              <a:rPr lang="zh-CN" altLang="en-US" sz="2400" kern="0" dirty="0">
                <a:solidFill>
                  <a:srgbClr val="FF0000"/>
                </a:solidFill>
                <a:latin typeface="微软雅黑" pitchFamily="34" charset="-122"/>
                <a:ea typeface="微软雅黑" pitchFamily="34" charset="-122"/>
              </a:rPr>
              <a:t>多</a:t>
            </a:r>
            <a:r>
              <a:rPr lang="zh-CN" altLang="en-US" sz="2400" kern="0" dirty="0">
                <a:solidFill>
                  <a:srgbClr val="000000"/>
                </a:solidFill>
                <a:latin typeface="微软雅黑" pitchFamily="34" charset="-122"/>
                <a:ea typeface="微软雅黑" pitchFamily="34" charset="-122"/>
              </a:rPr>
              <a:t>径</a:t>
            </a:r>
            <a:endParaRPr lang="zh-CN" altLang="en-US" dirty="0">
              <a:latin typeface="微软雅黑" pitchFamily="34" charset="-122"/>
              <a:ea typeface="微软雅黑" pitchFamily="34" charset="-122"/>
            </a:endParaRPr>
          </a:p>
        </p:txBody>
      </p:sp>
      <p:sp>
        <p:nvSpPr>
          <p:cNvPr id="13" name="椭圆 12"/>
          <p:cNvSpPr/>
          <p:nvPr/>
        </p:nvSpPr>
        <p:spPr bwMode="auto">
          <a:xfrm>
            <a:off x="2705100" y="4762500"/>
            <a:ext cx="933450" cy="577850"/>
          </a:xfrm>
          <a:prstGeom prst="ellipse">
            <a:avLst/>
          </a:prstGeom>
          <a:noFill/>
          <a:ln w="28575" cap="flat" cmpd="sng" algn="ctr">
            <a:solidFill>
              <a:schemeClr val="bg1">
                <a:lumMod val="65000"/>
              </a:schemeClr>
            </a:solidFill>
            <a:prstDash val="solid"/>
            <a:round/>
            <a:headEnd type="none" w="med" len="med"/>
            <a:tailEnd type="none" w="med" len="med"/>
          </a:ln>
          <a:effectLst>
            <a:glow rad="63500">
              <a:schemeClr val="accent3">
                <a:satMod val="175000"/>
                <a:alpha val="40000"/>
              </a:schemeClr>
            </a:glow>
            <a:outerShdw blurRad="50800" dist="38100" algn="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14" name="右箭头 13"/>
          <p:cNvSpPr/>
          <p:nvPr/>
        </p:nvSpPr>
        <p:spPr bwMode="auto">
          <a:xfrm>
            <a:off x="3994150" y="5029200"/>
            <a:ext cx="889000" cy="133350"/>
          </a:xfrm>
          <a:prstGeom prst="rightArrow">
            <a:avLst/>
          </a:prstGeom>
          <a:solidFill>
            <a:srgbClr val="ABC7FF"/>
          </a:solidFill>
          <a:ln w="9525" cap="flat" cmpd="sng" algn="ctr">
            <a:solidFill>
              <a:schemeClr val="bg2">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15" name="椭圆 14"/>
          <p:cNvSpPr/>
          <p:nvPr/>
        </p:nvSpPr>
        <p:spPr bwMode="auto">
          <a:xfrm>
            <a:off x="5149850" y="4806950"/>
            <a:ext cx="933450" cy="577850"/>
          </a:xfrm>
          <a:prstGeom prst="ellipse">
            <a:avLst/>
          </a:prstGeom>
          <a:noFill/>
          <a:ln w="28575" cap="flat" cmpd="sng" algn="ctr">
            <a:solidFill>
              <a:schemeClr val="bg1">
                <a:lumMod val="65000"/>
              </a:schemeClr>
            </a:solidFill>
            <a:prstDash val="solid"/>
            <a:round/>
            <a:headEnd type="none" w="med" len="med"/>
            <a:tailEnd type="none" w="med" len="med"/>
          </a:ln>
          <a:effectLst>
            <a:glow rad="63500">
              <a:schemeClr val="accent3">
                <a:satMod val="175000"/>
                <a:alpha val="40000"/>
              </a:schemeClr>
            </a:glow>
            <a:outerShdw blurRad="50800" dist="38100" algn="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16" name="矩形 15"/>
          <p:cNvSpPr/>
          <p:nvPr/>
        </p:nvSpPr>
        <p:spPr>
          <a:xfrm>
            <a:off x="7283450" y="539750"/>
            <a:ext cx="1416050" cy="461963"/>
          </a:xfrm>
          <a:prstGeom prst="rect">
            <a:avLst/>
          </a:prstGeom>
        </p:spPr>
        <p:txBody>
          <a:bodyPr wrap="none">
            <a:spAutoFit/>
          </a:bodyPr>
          <a:lstStyle/>
          <a:p>
            <a:pPr algn="ctr">
              <a:defRPr/>
            </a:pPr>
            <a:r>
              <a:rPr lang="zh-CN" altLang="en-US" sz="2400" dirty="0">
                <a:solidFill>
                  <a:schemeClr val="bg2">
                    <a:lumMod val="75000"/>
                    <a:lumOff val="25000"/>
                  </a:schemeClr>
                </a:solidFill>
                <a:latin typeface="微软雅黑" pitchFamily="34" charset="-122"/>
                <a:ea typeface="微软雅黑" pitchFamily="34" charset="-122"/>
              </a:rPr>
              <a:t>多径效应</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F7D3DD4-A4CB-44FA-A7DB-A4960F7F2F03}" type="slidenum">
              <a:rPr lang="en-US" altLang="zh-CN" smtClean="0">
                <a:latin typeface="Tahoma" pitchFamily="34" charset="0"/>
              </a:rPr>
              <a:pPr eaLnBrk="1" hangingPunct="1"/>
              <a:t>39</a:t>
            </a:fld>
            <a:endParaRPr lang="en-US" altLang="zh-CN" smtClean="0">
              <a:latin typeface="Tahoma" pitchFamily="34" charset="0"/>
            </a:endParaRPr>
          </a:p>
        </p:txBody>
      </p:sp>
      <p:sp>
        <p:nvSpPr>
          <p:cNvPr id="34" name="圆角矩形 33"/>
          <p:cNvSpPr/>
          <p:nvPr/>
        </p:nvSpPr>
        <p:spPr bwMode="auto">
          <a:xfrm>
            <a:off x="2322513" y="4497388"/>
            <a:ext cx="4445000" cy="1028700"/>
          </a:xfrm>
          <a:prstGeom prst="roundRect">
            <a:avLst/>
          </a:prstGeom>
          <a:solidFill>
            <a:schemeClr val="accent3">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3891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2" name="矩形 11"/>
          <p:cNvSpPr/>
          <p:nvPr/>
        </p:nvSpPr>
        <p:spPr>
          <a:xfrm>
            <a:off x="7283450" y="539750"/>
            <a:ext cx="1416050" cy="461963"/>
          </a:xfrm>
          <a:prstGeom prst="rect">
            <a:avLst/>
          </a:prstGeom>
        </p:spPr>
        <p:txBody>
          <a:bodyPr wrap="none">
            <a:spAutoFit/>
          </a:bodyPr>
          <a:lstStyle/>
          <a:p>
            <a:pPr algn="ctr">
              <a:defRPr/>
            </a:pPr>
            <a:r>
              <a:rPr lang="zh-CN" altLang="en-US" sz="2400" dirty="0">
                <a:solidFill>
                  <a:schemeClr val="bg2">
                    <a:lumMod val="75000"/>
                    <a:lumOff val="25000"/>
                  </a:schemeClr>
                </a:solidFill>
                <a:latin typeface="微软雅黑" pitchFamily="34" charset="-122"/>
                <a:ea typeface="微软雅黑" pitchFamily="34" charset="-122"/>
              </a:rPr>
              <a:t>多径效应</a:t>
            </a:r>
          </a:p>
        </p:txBody>
      </p:sp>
      <p:sp>
        <p:nvSpPr>
          <p:cNvPr id="11" name="矩形 10"/>
          <p:cNvSpPr/>
          <p:nvPr/>
        </p:nvSpPr>
        <p:spPr>
          <a:xfrm>
            <a:off x="2349500" y="1249363"/>
            <a:ext cx="3322638" cy="979487"/>
          </a:xfrm>
          <a:prstGeom prst="rect">
            <a:avLst/>
          </a:prstGeom>
          <a:solidFill>
            <a:schemeClr val="accent3">
              <a:lumMod val="95000"/>
            </a:schemeClr>
          </a:solidFill>
          <a:ln>
            <a:solidFill>
              <a:schemeClr val="bg2">
                <a:lumMod val="50000"/>
                <a:lumOff val="50000"/>
              </a:schemeClr>
            </a:solidFill>
          </a:ln>
        </p:spPr>
        <p:txBody>
          <a:bodyPr>
            <a:spAutoFit/>
          </a:bodyPr>
          <a:lstStyle/>
          <a:p>
            <a:pPr marL="342900" indent="-342900">
              <a:spcBef>
                <a:spcPct val="20000"/>
              </a:spcBef>
              <a:buClr>
                <a:srgbClr val="3333CC"/>
              </a:buClr>
              <a:buSzPct val="60000"/>
              <a:defRPr/>
            </a:pPr>
            <a:r>
              <a:rPr lang="zh-CN" altLang="en-US" sz="2400" kern="0" dirty="0">
                <a:solidFill>
                  <a:srgbClr val="000000"/>
                </a:solidFill>
                <a:latin typeface="华文中宋" pitchFamily="2" charset="-122"/>
                <a:ea typeface="华文中宋" pitchFamily="2" charset="-122"/>
              </a:rPr>
              <a:t>    传输衰减均为 </a:t>
            </a:r>
            <a:r>
              <a:rPr lang="en-US" altLang="zh-CN" sz="2400" b="1" kern="0" dirty="0">
                <a:solidFill>
                  <a:srgbClr val="000099"/>
                </a:solidFill>
                <a:latin typeface="Arial" pitchFamily="34" charset="0"/>
                <a:ea typeface="华文中宋" pitchFamily="2" charset="-122"/>
                <a:cs typeface="Arial" pitchFamily="34" charset="0"/>
              </a:rPr>
              <a:t>K</a:t>
            </a:r>
          </a:p>
          <a:p>
            <a:pPr marL="342900" indent="-342900">
              <a:spcBef>
                <a:spcPct val="20000"/>
              </a:spcBef>
              <a:buClr>
                <a:srgbClr val="3333CC"/>
              </a:buClr>
              <a:buSzPct val="60000"/>
              <a:defRPr/>
            </a:pPr>
            <a:r>
              <a:rPr lang="en-US" altLang="zh-CN" sz="2400" kern="0" dirty="0">
                <a:solidFill>
                  <a:srgbClr val="000000"/>
                </a:solidFill>
                <a:latin typeface="华文中宋" pitchFamily="2" charset="-122"/>
                <a:ea typeface="华文中宋" pitchFamily="2" charset="-122"/>
              </a:rPr>
              <a:t> </a:t>
            </a:r>
            <a:r>
              <a:rPr lang="zh-CN" altLang="en-US" sz="2400" kern="0" dirty="0">
                <a:solidFill>
                  <a:srgbClr val="000000"/>
                </a:solidFill>
                <a:latin typeface="华文中宋" pitchFamily="2" charset="-122"/>
                <a:ea typeface="华文中宋" pitchFamily="2" charset="-122"/>
              </a:rPr>
              <a:t>传输时延分别为</a:t>
            </a:r>
            <a:r>
              <a:rPr lang="zh-CN" altLang="en-US" sz="2800" b="1" i="1" kern="0" dirty="0">
                <a:solidFill>
                  <a:srgbClr val="000099"/>
                </a:solidFill>
                <a:latin typeface="Arial" pitchFamily="34" charset="0"/>
                <a:ea typeface="华文中宋" pitchFamily="2" charset="-122"/>
                <a:cs typeface="Arial" pitchFamily="34" charset="0"/>
                <a:sym typeface="Symbol" pitchFamily="18" charset="2"/>
              </a:rPr>
              <a:t></a:t>
            </a:r>
            <a:r>
              <a:rPr lang="en-US" altLang="zh-CN" sz="2800" b="1" kern="0" baseline="-25000" dirty="0">
                <a:solidFill>
                  <a:srgbClr val="000099"/>
                </a:solidFill>
                <a:latin typeface="Arial" pitchFamily="34" charset="0"/>
                <a:ea typeface="华文中宋" pitchFamily="2" charset="-122"/>
                <a:cs typeface="Arial" pitchFamily="34" charset="0"/>
              </a:rPr>
              <a:t>1</a:t>
            </a:r>
            <a:r>
              <a:rPr lang="zh-CN" altLang="en-US" sz="2400" kern="0" dirty="0">
                <a:solidFill>
                  <a:srgbClr val="000000"/>
                </a:solidFill>
                <a:latin typeface="华文中宋" pitchFamily="2" charset="-122"/>
                <a:ea typeface="华文中宋" pitchFamily="2" charset="-122"/>
              </a:rPr>
              <a:t>和</a:t>
            </a:r>
            <a:r>
              <a:rPr lang="zh-CN" altLang="en-US" sz="2800" b="1" i="1" kern="0" dirty="0">
                <a:solidFill>
                  <a:srgbClr val="000099"/>
                </a:solidFill>
                <a:latin typeface="Arial" pitchFamily="34" charset="0"/>
                <a:ea typeface="华文中宋" pitchFamily="2" charset="-122"/>
                <a:cs typeface="Arial" pitchFamily="34" charset="0"/>
                <a:sym typeface="Symbol" pitchFamily="18" charset="2"/>
              </a:rPr>
              <a:t></a:t>
            </a:r>
            <a:r>
              <a:rPr lang="en-US" altLang="zh-CN" sz="2800" b="1" kern="0" baseline="-25000" dirty="0">
                <a:solidFill>
                  <a:srgbClr val="000099"/>
                </a:solidFill>
                <a:latin typeface="Arial" pitchFamily="34" charset="0"/>
                <a:ea typeface="华文中宋" pitchFamily="2" charset="-122"/>
                <a:cs typeface="Arial" pitchFamily="34" charset="0"/>
              </a:rPr>
              <a:t>2</a:t>
            </a:r>
            <a:endParaRPr lang="en-US" altLang="zh-CN" sz="2800" b="1" kern="0" dirty="0">
              <a:solidFill>
                <a:srgbClr val="000099"/>
              </a:solidFill>
              <a:latin typeface="Arial" pitchFamily="34" charset="0"/>
              <a:ea typeface="华文中宋" pitchFamily="2" charset="-122"/>
              <a:cs typeface="Arial" pitchFamily="34" charset="0"/>
            </a:endParaRPr>
          </a:p>
        </p:txBody>
      </p:sp>
      <p:sp>
        <p:nvSpPr>
          <p:cNvPr id="13" name="矩形 12"/>
          <p:cNvSpPr/>
          <p:nvPr/>
        </p:nvSpPr>
        <p:spPr>
          <a:xfrm>
            <a:off x="1093788" y="1782763"/>
            <a:ext cx="1211262" cy="400050"/>
          </a:xfrm>
          <a:prstGeom prst="rect">
            <a:avLst/>
          </a:prstGeom>
        </p:spPr>
        <p:txBody>
          <a:bodyPr wrap="none">
            <a:spAutoFit/>
          </a:bodyPr>
          <a:lstStyle/>
          <a:p>
            <a:pPr eaLnBrk="0" hangingPunct="0">
              <a:defRPr/>
            </a:pPr>
            <a:r>
              <a:rPr lang="zh-CN" altLang="en-US" sz="2000" kern="0" dirty="0">
                <a:solidFill>
                  <a:srgbClr val="000000"/>
                </a:solidFill>
                <a:latin typeface="华文中宋" pitchFamily="2" charset="-122"/>
                <a:ea typeface="华文中宋" pitchFamily="2" charset="-122"/>
              </a:rPr>
              <a:t>发射信号</a:t>
            </a:r>
            <a:endParaRPr lang="zh-CN" altLang="en-US" sz="2000" dirty="0">
              <a:ea typeface="宋体" pitchFamily="2" charset="-122"/>
            </a:endParaRPr>
          </a:p>
        </p:txBody>
      </p:sp>
      <p:sp>
        <p:nvSpPr>
          <p:cNvPr id="14" name="矩形 13"/>
          <p:cNvSpPr/>
          <p:nvPr/>
        </p:nvSpPr>
        <p:spPr>
          <a:xfrm>
            <a:off x="5683250" y="1827213"/>
            <a:ext cx="1209675" cy="400050"/>
          </a:xfrm>
          <a:prstGeom prst="rect">
            <a:avLst/>
          </a:prstGeom>
        </p:spPr>
        <p:txBody>
          <a:bodyPr wrap="none">
            <a:spAutoFit/>
          </a:bodyPr>
          <a:lstStyle/>
          <a:p>
            <a:pPr eaLnBrk="0" hangingPunct="0">
              <a:defRPr/>
            </a:pPr>
            <a:r>
              <a:rPr lang="zh-CN" altLang="en-US" sz="2000" kern="0" dirty="0">
                <a:solidFill>
                  <a:srgbClr val="000000"/>
                </a:solidFill>
                <a:latin typeface="华文中宋" pitchFamily="2" charset="-122"/>
                <a:ea typeface="华文中宋" pitchFamily="2" charset="-122"/>
              </a:rPr>
              <a:t>接收信号</a:t>
            </a:r>
            <a:endParaRPr lang="zh-CN" altLang="en-US" sz="2000" dirty="0">
              <a:ea typeface="宋体" pitchFamily="2" charset="-122"/>
            </a:endParaRPr>
          </a:p>
        </p:txBody>
      </p:sp>
      <p:sp>
        <p:nvSpPr>
          <p:cNvPr id="15" name="矩形 14"/>
          <p:cNvSpPr/>
          <p:nvPr/>
        </p:nvSpPr>
        <p:spPr>
          <a:xfrm>
            <a:off x="631825" y="414338"/>
            <a:ext cx="3308350" cy="461962"/>
          </a:xfrm>
          <a:prstGeom prst="rect">
            <a:avLst/>
          </a:prstGeom>
        </p:spPr>
        <p:txBody>
          <a:bodyPr>
            <a:spAutoFit/>
          </a:bodyPr>
          <a:lstStyle/>
          <a:p>
            <a:pPr marL="342900" indent="-342900">
              <a:spcBef>
                <a:spcPct val="20000"/>
              </a:spcBef>
              <a:buClr>
                <a:srgbClr val="3333CC"/>
              </a:buClr>
              <a:buSzPct val="60000"/>
              <a:defRPr/>
            </a:pPr>
            <a:r>
              <a:rPr lang="zh-CN" altLang="en-US" sz="2400" kern="0" dirty="0">
                <a:solidFill>
                  <a:srgbClr val="000000"/>
                </a:solidFill>
                <a:latin typeface="华文中宋" pitchFamily="2" charset="-122"/>
                <a:ea typeface="华文中宋" pitchFamily="2" charset="-122"/>
              </a:rPr>
              <a:t>设</a:t>
            </a:r>
            <a:r>
              <a:rPr lang="zh-CN" altLang="en-US" sz="2400" kern="0" dirty="0">
                <a:solidFill>
                  <a:srgbClr val="FF0000"/>
                </a:solidFill>
                <a:latin typeface="华文中宋" pitchFamily="2" charset="-122"/>
                <a:ea typeface="华文中宋" pitchFamily="2" charset="-122"/>
              </a:rPr>
              <a:t>两条</a:t>
            </a:r>
            <a:r>
              <a:rPr lang="zh-CN" altLang="en-US" sz="2400" kern="0" dirty="0">
                <a:solidFill>
                  <a:srgbClr val="000000"/>
                </a:solidFill>
                <a:latin typeface="华文中宋" pitchFamily="2" charset="-122"/>
                <a:ea typeface="华文中宋" pitchFamily="2" charset="-122"/>
              </a:rPr>
              <a:t>路径的信道为</a:t>
            </a:r>
            <a:endParaRPr lang="en-US" altLang="zh-CN" sz="2400" kern="0" dirty="0">
              <a:solidFill>
                <a:srgbClr val="000000"/>
              </a:solidFill>
              <a:latin typeface="华文中宋" pitchFamily="2" charset="-122"/>
              <a:ea typeface="华文中宋" pitchFamily="2" charset="-122"/>
            </a:endParaRPr>
          </a:p>
        </p:txBody>
      </p:sp>
      <p:sp>
        <p:nvSpPr>
          <p:cNvPr id="16" name="矩形 15"/>
          <p:cNvSpPr/>
          <p:nvPr/>
        </p:nvSpPr>
        <p:spPr>
          <a:xfrm>
            <a:off x="1425575" y="1204913"/>
            <a:ext cx="671513" cy="523875"/>
          </a:xfrm>
          <a:prstGeom prst="rect">
            <a:avLst/>
          </a:prstGeom>
        </p:spPr>
        <p:txBody>
          <a:bodyPr wrap="none">
            <a:spAutoFit/>
          </a:bodyPr>
          <a:lstStyle/>
          <a:p>
            <a:pPr marL="342900" indent="-342900">
              <a:spcBef>
                <a:spcPct val="20000"/>
              </a:spcBef>
              <a:buClr>
                <a:srgbClr val="3333CC"/>
              </a:buClr>
              <a:buSzPct val="60000"/>
              <a:defRPr/>
            </a:pPr>
            <a:r>
              <a:rPr lang="en-US" altLang="zh-CN" sz="2400" b="1" i="1" kern="0" dirty="0">
                <a:solidFill>
                  <a:srgbClr val="000000"/>
                </a:solidFill>
                <a:latin typeface="Times New Roman"/>
                <a:ea typeface="华文中宋" pitchFamily="2" charset="-122"/>
              </a:rPr>
              <a:t>f </a:t>
            </a:r>
            <a:r>
              <a:rPr lang="en-US" altLang="zh-CN" sz="2400" b="1" kern="0" dirty="0">
                <a:solidFill>
                  <a:srgbClr val="000000"/>
                </a:solidFill>
                <a:latin typeface="Times New Roman"/>
                <a:ea typeface="华文中宋" pitchFamily="2" charset="-122"/>
              </a:rPr>
              <a:t>(</a:t>
            </a:r>
            <a:r>
              <a:rPr lang="en-US" altLang="zh-CN" sz="2400" b="1" i="1" kern="0" dirty="0">
                <a:solidFill>
                  <a:srgbClr val="000000"/>
                </a:solidFill>
                <a:latin typeface="Times New Roman"/>
                <a:ea typeface="华文中宋" pitchFamily="2" charset="-122"/>
              </a:rPr>
              <a:t>t</a:t>
            </a:r>
            <a:r>
              <a:rPr lang="en-US" altLang="zh-CN" sz="2800" b="1" kern="0" dirty="0">
                <a:solidFill>
                  <a:srgbClr val="000000"/>
                </a:solidFill>
                <a:latin typeface="Times New Roman"/>
                <a:ea typeface="华文中宋" pitchFamily="2" charset="-122"/>
              </a:rPr>
              <a:t>)</a:t>
            </a:r>
          </a:p>
        </p:txBody>
      </p:sp>
      <p:sp>
        <p:nvSpPr>
          <p:cNvPr id="17" name="矩形 16"/>
          <p:cNvSpPr/>
          <p:nvPr/>
        </p:nvSpPr>
        <p:spPr>
          <a:xfrm>
            <a:off x="2641600" y="2784475"/>
            <a:ext cx="4133850" cy="503238"/>
          </a:xfrm>
          <a:prstGeom prst="rect">
            <a:avLst/>
          </a:prstGeom>
        </p:spPr>
        <p:txBody>
          <a:bodyPr>
            <a:spAutoFit/>
          </a:bodyPr>
          <a:lstStyle/>
          <a:p>
            <a:pPr eaLnBrk="0" hangingPunct="0">
              <a:lnSpc>
                <a:spcPts val="3200"/>
              </a:lnSpc>
              <a:defRPr/>
            </a:pPr>
            <a:r>
              <a:rPr lang="en-US" sz="2400" b="1" i="1" dirty="0" err="1">
                <a:latin typeface="+mn-lt"/>
                <a:ea typeface="宋体" pitchFamily="2" charset="-122"/>
              </a:rPr>
              <a:t>f</a:t>
            </a:r>
            <a:r>
              <a:rPr lang="en-US" sz="2400" b="1" baseline="-25000" dirty="0" err="1">
                <a:latin typeface="+mn-lt"/>
                <a:ea typeface="宋体" pitchFamily="2" charset="-122"/>
              </a:rPr>
              <a:t>o</a:t>
            </a:r>
            <a:r>
              <a:rPr lang="en-US" sz="2400" b="1" dirty="0">
                <a:latin typeface="+mn-lt"/>
                <a:ea typeface="宋体" pitchFamily="2" charset="-122"/>
              </a:rPr>
              <a:t>(</a:t>
            </a:r>
            <a:r>
              <a:rPr lang="en-US" sz="2400" b="1" i="1" dirty="0">
                <a:latin typeface="+mn-lt"/>
                <a:ea typeface="宋体" pitchFamily="2" charset="-122"/>
              </a:rPr>
              <a:t>t</a:t>
            </a:r>
            <a:r>
              <a:rPr lang="en-US" sz="2400" b="1" dirty="0">
                <a:latin typeface="+mn-lt"/>
                <a:ea typeface="宋体" pitchFamily="2" charset="-122"/>
              </a:rPr>
              <a:t>) </a:t>
            </a:r>
            <a:r>
              <a:rPr lang="en-US" sz="2400" dirty="0">
                <a:latin typeface="+mn-lt"/>
                <a:ea typeface="宋体" pitchFamily="2" charset="-122"/>
              </a:rPr>
              <a:t>= </a:t>
            </a:r>
            <a:r>
              <a:rPr lang="en-US" altLang="zh-CN" sz="2400" b="1" i="1" kern="0" dirty="0">
                <a:latin typeface="Times New Roman"/>
                <a:ea typeface="华文中宋" pitchFamily="2" charset="-122"/>
              </a:rPr>
              <a:t>K f</a:t>
            </a:r>
            <a:r>
              <a:rPr lang="en-US" altLang="zh-CN" sz="2400" b="1" kern="0" dirty="0">
                <a:latin typeface="Times New Roman"/>
                <a:ea typeface="华文中宋" pitchFamily="2" charset="-122"/>
              </a:rPr>
              <a:t>(</a:t>
            </a:r>
            <a:r>
              <a:rPr lang="en-US" altLang="zh-CN" sz="2400" b="1" i="1" kern="0" dirty="0">
                <a:latin typeface="Times New Roman"/>
                <a:ea typeface="华文中宋" pitchFamily="2" charset="-122"/>
              </a:rPr>
              <a:t>t</a:t>
            </a:r>
            <a:r>
              <a:rPr lang="en-US" altLang="zh-CN" sz="2400" b="1" kern="0" dirty="0">
                <a:latin typeface="Times New Roman"/>
                <a:ea typeface="华文中宋" pitchFamily="2" charset="-122"/>
              </a:rPr>
              <a:t> - </a:t>
            </a:r>
            <a:r>
              <a:rPr lang="en-US" altLang="zh-CN" sz="2800" b="1" i="1" kern="0" dirty="0">
                <a:latin typeface="Times New Roman"/>
                <a:ea typeface="华文中宋" pitchFamily="2" charset="-122"/>
                <a:sym typeface="Symbol" pitchFamily="18" charset="2"/>
              </a:rPr>
              <a:t></a:t>
            </a:r>
            <a:r>
              <a:rPr lang="en-US" altLang="zh-CN" sz="2800" b="1" kern="0" baseline="-25000" dirty="0">
                <a:latin typeface="Times New Roman"/>
                <a:ea typeface="华文中宋" pitchFamily="2" charset="-122"/>
              </a:rPr>
              <a:t>1</a:t>
            </a:r>
            <a:r>
              <a:rPr lang="en-US" altLang="zh-CN" sz="2400" b="1" kern="0" dirty="0">
                <a:latin typeface="Times New Roman"/>
                <a:ea typeface="华文中宋" pitchFamily="2" charset="-122"/>
              </a:rPr>
              <a:t>)  +</a:t>
            </a:r>
            <a:r>
              <a:rPr lang="zh-CN" altLang="en-US" sz="2400" b="1" kern="0" dirty="0">
                <a:latin typeface="Times New Roman"/>
                <a:ea typeface="华文中宋" pitchFamily="2" charset="-122"/>
              </a:rPr>
              <a:t> </a:t>
            </a:r>
            <a:r>
              <a:rPr lang="en-US" altLang="zh-CN" sz="2400" b="1" i="1" kern="0" dirty="0">
                <a:latin typeface="Times New Roman"/>
                <a:ea typeface="华文中宋" pitchFamily="2" charset="-122"/>
              </a:rPr>
              <a:t>K f</a:t>
            </a:r>
            <a:r>
              <a:rPr lang="en-US" altLang="zh-CN" sz="2400" b="1" kern="0" dirty="0">
                <a:latin typeface="Times New Roman"/>
                <a:ea typeface="华文中宋" pitchFamily="2" charset="-122"/>
              </a:rPr>
              <a:t>(</a:t>
            </a:r>
            <a:r>
              <a:rPr lang="en-US" altLang="zh-CN" sz="2400" b="1" i="1" kern="0" dirty="0">
                <a:latin typeface="Times New Roman"/>
                <a:ea typeface="华文中宋" pitchFamily="2" charset="-122"/>
              </a:rPr>
              <a:t>t</a:t>
            </a:r>
            <a:r>
              <a:rPr lang="en-US" altLang="zh-CN" sz="2400" b="1" kern="0" dirty="0">
                <a:latin typeface="Times New Roman"/>
                <a:ea typeface="华文中宋" pitchFamily="2" charset="-122"/>
              </a:rPr>
              <a:t> -</a:t>
            </a:r>
            <a:r>
              <a:rPr lang="en-US" altLang="zh-CN" sz="2800" b="1" i="1" kern="0" dirty="0">
                <a:latin typeface="Times New Roman"/>
                <a:ea typeface="华文中宋" pitchFamily="2" charset="-122"/>
                <a:sym typeface="Symbol" pitchFamily="18" charset="2"/>
              </a:rPr>
              <a:t></a:t>
            </a:r>
            <a:r>
              <a:rPr lang="en-US" altLang="zh-CN" sz="2800" b="1" kern="0" baseline="-25000" dirty="0">
                <a:latin typeface="Times New Roman"/>
                <a:ea typeface="华文中宋" pitchFamily="2" charset="-122"/>
              </a:rPr>
              <a:t>2</a:t>
            </a:r>
            <a:r>
              <a:rPr lang="en-US" altLang="zh-CN" sz="2800" b="1" kern="0" dirty="0">
                <a:latin typeface="Times New Roman"/>
                <a:ea typeface="华文中宋" pitchFamily="2" charset="-122"/>
              </a:rPr>
              <a:t> </a:t>
            </a:r>
            <a:r>
              <a:rPr lang="en-US" altLang="zh-CN" sz="2400" b="1" kern="0" dirty="0">
                <a:latin typeface="Times New Roman"/>
                <a:ea typeface="华文中宋" pitchFamily="2" charset="-122"/>
              </a:rPr>
              <a:t>) </a:t>
            </a:r>
            <a:endParaRPr lang="zh-CN" altLang="en-US" sz="2400" dirty="0">
              <a:ea typeface="宋体" pitchFamily="2" charset="-122"/>
            </a:endParaRPr>
          </a:p>
        </p:txBody>
      </p:sp>
      <p:sp>
        <p:nvSpPr>
          <p:cNvPr id="18" name="矩形 17"/>
          <p:cNvSpPr/>
          <p:nvPr/>
        </p:nvSpPr>
        <p:spPr>
          <a:xfrm>
            <a:off x="722313" y="4097338"/>
            <a:ext cx="2266950" cy="461962"/>
          </a:xfrm>
          <a:prstGeom prst="rect">
            <a:avLst/>
          </a:prstGeom>
        </p:spPr>
        <p:txBody>
          <a:bodyPr>
            <a:spAutoFit/>
          </a:bodyPr>
          <a:lstStyle/>
          <a:p>
            <a:pPr eaLnBrk="0" hangingPunct="0">
              <a:defRPr/>
            </a:pPr>
            <a:r>
              <a:rPr lang="zh-CN" altLang="en-US" sz="2400" kern="0" dirty="0">
                <a:solidFill>
                  <a:srgbClr val="000000"/>
                </a:solidFill>
                <a:latin typeface="华文中宋" pitchFamily="2" charset="-122"/>
                <a:ea typeface="华文中宋" pitchFamily="2" charset="-122"/>
              </a:rPr>
              <a:t>信道传输函数</a:t>
            </a:r>
            <a:endParaRPr lang="zh-CN" altLang="en-US" sz="2800" b="1" dirty="0">
              <a:solidFill>
                <a:srgbClr val="000099"/>
              </a:solidFill>
              <a:latin typeface="+mn-lt"/>
              <a:ea typeface="宋体" pitchFamily="2" charset="-122"/>
            </a:endParaRPr>
          </a:p>
        </p:txBody>
      </p:sp>
      <p:cxnSp>
        <p:nvCxnSpPr>
          <p:cNvPr id="38925" name="直接箭头连接符 22"/>
          <p:cNvCxnSpPr>
            <a:cxnSpLocks noChangeShapeType="1"/>
          </p:cNvCxnSpPr>
          <p:nvPr/>
        </p:nvCxnSpPr>
        <p:spPr bwMode="auto">
          <a:xfrm flipV="1">
            <a:off x="5683250" y="1738313"/>
            <a:ext cx="102235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926" name="直接箭头连接符 24"/>
          <p:cNvCxnSpPr>
            <a:cxnSpLocks noChangeShapeType="1"/>
          </p:cNvCxnSpPr>
          <p:nvPr/>
        </p:nvCxnSpPr>
        <p:spPr bwMode="auto">
          <a:xfrm flipV="1">
            <a:off x="1116013" y="1738313"/>
            <a:ext cx="1243012"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7" name="矩形 26"/>
          <p:cNvSpPr/>
          <p:nvPr/>
        </p:nvSpPr>
        <p:spPr>
          <a:xfrm>
            <a:off x="5949950" y="1231900"/>
            <a:ext cx="800100" cy="461963"/>
          </a:xfrm>
          <a:prstGeom prst="rect">
            <a:avLst/>
          </a:prstGeom>
        </p:spPr>
        <p:txBody>
          <a:bodyPr>
            <a:spAutoFit/>
          </a:bodyPr>
          <a:lstStyle/>
          <a:p>
            <a:pPr eaLnBrk="0" hangingPunct="0">
              <a:defRPr/>
            </a:pPr>
            <a:r>
              <a:rPr lang="en-US" sz="2400" b="1" i="1" dirty="0" err="1">
                <a:latin typeface="+mj-lt"/>
                <a:ea typeface="宋体" pitchFamily="2" charset="-122"/>
              </a:rPr>
              <a:t>f</a:t>
            </a:r>
            <a:r>
              <a:rPr lang="en-US" sz="2400" b="1" baseline="-25000" dirty="0" err="1">
                <a:latin typeface="+mj-lt"/>
                <a:ea typeface="宋体" pitchFamily="2" charset="-122"/>
              </a:rPr>
              <a:t>o</a:t>
            </a:r>
            <a:r>
              <a:rPr lang="en-US" sz="2400" b="1" dirty="0">
                <a:latin typeface="+mj-lt"/>
                <a:ea typeface="宋体" pitchFamily="2" charset="-122"/>
              </a:rPr>
              <a:t>(</a:t>
            </a:r>
            <a:r>
              <a:rPr lang="en-US" sz="2400" b="1" i="1" dirty="0">
                <a:latin typeface="+mj-lt"/>
                <a:ea typeface="宋体" pitchFamily="2" charset="-122"/>
              </a:rPr>
              <a:t>t</a:t>
            </a:r>
            <a:r>
              <a:rPr lang="en-US" sz="2400" b="1" dirty="0">
                <a:latin typeface="+mj-lt"/>
                <a:ea typeface="宋体" pitchFamily="2" charset="-122"/>
              </a:rPr>
              <a:t>)</a:t>
            </a:r>
            <a:endParaRPr lang="zh-CN" altLang="en-US" sz="2400" dirty="0">
              <a:latin typeface="+mj-lt"/>
              <a:ea typeface="宋体" pitchFamily="2" charset="-122"/>
            </a:endParaRPr>
          </a:p>
        </p:txBody>
      </p:sp>
      <p:sp>
        <p:nvSpPr>
          <p:cNvPr id="29" name="矩形 28"/>
          <p:cNvSpPr>
            <a:spLocks noChangeArrowheads="1"/>
          </p:cNvSpPr>
          <p:nvPr/>
        </p:nvSpPr>
        <p:spPr bwMode="auto">
          <a:xfrm>
            <a:off x="2351088" y="1249363"/>
            <a:ext cx="3333750" cy="977900"/>
          </a:xfrm>
          <a:prstGeom prst="rect">
            <a:avLst/>
          </a:prstGeom>
          <a:noFill/>
          <a:ln w="9525" algn="ctr">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1" name="圆角矩形标注 30"/>
          <p:cNvSpPr/>
          <p:nvPr/>
        </p:nvSpPr>
        <p:spPr bwMode="auto">
          <a:xfrm>
            <a:off x="6775450" y="2206625"/>
            <a:ext cx="1866900" cy="1022350"/>
          </a:xfrm>
          <a:prstGeom prst="wedgeRoundRectCallout">
            <a:avLst>
              <a:gd name="adj1" fmla="val 2046"/>
              <a:gd name="adj2" fmla="val 47828"/>
              <a:gd name="adj3" fmla="val 16667"/>
            </a:avLst>
          </a:prstGeom>
          <a:solidFill>
            <a:schemeClr val="accent3">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r>
              <a:rPr lang="en-US" altLang="zh-CN" sz="2800" b="1" i="1" kern="0" dirty="0">
                <a:solidFill>
                  <a:srgbClr val="FF0000"/>
                </a:solidFill>
                <a:latin typeface="Times New Roman"/>
                <a:ea typeface="华文中宋" pitchFamily="2" charset="-122"/>
                <a:sym typeface="Symbol" pitchFamily="18" charset="2"/>
              </a:rPr>
              <a:t></a:t>
            </a:r>
            <a:r>
              <a:rPr lang="en-US" altLang="zh-CN" sz="2800" b="1" i="1" kern="0" dirty="0">
                <a:solidFill>
                  <a:srgbClr val="000099"/>
                </a:solidFill>
                <a:latin typeface="Times New Roman"/>
                <a:ea typeface="华文中宋" pitchFamily="2" charset="-122"/>
                <a:sym typeface="Symbol" pitchFamily="18" charset="2"/>
              </a:rPr>
              <a:t> </a:t>
            </a:r>
            <a:r>
              <a:rPr lang="en-US" altLang="zh-CN" sz="2800" b="1" i="1" kern="0" dirty="0">
                <a:solidFill>
                  <a:srgbClr val="FF0000"/>
                </a:solidFill>
                <a:latin typeface="Times New Roman"/>
                <a:ea typeface="华文中宋" pitchFamily="2" charset="-122"/>
                <a:sym typeface="Symbol" pitchFamily="18" charset="2"/>
              </a:rPr>
              <a:t>=</a:t>
            </a:r>
            <a:r>
              <a:rPr lang="en-US" altLang="zh-CN" sz="2800" b="1" kern="0" baseline="-25000" dirty="0">
                <a:solidFill>
                  <a:srgbClr val="FF0000"/>
                </a:solidFill>
                <a:latin typeface="Times New Roman"/>
                <a:ea typeface="华文中宋" pitchFamily="2" charset="-122"/>
                <a:sym typeface="Symbol" pitchFamily="18" charset="2"/>
              </a:rPr>
              <a:t>2</a:t>
            </a:r>
            <a:r>
              <a:rPr lang="en-US" altLang="zh-CN" sz="2800" b="1" i="1" kern="0" dirty="0">
                <a:solidFill>
                  <a:srgbClr val="FF0000"/>
                </a:solidFill>
                <a:latin typeface="Times New Roman"/>
                <a:ea typeface="华文中宋" pitchFamily="2" charset="-122"/>
                <a:sym typeface="Symbol" pitchFamily="18" charset="2"/>
              </a:rPr>
              <a:t> -</a:t>
            </a:r>
            <a:r>
              <a:rPr lang="en-US" altLang="zh-CN" sz="2800" b="1" kern="0" baseline="-25000" dirty="0">
                <a:solidFill>
                  <a:srgbClr val="FF0000"/>
                </a:solidFill>
                <a:latin typeface="Times New Roman"/>
                <a:ea typeface="华文中宋" pitchFamily="2" charset="-122"/>
                <a:sym typeface="Symbol" pitchFamily="18" charset="2"/>
              </a:rPr>
              <a:t>1</a:t>
            </a:r>
          </a:p>
          <a:p>
            <a:pPr eaLnBrk="0" hangingPunct="0">
              <a:defRPr/>
            </a:pPr>
            <a:r>
              <a:rPr lang="zh-CN" altLang="en-US" sz="2400" dirty="0">
                <a:latin typeface="华文中宋" pitchFamily="2" charset="-122"/>
                <a:ea typeface="华文中宋" pitchFamily="2" charset="-122"/>
              </a:rPr>
              <a:t>相对时延差</a:t>
            </a:r>
          </a:p>
        </p:txBody>
      </p:sp>
      <p:graphicFrame>
        <p:nvGraphicFramePr>
          <p:cNvPr id="28684" name="Object 12"/>
          <p:cNvGraphicFramePr>
            <a:graphicFrameLocks noChangeAspect="1"/>
          </p:cNvGraphicFramePr>
          <p:nvPr/>
        </p:nvGraphicFramePr>
        <p:xfrm>
          <a:off x="2544763" y="4586288"/>
          <a:ext cx="4160837" cy="922337"/>
        </p:xfrm>
        <a:graphic>
          <a:graphicData uri="http://schemas.openxmlformats.org/presentationml/2006/ole">
            <mc:AlternateContent xmlns:mc="http://schemas.openxmlformats.org/markup-compatibility/2006">
              <mc:Choice xmlns:v="urn:schemas-microsoft-com:vml" Requires="v">
                <p:oleObj spid="_x0000_s38943" name="Equation" r:id="rId3" imgW="2197100" imgH="419100" progId="Equation.DSMT4">
                  <p:embed/>
                </p:oleObj>
              </mc:Choice>
              <mc:Fallback>
                <p:oleObj name="Equation" r:id="rId3" imgW="2197100" imgH="4191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3" y="4586288"/>
                        <a:ext cx="4160837"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24" name="矩形 23"/>
          <p:cNvSpPr/>
          <p:nvPr/>
        </p:nvSpPr>
        <p:spPr>
          <a:xfrm>
            <a:off x="730250" y="2339975"/>
            <a:ext cx="2032000" cy="461963"/>
          </a:xfrm>
          <a:prstGeom prst="rect">
            <a:avLst/>
          </a:prstGeom>
        </p:spPr>
        <p:txBody>
          <a:bodyPr wrap="none">
            <a:spAutoFit/>
          </a:bodyPr>
          <a:lstStyle/>
          <a:p>
            <a:pPr eaLnBrk="0" hangingPunct="0">
              <a:defRPr/>
            </a:pPr>
            <a:r>
              <a:rPr lang="zh-CN" altLang="en-US" sz="2400" kern="0" dirty="0">
                <a:solidFill>
                  <a:srgbClr val="000000"/>
                </a:solidFill>
                <a:latin typeface="华文中宋" pitchFamily="2" charset="-122"/>
                <a:ea typeface="华文中宋" pitchFamily="2" charset="-122"/>
              </a:rPr>
              <a:t>则接收信号为</a:t>
            </a:r>
            <a:endParaRPr lang="zh-CN" altLang="en-US" sz="2400" dirty="0">
              <a:ea typeface="宋体" pitchFamily="2" charset="-122"/>
            </a:endParaRPr>
          </a:p>
        </p:txBody>
      </p:sp>
      <p:graphicFrame>
        <p:nvGraphicFramePr>
          <p:cNvPr id="38932" name="Object 24"/>
          <p:cNvGraphicFramePr>
            <a:graphicFrameLocks noChangeAspect="1"/>
          </p:cNvGraphicFramePr>
          <p:nvPr/>
        </p:nvGraphicFramePr>
        <p:xfrm>
          <a:off x="2463800" y="3362325"/>
          <a:ext cx="5461000" cy="590550"/>
        </p:xfrm>
        <a:graphic>
          <a:graphicData uri="http://schemas.openxmlformats.org/presentationml/2006/ole">
            <mc:AlternateContent xmlns:mc="http://schemas.openxmlformats.org/markup-compatibility/2006">
              <mc:Choice xmlns:v="urn:schemas-microsoft-com:vml" Requires="v">
                <p:oleObj spid="_x0000_s38944" name="Equation" r:id="rId5" imgW="2235200" imgH="241300" progId="Equation.DSMT4">
                  <p:embed/>
                </p:oleObj>
              </mc:Choice>
              <mc:Fallback>
                <p:oleObj name="Equation" r:id="rId5" imgW="2235200" imgH="241300"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800" y="3362325"/>
                        <a:ext cx="546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26" name="矩形 25"/>
          <p:cNvSpPr>
            <a:spLocks noChangeArrowheads="1"/>
          </p:cNvSpPr>
          <p:nvPr/>
        </p:nvSpPr>
        <p:spPr bwMode="auto">
          <a:xfrm>
            <a:off x="366713" y="5513388"/>
            <a:ext cx="2266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2800"/>
              </a:lnSpc>
            </a:pPr>
            <a:r>
              <a:rPr lang="zh-CN" altLang="en-US" sz="2400" u="sng">
                <a:solidFill>
                  <a:srgbClr val="0000CC"/>
                </a:solidFill>
                <a:latin typeface="华文中宋" pitchFamily="2" charset="-122"/>
                <a:ea typeface="华文中宋" pitchFamily="2" charset="-122"/>
              </a:rPr>
              <a:t>常数衰减因子</a:t>
            </a:r>
          </a:p>
        </p:txBody>
      </p:sp>
      <p:graphicFrame>
        <p:nvGraphicFramePr>
          <p:cNvPr id="38" name="Object 27"/>
          <p:cNvGraphicFramePr>
            <a:graphicFrameLocks noChangeAspect="1"/>
          </p:cNvGraphicFramePr>
          <p:nvPr/>
        </p:nvGraphicFramePr>
        <p:xfrm>
          <a:off x="4529138" y="4749800"/>
          <a:ext cx="2187575" cy="501650"/>
        </p:xfrm>
        <a:graphic>
          <a:graphicData uri="http://schemas.openxmlformats.org/presentationml/2006/ole">
            <mc:AlternateContent xmlns:mc="http://schemas.openxmlformats.org/markup-compatibility/2006">
              <mc:Choice xmlns:v="urn:schemas-microsoft-com:vml" Requires="v">
                <p:oleObj spid="_x0000_s38945" name="Equation" r:id="rId7" imgW="1155700" imgH="228600" progId="Equation.DSMT4">
                  <p:embed/>
                </p:oleObj>
              </mc:Choice>
              <mc:Fallback>
                <p:oleObj name="Equation" r:id="rId7" imgW="1155700" imgH="228600" progId="Equation.DSMT4">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138" y="4749800"/>
                        <a:ext cx="21875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39" name="矩形 38"/>
          <p:cNvSpPr>
            <a:spLocks noChangeArrowheads="1"/>
          </p:cNvSpPr>
          <p:nvPr/>
        </p:nvSpPr>
        <p:spPr bwMode="auto">
          <a:xfrm>
            <a:off x="2278063" y="5519738"/>
            <a:ext cx="29543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2800"/>
              </a:lnSpc>
            </a:pPr>
            <a:r>
              <a:rPr lang="zh-CN" altLang="en-US" sz="2400" u="sng">
                <a:solidFill>
                  <a:srgbClr val="800080"/>
                </a:solidFill>
                <a:latin typeface="华文中宋" pitchFamily="2" charset="-122"/>
                <a:ea typeface="华文中宋" pitchFamily="2" charset="-122"/>
              </a:rPr>
              <a:t>确定的传输时延因子</a:t>
            </a:r>
          </a:p>
        </p:txBody>
      </p:sp>
      <p:sp>
        <p:nvSpPr>
          <p:cNvPr id="40" name="矩形 39"/>
          <p:cNvSpPr>
            <a:spLocks noChangeArrowheads="1"/>
          </p:cNvSpPr>
          <p:nvPr/>
        </p:nvSpPr>
        <p:spPr bwMode="auto">
          <a:xfrm>
            <a:off x="5167313" y="5513388"/>
            <a:ext cx="37814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2800"/>
              </a:lnSpc>
            </a:pPr>
            <a:r>
              <a:rPr lang="zh-CN" altLang="en-US" sz="2400" u="sng">
                <a:solidFill>
                  <a:srgbClr val="FF0000"/>
                </a:solidFill>
                <a:latin typeface="华文中宋" pitchFamily="2" charset="-122"/>
                <a:ea typeface="华文中宋" pitchFamily="2" charset="-122"/>
              </a:rPr>
              <a:t>与信号频率</a:t>
            </a:r>
            <a:r>
              <a:rPr lang="zh-CN" altLang="en-US" sz="2400" b="1" i="1" u="sng">
                <a:solidFill>
                  <a:srgbClr val="FF0000"/>
                </a:solidFill>
                <a:latin typeface="华文中宋" pitchFamily="2" charset="-122"/>
                <a:ea typeface="华文中宋" pitchFamily="2" charset="-122"/>
                <a:sym typeface="Symbol" pitchFamily="18" charset="2"/>
              </a:rPr>
              <a:t></a:t>
            </a:r>
            <a:r>
              <a:rPr lang="zh-CN" altLang="en-US" sz="2400" u="sng">
                <a:solidFill>
                  <a:srgbClr val="FF0000"/>
                </a:solidFill>
                <a:latin typeface="华文中宋" pitchFamily="2" charset="-122"/>
                <a:ea typeface="华文中宋" pitchFamily="2" charset="-122"/>
              </a:rPr>
              <a:t>有关的复因子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000"/>
                                        <p:tgtEl>
                                          <p:spTgt spid="2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10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8684"/>
                                        </p:tgtEl>
                                        <p:attrNameLst>
                                          <p:attrName>style.visibility</p:attrName>
                                        </p:attrNameLst>
                                      </p:cBhvr>
                                      <p:to>
                                        <p:strVal val="visible"/>
                                      </p:to>
                                    </p:set>
                                    <p:animEffect transition="in" filter="wipe(left)">
                                      <p:cBhvr>
                                        <p:cTn id="15" dur="2000"/>
                                        <p:tgtEl>
                                          <p:spTgt spid="2868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500"/>
                                        <p:tgtEl>
                                          <p:spTgt spid="3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par>
                          <p:cTn id="27" fill="hold" nodeType="afterGroup">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nodeType="afterGroup">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8" grpId="0"/>
      <p:bldP spid="29" grpId="0" animBg="1"/>
      <p:bldP spid="26" grpId="0"/>
      <p:bldP spid="39"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14E6980-4CE1-4B91-B98C-996391BCAC02}" type="slidenum">
              <a:rPr lang="en-US" altLang="zh-CN" smtClean="0">
                <a:latin typeface="Tahoma" pitchFamily="34" charset="0"/>
              </a:rPr>
              <a:pPr eaLnBrk="1" hangingPunct="1"/>
              <a:t>4</a:t>
            </a:fld>
            <a:endParaRPr lang="en-US" altLang="zh-CN" smtClean="0">
              <a:latin typeface="Tahoma" pitchFamily="34" charset="0"/>
            </a:endParaRPr>
          </a:p>
        </p:txBody>
      </p:sp>
      <p:sp>
        <p:nvSpPr>
          <p:cNvPr id="26" name="Rectangle 3"/>
          <p:cNvSpPr txBox="1">
            <a:spLocks noChangeArrowheads="1"/>
          </p:cNvSpPr>
          <p:nvPr/>
        </p:nvSpPr>
        <p:spPr bwMode="auto">
          <a:xfrm>
            <a:off x="971550" y="4406900"/>
            <a:ext cx="7423150" cy="1600200"/>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1" eaLnBrk="1" hangingPunct="1">
              <a:lnSpc>
                <a:spcPct val="120000"/>
              </a:lnSpc>
              <a:spcBef>
                <a:spcPct val="20000"/>
              </a:spcBef>
              <a:buClr>
                <a:srgbClr val="8D8D8D"/>
              </a:buClr>
              <a:buSzPct val="55000"/>
              <a:buFont typeface="Wingdings" pitchFamily="2" charset="2"/>
              <a:buChar char="l"/>
              <a:defRPr/>
            </a:pPr>
            <a:r>
              <a:rPr lang="zh-CN" altLang="en-US" sz="2400" smtClean="0">
                <a:latin typeface="华文中宋" pitchFamily="2" charset="-122"/>
                <a:ea typeface="华文中宋" pitchFamily="2" charset="-122"/>
              </a:rPr>
              <a:t> 对流层：约 </a:t>
            </a:r>
            <a:r>
              <a:rPr lang="zh-CN" altLang="en-US" sz="2400" smtClean="0">
                <a:latin typeface="Times New Roman" pitchFamily="18" charset="0"/>
                <a:ea typeface="华文中宋" pitchFamily="2" charset="-122"/>
              </a:rPr>
              <a:t> </a:t>
            </a:r>
            <a:r>
              <a:rPr lang="en-US" altLang="zh-CN" sz="2400" b="1" smtClean="0">
                <a:solidFill>
                  <a:srgbClr val="003399"/>
                </a:solidFill>
                <a:ea typeface="华文中宋" pitchFamily="2" charset="-122"/>
                <a:cs typeface="Arial" charset="0"/>
              </a:rPr>
              <a:t>0 ~10 </a:t>
            </a:r>
            <a:r>
              <a:rPr lang="en-US" altLang="zh-CN" sz="2400" smtClean="0">
                <a:latin typeface="Times New Roman" pitchFamily="18" charset="0"/>
                <a:ea typeface="华文中宋" pitchFamily="2" charset="-122"/>
              </a:rPr>
              <a:t>km</a:t>
            </a:r>
          </a:p>
          <a:p>
            <a:pPr lvl="1" eaLnBrk="1" hangingPunct="1">
              <a:spcBef>
                <a:spcPct val="20000"/>
              </a:spcBef>
              <a:buClr>
                <a:srgbClr val="8D8D8D"/>
              </a:buClr>
              <a:buSzPct val="55000"/>
              <a:buFont typeface="Wingdings" pitchFamily="2" charset="2"/>
              <a:buChar char="l"/>
              <a:defRPr/>
            </a:pPr>
            <a:r>
              <a:rPr lang="zh-CN" altLang="en-US" sz="2400" smtClean="0">
                <a:latin typeface="Times New Roman" pitchFamily="18" charset="0"/>
                <a:ea typeface="华文中宋" pitchFamily="2" charset="-122"/>
              </a:rPr>
              <a:t> 平流层：约 </a:t>
            </a:r>
            <a:r>
              <a:rPr lang="en-US" altLang="zh-CN" sz="2400" b="1" smtClean="0">
                <a:solidFill>
                  <a:srgbClr val="003399"/>
                </a:solidFill>
                <a:ea typeface="华文中宋" pitchFamily="2" charset="-122"/>
              </a:rPr>
              <a:t>10~60 </a:t>
            </a:r>
            <a:r>
              <a:rPr lang="en-US" altLang="zh-CN" sz="2400" smtClean="0">
                <a:latin typeface="Times New Roman" pitchFamily="18" charset="0"/>
                <a:ea typeface="华文中宋" pitchFamily="2" charset="-122"/>
              </a:rPr>
              <a:t>km</a:t>
            </a:r>
          </a:p>
          <a:p>
            <a:pPr lvl="1" eaLnBrk="1" hangingPunct="1">
              <a:spcBef>
                <a:spcPct val="20000"/>
              </a:spcBef>
              <a:buClr>
                <a:srgbClr val="8D8D8D"/>
              </a:buClr>
              <a:buSzPct val="55000"/>
              <a:buFont typeface="Wingdings" pitchFamily="2" charset="2"/>
              <a:buChar char="l"/>
              <a:defRPr/>
            </a:pPr>
            <a:r>
              <a:rPr lang="zh-CN" altLang="en-US" sz="2400" smtClean="0">
                <a:latin typeface="Times New Roman" pitchFamily="18" charset="0"/>
                <a:ea typeface="华文中宋" pitchFamily="2" charset="-122"/>
              </a:rPr>
              <a:t> 电离层：约</a:t>
            </a:r>
            <a:r>
              <a:rPr lang="en-US" altLang="zh-CN" sz="2400" b="1" smtClean="0">
                <a:solidFill>
                  <a:srgbClr val="003399"/>
                </a:solidFill>
                <a:ea typeface="华文中宋" pitchFamily="2" charset="-122"/>
              </a:rPr>
              <a:t>60~400 </a:t>
            </a:r>
            <a:r>
              <a:rPr lang="en-US" altLang="zh-CN" sz="2400" smtClean="0">
                <a:latin typeface="Times New Roman" pitchFamily="18" charset="0"/>
                <a:ea typeface="华文中宋" pitchFamily="2" charset="-122"/>
              </a:rPr>
              <a:t>km</a:t>
            </a:r>
          </a:p>
        </p:txBody>
      </p:sp>
      <p:sp>
        <p:nvSpPr>
          <p:cNvPr id="27" name="矩形 26"/>
          <p:cNvSpPr/>
          <p:nvPr/>
        </p:nvSpPr>
        <p:spPr>
          <a:xfrm>
            <a:off x="660400" y="1206500"/>
            <a:ext cx="360045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indent="-342900">
              <a:spcBef>
                <a:spcPct val="20000"/>
              </a:spcBef>
              <a:buClr>
                <a:srgbClr val="FF0000"/>
              </a:buClr>
              <a:buSzPct val="65000"/>
              <a:buFont typeface="Wingdings" pitchFamily="2" charset="2"/>
              <a:buChar char="n"/>
              <a:defRPr/>
            </a:pPr>
            <a:r>
              <a:rPr lang="zh-CN" altLang="en-US" sz="2800" kern="0" dirty="0">
                <a:solidFill>
                  <a:srgbClr val="000000"/>
                </a:solidFill>
                <a:latin typeface="微软雅黑" pitchFamily="34" charset="-122"/>
                <a:ea typeface="微软雅黑" pitchFamily="34" charset="-122"/>
              </a:rPr>
              <a:t>地球大气层的结构</a:t>
            </a:r>
            <a:r>
              <a:rPr lang="zh-CN" altLang="en-US" sz="3200" b="1" kern="0" dirty="0">
                <a:solidFill>
                  <a:srgbClr val="000000"/>
                </a:solidFill>
                <a:latin typeface="华文中宋" pitchFamily="2" charset="-122"/>
                <a:ea typeface="华文中宋" pitchFamily="2" charset="-122"/>
              </a:rPr>
              <a:t>：</a:t>
            </a:r>
          </a:p>
        </p:txBody>
      </p:sp>
      <p:sp>
        <p:nvSpPr>
          <p:cNvPr id="28" name="Rectangle 3"/>
          <p:cNvSpPr txBox="1">
            <a:spLocks noChangeArrowheads="1"/>
          </p:cNvSpPr>
          <p:nvPr/>
        </p:nvSpPr>
        <p:spPr bwMode="auto">
          <a:xfrm>
            <a:off x="0" y="361950"/>
            <a:ext cx="3194050" cy="666750"/>
          </a:xfrm>
          <a:prstGeom prst="rect">
            <a:avLst/>
          </a:prstGeom>
          <a:noFill/>
          <a:ln w="9525">
            <a:noFill/>
            <a:miter lim="800000"/>
            <a:headEnd/>
            <a:tailEnd/>
          </a:ln>
        </p:spPr>
        <p:txBody>
          <a:bodyPr/>
          <a:lstStyle/>
          <a:p>
            <a:pPr marL="285750" indent="-285750">
              <a:spcBef>
                <a:spcPct val="20000"/>
              </a:spcBef>
              <a:buClr>
                <a:schemeClr val="hlink"/>
              </a:buClr>
              <a:buSzPct val="65000"/>
              <a:defRPr/>
            </a:pPr>
            <a:r>
              <a:rPr lang="en-US" altLang="en-US" sz="3200" b="1" dirty="0">
                <a:solidFill>
                  <a:srgbClr val="003399"/>
                </a:solidFill>
                <a:ea typeface="宋体" pitchFamily="2" charset="-122"/>
              </a:rPr>
              <a:t>§</a:t>
            </a:r>
            <a:r>
              <a:rPr lang="en-US" altLang="en-US" sz="3200" b="1" dirty="0">
                <a:solidFill>
                  <a:srgbClr val="003399"/>
                </a:solidFill>
                <a:latin typeface="Arial" pitchFamily="34" charset="0"/>
                <a:ea typeface="微软雅黑" pitchFamily="34" charset="-122"/>
                <a:cs typeface="Arial" pitchFamily="34" charset="0"/>
              </a:rPr>
              <a:t>4</a:t>
            </a:r>
            <a:r>
              <a:rPr lang="en-US" altLang="zh-CN" sz="3200" b="1" dirty="0">
                <a:solidFill>
                  <a:srgbClr val="003399"/>
                </a:solidFill>
                <a:latin typeface="Arial" pitchFamily="34" charset="0"/>
                <a:ea typeface="微软雅黑" pitchFamily="34" charset="-122"/>
                <a:cs typeface="Arial" pitchFamily="34" charset="0"/>
              </a:rPr>
              <a:t>.1  </a:t>
            </a:r>
            <a:r>
              <a:rPr lang="zh-CN" altLang="en-US" sz="3200" b="1" kern="0" dirty="0">
                <a:solidFill>
                  <a:srgbClr val="003399"/>
                </a:solidFill>
                <a:latin typeface="微软雅黑" pitchFamily="34" charset="-122"/>
                <a:ea typeface="微软雅黑" pitchFamily="34" charset="-122"/>
              </a:rPr>
              <a:t>无线信道</a:t>
            </a:r>
            <a:endParaRPr lang="en-US" altLang="zh-CN" sz="3200" kern="0" dirty="0">
              <a:solidFill>
                <a:srgbClr val="003399"/>
              </a:solidFill>
              <a:latin typeface="+mn-lt"/>
              <a:ea typeface="+mn-ea"/>
            </a:endParaRPr>
          </a:p>
        </p:txBody>
      </p:sp>
      <p:grpSp>
        <p:nvGrpSpPr>
          <p:cNvPr id="5126" name="Group 21"/>
          <p:cNvGrpSpPr>
            <a:grpSpLocks/>
          </p:cNvGrpSpPr>
          <p:nvPr/>
        </p:nvGrpSpPr>
        <p:grpSpPr bwMode="auto">
          <a:xfrm>
            <a:off x="3986213" y="1408113"/>
            <a:ext cx="4857750" cy="4092575"/>
            <a:chOff x="2511" y="887"/>
            <a:chExt cx="3060" cy="2578"/>
          </a:xfrm>
        </p:grpSpPr>
        <p:grpSp>
          <p:nvGrpSpPr>
            <p:cNvPr id="2" name="Group 28"/>
            <p:cNvGrpSpPr>
              <a:grpSpLocks/>
            </p:cNvGrpSpPr>
            <p:nvPr/>
          </p:nvGrpSpPr>
          <p:grpSpPr bwMode="auto">
            <a:xfrm>
              <a:off x="2909" y="857"/>
              <a:ext cx="1839" cy="2608"/>
              <a:chOff x="2372" y="884"/>
              <a:chExt cx="1839" cy="2608"/>
            </a:xfrm>
            <a:noFill/>
          </p:grpSpPr>
          <p:grpSp>
            <p:nvGrpSpPr>
              <p:cNvPr id="3" name="Group 6"/>
              <p:cNvGrpSpPr>
                <a:grpSpLocks/>
              </p:cNvGrpSpPr>
              <p:nvPr/>
            </p:nvGrpSpPr>
            <p:grpSpPr bwMode="auto">
              <a:xfrm>
                <a:off x="2372" y="884"/>
                <a:ext cx="1793" cy="2403"/>
                <a:chOff x="3598" y="1650"/>
                <a:chExt cx="1793" cy="2403"/>
              </a:xfrm>
              <a:grpFill/>
            </p:grpSpPr>
            <p:sp>
              <p:nvSpPr>
                <p:cNvPr id="60437" name="Arc 7"/>
                <p:cNvSpPr>
                  <a:spLocks/>
                </p:cNvSpPr>
                <p:nvPr/>
              </p:nvSpPr>
              <p:spPr bwMode="auto">
                <a:xfrm rot="13580692" flipV="1">
                  <a:off x="3623" y="1625"/>
                  <a:ext cx="1743" cy="179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19050">
                  <a:solidFill>
                    <a:schemeClr val="bg2">
                      <a:lumMod val="90000"/>
                      <a:lumOff val="10000"/>
                    </a:schemeClr>
                  </a:solidFill>
                  <a:round/>
                  <a:headEnd/>
                  <a:tailEnd/>
                </a:ln>
                <a:effectLst>
                  <a:glow rad="63500">
                    <a:schemeClr val="accent4">
                      <a:satMod val="175000"/>
                      <a:alpha val="40000"/>
                    </a:schemeClr>
                  </a:glow>
                </a:effectLst>
              </p:spPr>
              <p:txBody>
                <a:bodyPr wrap="none" anchor="ctr"/>
                <a:lstStyle/>
                <a:p>
                  <a:pPr eaLnBrk="0" hangingPunct="0">
                    <a:defRPr/>
                  </a:pPr>
                  <a:endParaRPr lang="zh-CN" altLang="en-US">
                    <a:ea typeface="宋体" pitchFamily="2" charset="-122"/>
                  </a:endParaRPr>
                </a:p>
              </p:txBody>
            </p:sp>
            <p:sp>
              <p:nvSpPr>
                <p:cNvPr id="60438" name="Arc 8"/>
                <p:cNvSpPr>
                  <a:spLocks/>
                </p:cNvSpPr>
                <p:nvPr/>
              </p:nvSpPr>
              <p:spPr bwMode="auto">
                <a:xfrm rot="13580692" flipV="1">
                  <a:off x="3785" y="2295"/>
                  <a:ext cx="1520" cy="15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19050">
                  <a:solidFill>
                    <a:schemeClr val="tx1"/>
                  </a:solidFill>
                  <a:round/>
                  <a:headEnd/>
                  <a:tailEnd/>
                </a:ln>
                <a:effectLst>
                  <a:glow rad="63500">
                    <a:schemeClr val="accent4">
                      <a:satMod val="175000"/>
                      <a:alpha val="40000"/>
                    </a:schemeClr>
                  </a:glow>
                  <a:outerShdw blurRad="50800" dist="38100" dir="5400000" algn="t" rotWithShape="0">
                    <a:prstClr val="black">
                      <a:alpha val="40000"/>
                    </a:prstClr>
                  </a:outerShdw>
                </a:effectLst>
              </p:spPr>
              <p:txBody>
                <a:bodyPr wrap="none" anchor="ctr"/>
                <a:lstStyle/>
                <a:p>
                  <a:pPr eaLnBrk="0" hangingPunct="0">
                    <a:defRPr/>
                  </a:pPr>
                  <a:endParaRPr lang="zh-CN" altLang="en-US">
                    <a:ea typeface="宋体" pitchFamily="2" charset="-122"/>
                  </a:endParaRPr>
                </a:p>
              </p:txBody>
            </p:sp>
            <p:sp>
              <p:nvSpPr>
                <p:cNvPr id="60439" name="Arc 9"/>
                <p:cNvSpPr>
                  <a:spLocks/>
                </p:cNvSpPr>
                <p:nvPr/>
              </p:nvSpPr>
              <p:spPr bwMode="auto">
                <a:xfrm rot="13580692" flipV="1">
                  <a:off x="3886" y="2706"/>
                  <a:ext cx="1333" cy="13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19050">
                  <a:solidFill>
                    <a:schemeClr val="bg2">
                      <a:lumMod val="90000"/>
                      <a:lumOff val="10000"/>
                    </a:schemeClr>
                  </a:solidFill>
                  <a:round/>
                  <a:headEnd/>
                  <a:tailEnd/>
                </a:ln>
                <a:effectLst>
                  <a:glow rad="63500">
                    <a:schemeClr val="accent4">
                      <a:satMod val="175000"/>
                      <a:alpha val="40000"/>
                    </a:schemeClr>
                  </a:glow>
                  <a:outerShdw blurRad="152400" dist="317500" dir="5400000" sx="90000" sy="-19000" rotWithShape="0">
                    <a:prstClr val="black">
                      <a:alpha val="15000"/>
                    </a:prstClr>
                  </a:outerShdw>
                </a:effectLst>
              </p:spPr>
              <p:txBody>
                <a:bodyPr rot="10800000" vert="eaVert" wrap="none" anchor="ctr"/>
                <a:lstStyle/>
                <a:p>
                  <a:pPr algn="ctr">
                    <a:defRPr/>
                  </a:pPr>
                  <a:endParaRPr lang="zh-CN" altLang="zh-CN">
                    <a:latin typeface="Tahoma" pitchFamily="34" charset="0"/>
                    <a:ea typeface="宋体" pitchFamily="2" charset="-122"/>
                  </a:endParaRPr>
                </a:p>
              </p:txBody>
            </p:sp>
          </p:grpSp>
          <p:grpSp>
            <p:nvGrpSpPr>
              <p:cNvPr id="4" name="Group 26"/>
              <p:cNvGrpSpPr>
                <a:grpSpLocks/>
              </p:cNvGrpSpPr>
              <p:nvPr/>
            </p:nvGrpSpPr>
            <p:grpSpPr bwMode="auto">
              <a:xfrm>
                <a:off x="2791" y="2330"/>
                <a:ext cx="1420" cy="1162"/>
                <a:chOff x="2764" y="2290"/>
                <a:chExt cx="1506" cy="1287"/>
              </a:xfrm>
              <a:grpFill/>
            </p:grpSpPr>
            <p:grpSp>
              <p:nvGrpSpPr>
                <p:cNvPr id="5" name="Group 24"/>
                <p:cNvGrpSpPr>
                  <a:grpSpLocks/>
                </p:cNvGrpSpPr>
                <p:nvPr/>
              </p:nvGrpSpPr>
              <p:grpSpPr bwMode="auto">
                <a:xfrm>
                  <a:off x="2764" y="2290"/>
                  <a:ext cx="1506" cy="763"/>
                  <a:chOff x="2803" y="2302"/>
                  <a:chExt cx="1465" cy="742"/>
                </a:xfrm>
                <a:grpFill/>
              </p:grpSpPr>
              <p:sp>
                <p:nvSpPr>
                  <p:cNvPr id="60435" name="Oval 20"/>
                  <p:cNvSpPr>
                    <a:spLocks noChangeArrowheads="1"/>
                  </p:cNvSpPr>
                  <p:nvPr/>
                </p:nvSpPr>
                <p:spPr bwMode="auto">
                  <a:xfrm>
                    <a:off x="2803" y="2302"/>
                    <a:ext cx="1465" cy="742"/>
                  </a:xfrm>
                  <a:prstGeom prst="ellipse">
                    <a:avLst/>
                  </a:prstGeom>
                  <a:grpFill/>
                  <a:ln w="9525">
                    <a:noFill/>
                    <a:round/>
                    <a:headEnd/>
                    <a:tailEnd/>
                  </a:ln>
                </p:spPr>
                <p:txBody>
                  <a:bodyPr wrap="none" anchor="ctr"/>
                  <a:lstStyle/>
                  <a:p>
                    <a:pPr eaLnBrk="0" hangingPunct="0">
                      <a:defRPr/>
                    </a:pPr>
                    <a:endParaRPr lang="zh-CN" altLang="en-US">
                      <a:ea typeface="宋体" pitchFamily="2" charset="-122"/>
                    </a:endParaRPr>
                  </a:p>
                </p:txBody>
              </p:sp>
              <p:sp>
                <p:nvSpPr>
                  <p:cNvPr id="60436" name="Text Box 10"/>
                  <p:cNvSpPr txBox="1">
                    <a:spLocks noChangeArrowheads="1"/>
                  </p:cNvSpPr>
                  <p:nvPr/>
                </p:nvSpPr>
                <p:spPr bwMode="auto">
                  <a:xfrm>
                    <a:off x="3050" y="2302"/>
                    <a:ext cx="595" cy="249"/>
                  </a:xfrm>
                  <a:prstGeom prst="rect">
                    <a:avLst/>
                  </a:prstGeom>
                  <a:grpFill/>
                  <a:ln w="9525">
                    <a:noFill/>
                    <a:miter lim="800000"/>
                    <a:headEnd/>
                    <a:tailEnd/>
                  </a:ln>
                </p:spPr>
                <p:txBody>
                  <a:bodyPr>
                    <a:spAutoFit/>
                  </a:bodyPr>
                  <a:lstStyle/>
                  <a:p>
                    <a:pPr algn="ctr">
                      <a:spcBef>
                        <a:spcPct val="50000"/>
                      </a:spcBef>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地  面</a:t>
                    </a:r>
                  </a:p>
                </p:txBody>
              </p:sp>
            </p:grpSp>
            <p:sp>
              <p:nvSpPr>
                <p:cNvPr id="60434" name="Oval 25"/>
                <p:cNvSpPr>
                  <a:spLocks noChangeArrowheads="1"/>
                </p:cNvSpPr>
                <p:nvPr/>
              </p:nvSpPr>
              <p:spPr bwMode="auto">
                <a:xfrm>
                  <a:off x="2936" y="2732"/>
                  <a:ext cx="1021" cy="845"/>
                </a:xfrm>
                <a:prstGeom prst="ellipse">
                  <a:avLst/>
                </a:prstGeom>
                <a:grpFill/>
                <a:ln w="9525">
                  <a:noFill/>
                  <a:round/>
                  <a:headEnd/>
                  <a:tailEnd/>
                </a:ln>
              </p:spPr>
              <p:txBody>
                <a:bodyPr wrap="none" anchor="ctr"/>
                <a:lstStyle/>
                <a:p>
                  <a:pPr eaLnBrk="0" hangingPunct="0">
                    <a:defRPr/>
                  </a:pPr>
                  <a:endParaRPr lang="zh-CN" altLang="en-US">
                    <a:ea typeface="宋体" pitchFamily="2" charset="-122"/>
                  </a:endParaRPr>
                </a:p>
              </p:txBody>
            </p:sp>
          </p:grpSp>
        </p:grpSp>
        <p:grpSp>
          <p:nvGrpSpPr>
            <p:cNvPr id="5128" name="Group 20"/>
            <p:cNvGrpSpPr>
              <a:grpSpLocks/>
            </p:cNvGrpSpPr>
            <p:nvPr/>
          </p:nvGrpSpPr>
          <p:grpSpPr bwMode="auto">
            <a:xfrm>
              <a:off x="3475" y="887"/>
              <a:ext cx="2096" cy="1818"/>
              <a:chOff x="3475" y="887"/>
              <a:chExt cx="2096" cy="1818"/>
            </a:xfrm>
          </p:grpSpPr>
          <p:sp>
            <p:nvSpPr>
              <p:cNvPr id="54275" name="Text Box 14"/>
              <p:cNvSpPr txBox="1">
                <a:spLocks noChangeArrowheads="1"/>
              </p:cNvSpPr>
              <p:nvPr/>
            </p:nvSpPr>
            <p:spPr bwMode="auto">
              <a:xfrm>
                <a:off x="4918" y="2138"/>
                <a:ext cx="508" cy="2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zh-CN">
                    <a:ea typeface="宋体" pitchFamily="2" charset="-122"/>
                  </a:rPr>
                  <a:t>10 km</a:t>
                </a:r>
              </a:p>
            </p:txBody>
          </p:sp>
          <p:sp>
            <p:nvSpPr>
              <p:cNvPr id="54277" name="Text Box 16"/>
              <p:cNvSpPr txBox="1">
                <a:spLocks noChangeArrowheads="1"/>
              </p:cNvSpPr>
              <p:nvPr/>
            </p:nvSpPr>
            <p:spPr bwMode="auto">
              <a:xfrm>
                <a:off x="4813" y="2474"/>
                <a:ext cx="428" cy="2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zh-CN">
                    <a:ea typeface="宋体" pitchFamily="2" charset="-122"/>
                  </a:rPr>
                  <a:t>0 km</a:t>
                </a:r>
              </a:p>
            </p:txBody>
          </p:sp>
          <p:sp>
            <p:nvSpPr>
              <p:cNvPr id="5136" name="Rectangle 16"/>
              <p:cNvSpPr>
                <a:spLocks noChangeArrowheads="1"/>
              </p:cNvSpPr>
              <p:nvPr/>
            </p:nvSpPr>
            <p:spPr bwMode="auto">
              <a:xfrm>
                <a:off x="5063" y="1508"/>
                <a:ext cx="508" cy="2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zh-CN">
                    <a:ea typeface="宋体" pitchFamily="2" charset="-122"/>
                  </a:rPr>
                  <a:t>60 km</a:t>
                </a:r>
                <a:endParaRPr lang="zh-CN" altLang="en-US">
                  <a:ea typeface="宋体" pitchFamily="2" charset="-122"/>
                </a:endParaRPr>
              </a:p>
            </p:txBody>
          </p:sp>
          <p:sp>
            <p:nvSpPr>
              <p:cNvPr id="5137" name="Rectangle 17"/>
              <p:cNvSpPr>
                <a:spLocks noChangeArrowheads="1"/>
              </p:cNvSpPr>
              <p:nvPr/>
            </p:nvSpPr>
            <p:spPr bwMode="auto">
              <a:xfrm>
                <a:off x="3475" y="887"/>
                <a:ext cx="596" cy="2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Times New Roman" pitchFamily="18" charset="0"/>
                    <a:ea typeface="华文中宋" pitchFamily="2" charset="-122"/>
                  </a:rPr>
                  <a:t>电离层</a:t>
                </a:r>
              </a:p>
            </p:txBody>
          </p:sp>
          <p:sp>
            <p:nvSpPr>
              <p:cNvPr id="5138" name="Rectangle 18"/>
              <p:cNvSpPr>
                <a:spLocks noChangeArrowheads="1"/>
              </p:cNvSpPr>
              <p:nvPr/>
            </p:nvSpPr>
            <p:spPr bwMode="auto">
              <a:xfrm>
                <a:off x="3504" y="1508"/>
                <a:ext cx="596" cy="2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Times New Roman" pitchFamily="18" charset="0"/>
                    <a:ea typeface="华文中宋" pitchFamily="2" charset="-122"/>
                  </a:rPr>
                  <a:t>平流层</a:t>
                </a:r>
              </a:p>
            </p:txBody>
          </p:sp>
          <p:sp>
            <p:nvSpPr>
              <p:cNvPr id="5139" name="Rectangle 19"/>
              <p:cNvSpPr>
                <a:spLocks noChangeArrowheads="1"/>
              </p:cNvSpPr>
              <p:nvPr/>
            </p:nvSpPr>
            <p:spPr bwMode="auto">
              <a:xfrm>
                <a:off x="3504" y="1933"/>
                <a:ext cx="596" cy="2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Times New Roman" pitchFamily="18" charset="0"/>
                    <a:ea typeface="华文中宋" pitchFamily="2" charset="-122"/>
                  </a:rPr>
                  <a:t>对流层</a:t>
                </a:r>
              </a:p>
            </p:txBody>
          </p:sp>
        </p:gr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D5D6538-1C84-4231-ACB0-DDBB8F786B92}" type="slidenum">
              <a:rPr lang="en-US" altLang="zh-CN" smtClean="0">
                <a:latin typeface="Tahoma" pitchFamily="34" charset="0"/>
              </a:rPr>
              <a:pPr eaLnBrk="1" hangingPunct="1"/>
              <a:t>40</a:t>
            </a:fld>
            <a:endParaRPr lang="en-US" altLang="zh-CN" smtClean="0">
              <a:latin typeface="Tahoma" pitchFamily="34" charset="0"/>
            </a:endParaRPr>
          </a:p>
        </p:txBody>
      </p:sp>
      <p:pic>
        <p:nvPicPr>
          <p:cNvPr id="39939" name="Picture 6" descr="选择性衰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50" y="2628900"/>
            <a:ext cx="4343400" cy="195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圆角矩形 15"/>
          <p:cNvSpPr/>
          <p:nvPr/>
        </p:nvSpPr>
        <p:spPr bwMode="auto">
          <a:xfrm>
            <a:off x="2170113" y="1531938"/>
            <a:ext cx="4311650" cy="977900"/>
          </a:xfrm>
          <a:prstGeom prst="roundRect">
            <a:avLst/>
          </a:prstGeom>
          <a:solidFill>
            <a:schemeClr val="bg2">
              <a:lumMod val="10000"/>
              <a:lumOff val="9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ea typeface="宋体" pitchFamily="2" charset="-122"/>
            </a:endParaRPr>
          </a:p>
        </p:txBody>
      </p:sp>
      <p:graphicFrame>
        <p:nvGraphicFramePr>
          <p:cNvPr id="39941" name="Object 4"/>
          <p:cNvGraphicFramePr>
            <a:graphicFrameLocks noChangeAspect="1"/>
          </p:cNvGraphicFramePr>
          <p:nvPr/>
        </p:nvGraphicFramePr>
        <p:xfrm>
          <a:off x="2393950" y="1562100"/>
          <a:ext cx="4044950" cy="942975"/>
        </p:xfrm>
        <a:graphic>
          <a:graphicData uri="http://schemas.openxmlformats.org/presentationml/2006/ole">
            <mc:AlternateContent xmlns:mc="http://schemas.openxmlformats.org/markup-compatibility/2006">
              <mc:Choice xmlns:v="urn:schemas-microsoft-com:vml" Requires="v">
                <p:oleObj spid="_x0000_s39953" name="Equation" r:id="rId5" imgW="1854200" imgH="431800" progId="Equation.DSMT4">
                  <p:embed/>
                </p:oleObj>
              </mc:Choice>
              <mc:Fallback>
                <p:oleObj name="Equation" r:id="rId5" imgW="1854200" imgH="4318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1562100"/>
                        <a:ext cx="40449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18" name="椭圆 17"/>
          <p:cNvSpPr>
            <a:spLocks noChangeArrowheads="1"/>
          </p:cNvSpPr>
          <p:nvPr/>
        </p:nvSpPr>
        <p:spPr bwMode="auto">
          <a:xfrm>
            <a:off x="4881563" y="4105275"/>
            <a:ext cx="88900" cy="88900"/>
          </a:xfrm>
          <a:prstGeom prst="ellipse">
            <a:avLst/>
          </a:prstGeom>
          <a:solidFill>
            <a:srgbClr val="FF0000"/>
          </a:solidFill>
          <a:ln w="9525" algn="ctr">
            <a:solidFill>
              <a:srgbClr val="FF0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 name="椭圆 18"/>
          <p:cNvSpPr>
            <a:spLocks noChangeArrowheads="1"/>
          </p:cNvSpPr>
          <p:nvPr/>
        </p:nvSpPr>
        <p:spPr bwMode="auto">
          <a:xfrm>
            <a:off x="4246563" y="3043238"/>
            <a:ext cx="88900" cy="88900"/>
          </a:xfrm>
          <a:prstGeom prst="ellipse">
            <a:avLst/>
          </a:prstGeom>
          <a:solidFill>
            <a:srgbClr val="FFFF00"/>
          </a:solidFill>
          <a:ln w="9525" algn="ctr">
            <a:solidFill>
              <a:srgbClr val="80008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0" name="椭圆 19"/>
          <p:cNvSpPr>
            <a:spLocks noChangeArrowheads="1"/>
          </p:cNvSpPr>
          <p:nvPr/>
        </p:nvSpPr>
        <p:spPr bwMode="auto">
          <a:xfrm>
            <a:off x="3638550" y="4095750"/>
            <a:ext cx="88900" cy="88900"/>
          </a:xfrm>
          <a:prstGeom prst="ellipse">
            <a:avLst/>
          </a:prstGeom>
          <a:solidFill>
            <a:srgbClr val="FF0000"/>
          </a:solidFill>
          <a:ln w="9525" algn="ctr">
            <a:solidFill>
              <a:srgbClr val="FF0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1" name="椭圆 20"/>
          <p:cNvSpPr>
            <a:spLocks noChangeArrowheads="1"/>
          </p:cNvSpPr>
          <p:nvPr/>
        </p:nvSpPr>
        <p:spPr bwMode="auto">
          <a:xfrm>
            <a:off x="5505450" y="3028950"/>
            <a:ext cx="88900" cy="88900"/>
          </a:xfrm>
          <a:prstGeom prst="ellipse">
            <a:avLst/>
          </a:prstGeom>
          <a:solidFill>
            <a:srgbClr val="FFFF00"/>
          </a:solidFill>
          <a:ln w="9525" algn="ctr">
            <a:solidFill>
              <a:srgbClr val="008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26" name="矩形 25"/>
          <p:cNvSpPr/>
          <p:nvPr/>
        </p:nvSpPr>
        <p:spPr>
          <a:xfrm>
            <a:off x="1062038" y="4733925"/>
            <a:ext cx="7067550" cy="536575"/>
          </a:xfrm>
          <a:prstGeom prst="rect">
            <a:avLst/>
          </a:prstGeom>
          <a:solidFill>
            <a:schemeClr val="accent3">
              <a:lumMod val="95000"/>
            </a:schemeClr>
          </a:solidFill>
          <a:effectLst>
            <a:outerShdw blurRad="50800" dist="38100" dir="2700000" algn="tl" rotWithShape="0">
              <a:prstClr val="black">
                <a:alpha val="40000"/>
              </a:prstClr>
            </a:outerShdw>
          </a:effectLst>
        </p:spPr>
        <p:txBody>
          <a:bodyPr>
            <a:spAutoFit/>
          </a:bodyPr>
          <a:lstStyle/>
          <a:p>
            <a:pPr eaLnBrk="0" hangingPunct="0">
              <a:lnSpc>
                <a:spcPts val="3500"/>
              </a:lnSpc>
              <a:buClr>
                <a:srgbClr val="0000CC"/>
              </a:buClr>
              <a:buSzPct val="55000"/>
              <a:buFont typeface="Wingdings" pitchFamily="2" charset="2"/>
              <a:buChar char="u"/>
              <a:defRPr/>
            </a:pPr>
            <a:r>
              <a:rPr lang="zh-CN" altLang="en-US" sz="2400" dirty="0">
                <a:latin typeface="华文中宋" pitchFamily="2" charset="-122"/>
                <a:ea typeface="华文中宋" pitchFamily="2" charset="-122"/>
              </a:rPr>
              <a:t>  信道对信号不同的</a:t>
            </a:r>
            <a:r>
              <a:rPr lang="zh-CN" altLang="en-US" sz="2800" dirty="0">
                <a:latin typeface="华文中宋" pitchFamily="2" charset="-122"/>
                <a:ea typeface="华文中宋" pitchFamily="2" charset="-122"/>
              </a:rPr>
              <a:t>频率</a:t>
            </a:r>
            <a:r>
              <a:rPr lang="zh-CN" altLang="en-US" sz="2400" dirty="0">
                <a:latin typeface="华文中宋" pitchFamily="2" charset="-122"/>
                <a:ea typeface="华文中宋" pitchFamily="2" charset="-122"/>
              </a:rPr>
              <a:t>成分，将有不同的衰减。</a:t>
            </a:r>
          </a:p>
        </p:txBody>
      </p:sp>
      <p:sp>
        <p:nvSpPr>
          <p:cNvPr id="27" name="矩形 26"/>
          <p:cNvSpPr>
            <a:spLocks noChangeArrowheads="1"/>
          </p:cNvSpPr>
          <p:nvPr/>
        </p:nvSpPr>
        <p:spPr bwMode="auto">
          <a:xfrm>
            <a:off x="1196975" y="5454650"/>
            <a:ext cx="3079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blurRad="50800" dist="35921" dir="2700000" algn="ctr" rotWithShape="0">
                    <a:srgbClr val="808080"/>
                  </a:outerShdw>
                </a:effectLst>
              </a14:hiddenEffects>
            </a:ext>
          </a:extLst>
        </p:spPr>
        <p:txBody>
          <a:bodyPr wrap="none">
            <a:spAutoFit/>
          </a:bodyPr>
          <a:lstStyle/>
          <a:p>
            <a:pPr eaLnBrk="0" hangingPunct="0">
              <a:defRPr/>
            </a:pPr>
            <a:r>
              <a:rPr lang="en-US" altLang="zh-CN" sz="2400" b="1">
                <a:solidFill>
                  <a:schemeClr val="hlink"/>
                </a:solidFill>
                <a:latin typeface="华文细黑" pitchFamily="2" charset="-122"/>
                <a:ea typeface="华文细黑" pitchFamily="2" charset="-122"/>
              </a:rPr>
              <a:t>  ——</a:t>
            </a:r>
            <a:r>
              <a:rPr lang="zh-CN" altLang="en-US" sz="2400" b="1">
                <a:solidFill>
                  <a:schemeClr val="hlink"/>
                </a:solidFill>
                <a:latin typeface="华文细黑" pitchFamily="2" charset="-122"/>
                <a:ea typeface="华文细黑" pitchFamily="2" charset="-122"/>
              </a:rPr>
              <a:t>频率选择性衰落</a:t>
            </a:r>
          </a:p>
        </p:txBody>
      </p:sp>
      <p:sp>
        <p:nvSpPr>
          <p:cNvPr id="29" name="AutoShape 24"/>
          <p:cNvSpPr>
            <a:spLocks noChangeArrowheads="1"/>
          </p:cNvSpPr>
          <p:nvPr/>
        </p:nvSpPr>
        <p:spPr bwMode="auto">
          <a:xfrm>
            <a:off x="6083300" y="5429250"/>
            <a:ext cx="2674938" cy="925513"/>
          </a:xfrm>
          <a:prstGeom prst="cloudCallout">
            <a:avLst>
              <a:gd name="adj1" fmla="val -103116"/>
              <a:gd name="adj2" fmla="val -26329"/>
            </a:avLst>
          </a:prstGeom>
          <a:solidFill>
            <a:srgbClr val="FFFFCC"/>
          </a:solidFill>
          <a:ln w="19050">
            <a:solidFill>
              <a:srgbClr val="555555"/>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latin typeface="宋体" charset="-122"/>
              </a:rPr>
              <a:t>如何减小</a:t>
            </a:r>
            <a:r>
              <a:rPr lang="zh-CN" altLang="en-US" sz="2800" b="1">
                <a:solidFill>
                  <a:srgbClr val="FF0000"/>
                </a:solidFill>
                <a:latin typeface="宋体" charset="-122"/>
              </a:rPr>
              <a:t>？</a:t>
            </a:r>
            <a:endParaRPr lang="zh-CN" altLang="en-US" sz="2800" b="1">
              <a:latin typeface="宋体" charset="-122"/>
            </a:endParaRPr>
          </a:p>
        </p:txBody>
      </p:sp>
      <p:sp>
        <p:nvSpPr>
          <p:cNvPr id="24" name="矩形 23"/>
          <p:cNvSpPr/>
          <p:nvPr/>
        </p:nvSpPr>
        <p:spPr>
          <a:xfrm>
            <a:off x="838200" y="1073150"/>
            <a:ext cx="2032000" cy="461963"/>
          </a:xfrm>
          <a:prstGeom prst="rect">
            <a:avLst/>
          </a:prstGeom>
        </p:spPr>
        <p:txBody>
          <a:bodyPr wrap="none">
            <a:spAutoFit/>
          </a:bodyPr>
          <a:lstStyle/>
          <a:p>
            <a:pPr eaLnBrk="0" hangingPunct="0">
              <a:defRPr/>
            </a:pPr>
            <a:r>
              <a:rPr lang="zh-CN" altLang="en-US" sz="2400" kern="0" dirty="0">
                <a:solidFill>
                  <a:srgbClr val="000000"/>
                </a:solidFill>
                <a:latin typeface="华文中宋" pitchFamily="2" charset="-122"/>
                <a:ea typeface="华文中宋" pitchFamily="2" charset="-122"/>
              </a:rPr>
              <a:t>信道幅频特性</a:t>
            </a:r>
            <a:endParaRPr lang="zh-CN" altLang="en-US" sz="2400" b="1" dirty="0">
              <a:solidFill>
                <a:srgbClr val="000099"/>
              </a:solidFill>
              <a:ea typeface="宋体" pitchFamily="2" charset="-122"/>
            </a:endParaRPr>
          </a:p>
        </p:txBody>
      </p:sp>
      <p:sp>
        <p:nvSpPr>
          <p:cNvPr id="2" name="矩形 1"/>
          <p:cNvSpPr/>
          <p:nvPr/>
        </p:nvSpPr>
        <p:spPr>
          <a:xfrm>
            <a:off x="504825" y="230188"/>
            <a:ext cx="2698750" cy="522287"/>
          </a:xfrm>
          <a:prstGeom prst="rect">
            <a:avLst/>
          </a:prstGeom>
        </p:spPr>
        <p:txBody>
          <a:bodyPr/>
          <a:lstStyle/>
          <a:p>
            <a:pPr algn="ctr" eaLnBrk="0" hangingPunct="0">
              <a:defRPr/>
            </a:pPr>
            <a:r>
              <a:rPr lang="zh-CN" altLang="en-US" sz="2800" dirty="0">
                <a:solidFill>
                  <a:schemeClr val="tx2"/>
                </a:solidFill>
                <a:latin typeface="黑体" pitchFamily="49" charset="-122"/>
                <a:ea typeface="黑体" pitchFamily="49" charset="-122"/>
                <a:cs typeface="+mj-cs"/>
              </a:rPr>
              <a:t>频率选择性衰落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000"/>
                                        <p:tgtEl>
                                          <p:spTgt spid="20"/>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nodeType="afterGroup">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childTnLst>
                          </p:cTn>
                        </p:par>
                        <p:par>
                          <p:cTn id="16" fill="hold" nodeType="afterGroup">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000"/>
                                        <p:tgtEl>
                                          <p:spTgt spid="2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2000"/>
                                        <p:tgtEl>
                                          <p:spTgt spid="2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up)">
                                      <p:cBhvr>
                                        <p:cTn id="29" dur="2000"/>
                                        <p:tgtEl>
                                          <p:spTgt spid="2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2000"/>
                                        <p:tgtEl>
                                          <p:spTgt spid="2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1" presetClass="entr" presetSubtype="4" fill="hold" grpId="1"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heel(4)">
                                      <p:cBhvr>
                                        <p:cTn id="39" dur="2000"/>
                                        <p:tgtEl>
                                          <p:spTgt spid="19"/>
                                        </p:tgtEl>
                                      </p:cBhvr>
                                    </p:animEffect>
                                  </p:childTnLst>
                                </p:cTn>
                              </p:par>
                              <p:par>
                                <p:cTn id="40" presetID="21" presetClass="entr" presetSubtype="4" fill="hold" grpId="1"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heel(4)">
                                      <p:cBhvr>
                                        <p:cTn id="42" dur="2000"/>
                                        <p:tgtEl>
                                          <p:spTgt spid="21"/>
                                        </p:tgtEl>
                                      </p:cBhvr>
                                    </p:animEffect>
                                  </p:childTnLst>
                                </p:cTn>
                              </p:par>
                              <p:par>
                                <p:cTn id="43" presetID="21" presetClass="entr" presetSubtype="4"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heel(4)">
                                      <p:cBhvr>
                                        <p:cTn id="45" dur="2000"/>
                                        <p:tgtEl>
                                          <p:spTgt spid="20"/>
                                        </p:tgtEl>
                                      </p:cBhvr>
                                    </p:animEffect>
                                  </p:childTnLst>
                                </p:cTn>
                              </p:par>
                              <p:par>
                                <p:cTn id="46" presetID="21" presetClass="entr" presetSubtype="4" fill="hold" grpId="1"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heel(4)">
                                      <p:cBhvr>
                                        <p:cTn id="4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6" grpId="0" animBg="1"/>
      <p:bldP spid="27" grpId="0"/>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1B1C8A5-3BEF-49B2-8ABB-9228757C022F}" type="slidenum">
              <a:rPr lang="en-US" altLang="zh-CN" smtClean="0">
                <a:latin typeface="Tahoma" pitchFamily="34" charset="0"/>
              </a:rPr>
              <a:pPr eaLnBrk="1" hangingPunct="1"/>
              <a:t>41</a:t>
            </a:fld>
            <a:endParaRPr lang="en-US" altLang="zh-CN" smtClean="0">
              <a:latin typeface="Tahoma" pitchFamily="34" charset="0"/>
            </a:endParaRPr>
          </a:p>
        </p:txBody>
      </p:sp>
      <p:pic>
        <p:nvPicPr>
          <p:cNvPr id="40963" name="Picture 5" descr="选择性衰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387475"/>
            <a:ext cx="396081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6"/>
          <p:cNvSpPr txBox="1">
            <a:spLocks noChangeArrowheads="1"/>
          </p:cNvSpPr>
          <p:nvPr/>
        </p:nvSpPr>
        <p:spPr bwMode="auto">
          <a:xfrm>
            <a:off x="1911350" y="5781675"/>
            <a:ext cx="30305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endParaRPr lang="zh-CN" altLang="zh-CN" sz="2800">
              <a:latin typeface="Tahoma" pitchFamily="34" charset="0"/>
            </a:endParaRPr>
          </a:p>
        </p:txBody>
      </p:sp>
      <p:sp>
        <p:nvSpPr>
          <p:cNvPr id="40965" name="Rectangle 9"/>
          <p:cNvSpPr>
            <a:spLocks noChangeArrowheads="1"/>
          </p:cNvSpPr>
          <p:nvPr/>
        </p:nvSpPr>
        <p:spPr bwMode="auto">
          <a:xfrm>
            <a:off x="793750" y="1162050"/>
            <a:ext cx="46228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500"/>
              </a:lnSpc>
              <a:buClr>
                <a:srgbClr val="0000CC"/>
              </a:buClr>
              <a:buSzPct val="55000"/>
              <a:buFont typeface="Wingdings" pitchFamily="2" charset="2"/>
              <a:buChar char="u"/>
            </a:pPr>
            <a:r>
              <a:rPr lang="zh-CN" altLang="en-US" sz="2400">
                <a:latin typeface="华文中宋" pitchFamily="2" charset="-122"/>
                <a:ea typeface="华文中宋" pitchFamily="2" charset="-122"/>
              </a:rPr>
              <a:t> </a:t>
            </a:r>
            <a:r>
              <a:rPr lang="zh-CN" altLang="en-US" sz="2400" b="1">
                <a:solidFill>
                  <a:schemeClr val="hlink"/>
                </a:solidFill>
                <a:latin typeface="华文中宋" pitchFamily="2" charset="-122"/>
                <a:ea typeface="华文中宋" pitchFamily="2" charset="-122"/>
              </a:rPr>
              <a:t>信道相关带宽</a:t>
            </a:r>
            <a:r>
              <a:rPr lang="zh-CN" altLang="en-US" sz="2400">
                <a:latin typeface="华文中宋" pitchFamily="2" charset="-122"/>
                <a:ea typeface="华文中宋" pitchFamily="2" charset="-122"/>
              </a:rPr>
              <a:t>：</a:t>
            </a:r>
            <a:endParaRPr lang="en-US" altLang="zh-CN" sz="2400">
              <a:latin typeface="华文中宋" pitchFamily="2" charset="-122"/>
              <a:ea typeface="华文中宋" pitchFamily="2" charset="-122"/>
            </a:endParaRPr>
          </a:p>
          <a:p>
            <a:pPr>
              <a:lnSpc>
                <a:spcPts val="3500"/>
              </a:lnSpc>
            </a:pPr>
            <a:endParaRPr lang="en-US" altLang="zh-CN" sz="2400">
              <a:solidFill>
                <a:srgbClr val="000000"/>
              </a:solidFill>
              <a:latin typeface="华文中宋" pitchFamily="2" charset="-122"/>
              <a:ea typeface="华文中宋" pitchFamily="2" charset="-122"/>
            </a:endParaRPr>
          </a:p>
          <a:p>
            <a:pPr>
              <a:lnSpc>
                <a:spcPts val="3500"/>
              </a:lnSpc>
            </a:pPr>
            <a:endParaRPr lang="en-US" altLang="zh-CN" sz="2400">
              <a:solidFill>
                <a:srgbClr val="000000"/>
              </a:solidFill>
              <a:latin typeface="华文中宋" pitchFamily="2" charset="-122"/>
              <a:ea typeface="华文中宋" pitchFamily="2" charset="-122"/>
            </a:endParaRPr>
          </a:p>
          <a:p>
            <a:pPr>
              <a:lnSpc>
                <a:spcPts val="3500"/>
              </a:lnSpc>
            </a:pPr>
            <a:r>
              <a:rPr lang="zh-CN" altLang="en-US" sz="2400" b="1">
                <a:latin typeface="宋体" charset="-122"/>
              </a:rPr>
              <a:t>定义为</a:t>
            </a:r>
            <a:r>
              <a:rPr lang="zh-CN" altLang="en-US" sz="2400" b="1">
                <a:solidFill>
                  <a:srgbClr val="000000"/>
                </a:solidFill>
                <a:latin typeface="宋体" charset="-122"/>
              </a:rPr>
              <a:t>相邻传输零点的频率间隔</a:t>
            </a:r>
            <a:r>
              <a:rPr lang="en-US" altLang="zh-CN" sz="2400" b="1">
                <a:latin typeface="宋体" charset="-122"/>
              </a:rPr>
              <a:t> </a:t>
            </a:r>
          </a:p>
        </p:txBody>
      </p:sp>
      <p:sp>
        <p:nvSpPr>
          <p:cNvPr id="139274" name="Rectangle 10"/>
          <p:cNvSpPr>
            <a:spLocks noChangeArrowheads="1"/>
          </p:cNvSpPr>
          <p:nvPr/>
        </p:nvSpPr>
        <p:spPr bwMode="auto">
          <a:xfrm>
            <a:off x="749300" y="3340100"/>
            <a:ext cx="7689850" cy="1422400"/>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lnSpc>
                <a:spcPct val="120000"/>
              </a:lnSpc>
              <a:defRPr/>
            </a:pPr>
            <a:r>
              <a:rPr lang="zh-CN" altLang="en-US" sz="2400" dirty="0">
                <a:latin typeface="华文中宋" pitchFamily="2" charset="-122"/>
                <a:ea typeface="华文中宋" pitchFamily="2" charset="-122"/>
              </a:rPr>
              <a:t>                                     ，工程经验公式：</a:t>
            </a:r>
            <a:endParaRPr lang="en-US" altLang="zh-CN" sz="2400" dirty="0">
              <a:latin typeface="华文中宋" pitchFamily="2" charset="-122"/>
              <a:ea typeface="华文中宋" pitchFamily="2" charset="-122"/>
            </a:endParaRPr>
          </a:p>
          <a:p>
            <a:pPr eaLnBrk="0" hangingPunct="0">
              <a:lnSpc>
                <a:spcPct val="120000"/>
              </a:lnSpc>
              <a:defRPr/>
            </a:pPr>
            <a:endParaRPr lang="zh-CN" altLang="en-US" sz="2400" dirty="0">
              <a:latin typeface="华文中宋" pitchFamily="2" charset="-122"/>
              <a:ea typeface="华文中宋" pitchFamily="2" charset="-122"/>
            </a:endParaRPr>
          </a:p>
          <a:p>
            <a:pPr eaLnBrk="0" hangingPunct="0">
              <a:lnSpc>
                <a:spcPct val="120000"/>
              </a:lnSpc>
              <a:defRPr/>
            </a:pPr>
            <a:r>
              <a:rPr lang="zh-CN" altLang="en-US" sz="2400" b="1" i="1" dirty="0">
                <a:latin typeface="华文中宋" pitchFamily="2" charset="-122"/>
                <a:ea typeface="华文中宋" pitchFamily="2" charset="-122"/>
              </a:rPr>
              <a:t>                      </a:t>
            </a:r>
            <a:endParaRPr lang="en-US" altLang="zh-CN" sz="2400" b="1" i="1" dirty="0">
              <a:latin typeface="华文中宋" pitchFamily="2" charset="-122"/>
              <a:ea typeface="华文中宋" pitchFamily="2" charset="-122"/>
            </a:endParaRPr>
          </a:p>
        </p:txBody>
      </p:sp>
      <p:sp>
        <p:nvSpPr>
          <p:cNvPr id="40967" name="Line 17"/>
          <p:cNvSpPr>
            <a:spLocks noChangeShapeType="1"/>
          </p:cNvSpPr>
          <p:nvPr/>
        </p:nvSpPr>
        <p:spPr bwMode="auto">
          <a:xfrm flipH="1">
            <a:off x="6173788" y="1431925"/>
            <a:ext cx="14287" cy="1258888"/>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AutoShape 19"/>
          <p:cNvSpPr>
            <a:spLocks noChangeArrowheads="1"/>
          </p:cNvSpPr>
          <p:nvPr/>
        </p:nvSpPr>
        <p:spPr bwMode="auto">
          <a:xfrm>
            <a:off x="393700" y="361950"/>
            <a:ext cx="8001000" cy="611188"/>
          </a:xfrm>
          <a:prstGeom prst="flowChartAlternateProcess">
            <a:avLst/>
          </a:prstGeom>
          <a:solidFill>
            <a:schemeClr val="accent3">
              <a:lumMod val="95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buClr>
                <a:srgbClr val="FF0000"/>
              </a:buClr>
              <a:buSzPct val="65000"/>
              <a:defRPr/>
            </a:pPr>
            <a:r>
              <a:rPr lang="en-US" altLang="zh-CN" sz="2800" b="1" dirty="0">
                <a:latin typeface="隶书" pitchFamily="49" charset="-122"/>
                <a:ea typeface="隶书" pitchFamily="49" charset="-122"/>
              </a:rPr>
              <a:t> </a:t>
            </a:r>
            <a:r>
              <a:rPr lang="en-US" altLang="zh-CN" sz="2800" b="1" dirty="0">
                <a:solidFill>
                  <a:srgbClr val="800080"/>
                </a:solidFill>
                <a:latin typeface="Arial" pitchFamily="34" charset="0"/>
                <a:ea typeface="黑体" pitchFamily="2" charset="-122"/>
                <a:cs typeface="Arial" pitchFamily="34" charset="0"/>
              </a:rPr>
              <a:t>4. </a:t>
            </a:r>
            <a:r>
              <a:rPr lang="zh-CN" altLang="en-US" sz="2800" dirty="0">
                <a:latin typeface="黑体" pitchFamily="2" charset="-122"/>
                <a:ea typeface="黑体" pitchFamily="2" charset="-122"/>
              </a:rPr>
              <a:t>减小频率选择性衰落的措施</a:t>
            </a:r>
          </a:p>
        </p:txBody>
      </p:sp>
      <p:sp>
        <p:nvSpPr>
          <p:cNvPr id="40969" name="椭圆 19"/>
          <p:cNvSpPr>
            <a:spLocks noChangeArrowheads="1"/>
          </p:cNvSpPr>
          <p:nvPr/>
        </p:nvSpPr>
        <p:spPr bwMode="auto">
          <a:xfrm>
            <a:off x="6126163" y="2655888"/>
            <a:ext cx="88900" cy="88900"/>
          </a:xfrm>
          <a:prstGeom prst="ellipse">
            <a:avLst/>
          </a:prstGeom>
          <a:solidFill>
            <a:srgbClr val="FF0000"/>
          </a:solidFill>
          <a:ln w="9525" algn="ctr">
            <a:solidFill>
              <a:srgbClr val="FF0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970" name="椭圆 22"/>
          <p:cNvSpPr>
            <a:spLocks noChangeArrowheads="1"/>
          </p:cNvSpPr>
          <p:nvPr/>
        </p:nvSpPr>
        <p:spPr bwMode="auto">
          <a:xfrm>
            <a:off x="7280275" y="2657475"/>
            <a:ext cx="88900" cy="88900"/>
          </a:xfrm>
          <a:prstGeom prst="ellipse">
            <a:avLst/>
          </a:prstGeom>
          <a:solidFill>
            <a:srgbClr val="FF0000"/>
          </a:solidFill>
          <a:ln w="9525" algn="ctr">
            <a:solidFill>
              <a:srgbClr val="FF0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40971" name="矩形 23"/>
          <p:cNvSpPr>
            <a:spLocks noChangeArrowheads="1"/>
          </p:cNvSpPr>
          <p:nvPr/>
        </p:nvSpPr>
        <p:spPr bwMode="auto">
          <a:xfrm>
            <a:off x="6480175" y="1368425"/>
            <a:ext cx="525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600" b="1">
                <a:solidFill>
                  <a:srgbClr val="FF0000"/>
                </a:solidFill>
                <a:latin typeface="Times New Roman" pitchFamily="18" charset="0"/>
              </a:rPr>
              <a:t>△</a:t>
            </a:r>
            <a:r>
              <a:rPr lang="en-US" altLang="zh-CN" b="1" i="1">
                <a:solidFill>
                  <a:srgbClr val="FF0000"/>
                </a:solidFill>
                <a:latin typeface="Times New Roman" pitchFamily="18" charset="0"/>
              </a:rPr>
              <a:t>f</a:t>
            </a:r>
            <a:r>
              <a:rPr lang="en-US" altLang="zh-CN" b="1">
                <a:solidFill>
                  <a:srgbClr val="FF0000"/>
                </a:solidFill>
                <a:latin typeface="Times New Roman" pitchFamily="18" charset="0"/>
              </a:rPr>
              <a:t> </a:t>
            </a:r>
            <a:endParaRPr lang="zh-CN" altLang="en-US">
              <a:solidFill>
                <a:srgbClr val="FF0000"/>
              </a:solidFill>
            </a:endParaRPr>
          </a:p>
        </p:txBody>
      </p:sp>
      <p:cxnSp>
        <p:nvCxnSpPr>
          <p:cNvPr id="40972" name="直接箭头连接符 25"/>
          <p:cNvCxnSpPr>
            <a:cxnSpLocks noChangeShapeType="1"/>
          </p:cNvCxnSpPr>
          <p:nvPr/>
        </p:nvCxnSpPr>
        <p:spPr bwMode="auto">
          <a:xfrm>
            <a:off x="6183313" y="1722438"/>
            <a:ext cx="1155700" cy="1587"/>
          </a:xfrm>
          <a:prstGeom prst="straightConnector1">
            <a:avLst/>
          </a:prstGeom>
          <a:noFill/>
          <a:ln w="28575"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40973" name="Line 17"/>
          <p:cNvSpPr>
            <a:spLocks noChangeShapeType="1"/>
          </p:cNvSpPr>
          <p:nvPr/>
        </p:nvSpPr>
        <p:spPr bwMode="auto">
          <a:xfrm flipH="1">
            <a:off x="7324725" y="1457325"/>
            <a:ext cx="14288" cy="1258888"/>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矩形 28"/>
          <p:cNvSpPr/>
          <p:nvPr/>
        </p:nvSpPr>
        <p:spPr>
          <a:xfrm>
            <a:off x="2038350" y="1777425"/>
            <a:ext cx="1911350" cy="646331"/>
          </a:xfrm>
          <a:prstGeom prst="rect">
            <a:avLst/>
          </a:prstGeom>
          <a:solidFill>
            <a:schemeClr val="accent3">
              <a:lumMod val="95000"/>
            </a:schemeClr>
          </a:solidFill>
          <a:effectLst>
            <a:glow rad="63500">
              <a:schemeClr val="accent4">
                <a:satMod val="175000"/>
                <a:alpha val="40000"/>
              </a:schemeClr>
            </a:glow>
            <a:outerShdw blurRad="50800" dist="38100" dir="2700000" algn="tl" rotWithShape="0">
              <a:prstClr val="black">
                <a:alpha val="40000"/>
              </a:prstClr>
            </a:outerShdw>
          </a:effectLst>
        </p:spPr>
        <p:txBody>
          <a:bodyPr>
            <a:spAutoFit/>
          </a:bodyPr>
          <a:lstStyle/>
          <a:p>
            <a:pPr eaLnBrk="0" hangingPunct="0">
              <a:defRPr/>
            </a:pPr>
            <a:r>
              <a:rPr lang="zh-CN" altLang="en-US" sz="2800" b="1" dirty="0">
                <a:latin typeface="+mn-lt"/>
                <a:ea typeface="华文中宋" pitchFamily="2" charset="-122"/>
              </a:rPr>
              <a:t>△</a:t>
            </a:r>
            <a:r>
              <a:rPr lang="en-US" altLang="zh-CN" sz="3200" b="1" i="1" dirty="0">
                <a:latin typeface="+mn-lt"/>
                <a:ea typeface="华文中宋" pitchFamily="2" charset="-122"/>
              </a:rPr>
              <a:t>f</a:t>
            </a:r>
            <a:r>
              <a:rPr lang="en-US" altLang="zh-CN" sz="3200" b="1" dirty="0">
                <a:latin typeface="+mn-lt"/>
                <a:ea typeface="华文中宋" pitchFamily="2" charset="-122"/>
              </a:rPr>
              <a:t> </a:t>
            </a:r>
            <a:r>
              <a:rPr lang="zh-CN" altLang="en-US" sz="3200" b="1" dirty="0">
                <a:latin typeface="+mn-lt"/>
                <a:ea typeface="华文中宋" pitchFamily="2" charset="-122"/>
              </a:rPr>
              <a:t>＝</a:t>
            </a:r>
            <a:r>
              <a:rPr lang="en-US" altLang="zh-CN" sz="3200" b="1" dirty="0">
                <a:latin typeface="+mn-lt"/>
                <a:ea typeface="华文中宋" pitchFamily="2" charset="-122"/>
              </a:rPr>
              <a:t>1/</a:t>
            </a:r>
            <a:r>
              <a:rPr lang="en-US" altLang="zh-CN" sz="3600" b="1" i="1" dirty="0">
                <a:latin typeface="+mn-lt"/>
                <a:ea typeface="华文中宋" pitchFamily="2" charset="-122"/>
                <a:sym typeface="Symbol" pitchFamily="18" charset="2"/>
              </a:rPr>
              <a:t></a:t>
            </a:r>
            <a:endParaRPr lang="zh-CN" altLang="en-US" sz="3600" b="1" dirty="0">
              <a:latin typeface="+mn-lt"/>
              <a:ea typeface="宋体" pitchFamily="2" charset="-122"/>
            </a:endParaRPr>
          </a:p>
        </p:txBody>
      </p:sp>
      <p:sp>
        <p:nvSpPr>
          <p:cNvPr id="40977" name="矩形 31"/>
          <p:cNvSpPr>
            <a:spLocks noChangeArrowheads="1"/>
          </p:cNvSpPr>
          <p:nvPr/>
        </p:nvSpPr>
        <p:spPr bwMode="auto">
          <a:xfrm>
            <a:off x="793750" y="3384550"/>
            <a:ext cx="426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Clr>
                <a:srgbClr val="0000CC"/>
              </a:buClr>
              <a:buSzPct val="55000"/>
              <a:buFont typeface="Wingdings" pitchFamily="2" charset="2"/>
              <a:buChar char="u"/>
            </a:pPr>
            <a:r>
              <a:rPr lang="zh-CN" altLang="en-US" sz="2400">
                <a:solidFill>
                  <a:srgbClr val="000000"/>
                </a:solidFill>
                <a:latin typeface="华文中宋" pitchFamily="2" charset="-122"/>
                <a:ea typeface="华文中宋" pitchFamily="2" charset="-122"/>
              </a:rPr>
              <a:t> 应使信号带宽  </a:t>
            </a:r>
            <a:endParaRPr lang="zh-CN" altLang="en-US">
              <a:latin typeface="华文中宋" pitchFamily="2" charset="-122"/>
              <a:ea typeface="华文中宋" pitchFamily="2" charset="-122"/>
            </a:endParaRPr>
          </a:p>
        </p:txBody>
      </p:sp>
      <p:sp>
        <p:nvSpPr>
          <p:cNvPr id="33" name="矩形 32"/>
          <p:cNvSpPr/>
          <p:nvPr/>
        </p:nvSpPr>
        <p:spPr>
          <a:xfrm>
            <a:off x="2927350" y="4034786"/>
            <a:ext cx="3333750" cy="683264"/>
          </a:xfrm>
          <a:prstGeom prst="rect">
            <a:avLst/>
          </a:prstGeom>
          <a:solidFill>
            <a:schemeClr val="accent3">
              <a:lumMod val="95000"/>
            </a:schemeClr>
          </a:solidFill>
          <a:effectLst>
            <a:glow rad="63500">
              <a:schemeClr val="accent4">
                <a:satMod val="175000"/>
                <a:alpha val="40000"/>
              </a:schemeClr>
            </a:glow>
            <a:outerShdw blurRad="50800" dist="38100" dir="2700000" algn="tl" rotWithShape="0">
              <a:prstClr val="black">
                <a:alpha val="40000"/>
              </a:prstClr>
            </a:outerShdw>
          </a:effectLst>
        </p:spPr>
        <p:txBody>
          <a:bodyPr>
            <a:spAutoFit/>
          </a:bodyPr>
          <a:lstStyle/>
          <a:p>
            <a:pPr eaLnBrk="0" hangingPunct="0">
              <a:lnSpc>
                <a:spcPct val="120000"/>
              </a:lnSpc>
              <a:defRPr/>
            </a:pPr>
            <a:r>
              <a:rPr lang="en-US" altLang="zh-CN" sz="3200" b="1" i="1" dirty="0">
                <a:latin typeface="+mn-lt"/>
                <a:ea typeface="宋体" pitchFamily="2" charset="-122"/>
                <a:cs typeface="Arial" pitchFamily="34" charset="0"/>
              </a:rPr>
              <a:t>B </a:t>
            </a:r>
            <a:r>
              <a:rPr lang="zh-CN" altLang="en-US" sz="3200" dirty="0">
                <a:latin typeface="+mn-lt"/>
                <a:ea typeface="华文中宋" pitchFamily="2" charset="-122"/>
              </a:rPr>
              <a:t>＝</a:t>
            </a:r>
            <a:r>
              <a:rPr lang="en-US" altLang="zh-CN" sz="3200" b="1" dirty="0">
                <a:latin typeface="+mn-lt"/>
                <a:ea typeface="宋体" pitchFamily="2" charset="-122"/>
                <a:cs typeface="Arial" pitchFamily="34" charset="0"/>
              </a:rPr>
              <a:t>(1/3 ~ 1/5)</a:t>
            </a:r>
            <a:r>
              <a:rPr lang="zh-CN" altLang="en-US" sz="2400" b="1" dirty="0">
                <a:latin typeface="+mn-lt"/>
                <a:ea typeface="宋体" pitchFamily="2" charset="-122"/>
                <a:cs typeface="Arial" pitchFamily="34" charset="0"/>
              </a:rPr>
              <a:t>△</a:t>
            </a:r>
            <a:r>
              <a:rPr lang="en-US" altLang="zh-CN" sz="3200" b="1" i="1" dirty="0">
                <a:latin typeface="+mn-lt"/>
                <a:ea typeface="宋体" pitchFamily="2" charset="-122"/>
                <a:cs typeface="Arial" pitchFamily="34" charset="0"/>
              </a:rPr>
              <a:t>f</a:t>
            </a:r>
          </a:p>
        </p:txBody>
      </p:sp>
      <p:sp>
        <p:nvSpPr>
          <p:cNvPr id="38" name="矩形 37"/>
          <p:cNvSpPr/>
          <p:nvPr/>
        </p:nvSpPr>
        <p:spPr>
          <a:xfrm>
            <a:off x="793750" y="4884738"/>
            <a:ext cx="7645400" cy="1477962"/>
          </a:xfrm>
          <a:prstGeom prst="rect">
            <a:avLst/>
          </a:prstGeom>
          <a:solidFill>
            <a:schemeClr val="bg2">
              <a:lumMod val="10000"/>
              <a:lumOff val="90000"/>
            </a:schemeClr>
          </a:solidFill>
          <a:effectLst>
            <a:outerShdw blurRad="50800" dist="38100" dir="2700000" algn="tl" rotWithShape="0">
              <a:prstClr val="black">
                <a:alpha val="40000"/>
              </a:prstClr>
            </a:outerShdw>
          </a:effectLst>
        </p:spPr>
        <p:txBody>
          <a:bodyPr>
            <a:spAutoFit/>
          </a:bodyPr>
          <a:lstStyle/>
          <a:p>
            <a:pPr marL="0" lvl="2" eaLnBrk="0" hangingPunct="0">
              <a:buClr>
                <a:srgbClr val="0000CC"/>
              </a:buClr>
              <a:buSzPct val="55000"/>
              <a:buFont typeface="Wingdings" pitchFamily="2" charset="2"/>
              <a:buChar char="u"/>
              <a:defRPr/>
            </a:pPr>
            <a:r>
              <a:rPr lang="zh-CN" altLang="en-US" sz="2400" dirty="0">
                <a:solidFill>
                  <a:srgbClr val="000000"/>
                </a:solidFill>
                <a:latin typeface="华文中宋" pitchFamily="2" charset="-122"/>
                <a:ea typeface="华文中宋" pitchFamily="2" charset="-122"/>
              </a:rPr>
              <a:t> 数字信号的码元宽度</a:t>
            </a:r>
            <a:r>
              <a:rPr lang="en-US" altLang="zh-CN" sz="2400" dirty="0">
                <a:solidFill>
                  <a:srgbClr val="000000"/>
                </a:solidFill>
                <a:latin typeface="华文中宋" pitchFamily="2" charset="-122"/>
                <a:ea typeface="华文中宋" pitchFamily="2" charset="-122"/>
              </a:rPr>
              <a:t>:</a:t>
            </a:r>
          </a:p>
          <a:p>
            <a:pPr marL="0" lvl="2" eaLnBrk="0" hangingPunct="0">
              <a:buClr>
                <a:srgbClr val="0000CC"/>
              </a:buClr>
              <a:buSzPct val="55000"/>
              <a:buFont typeface="Wingdings" pitchFamily="2" charset="2"/>
              <a:buChar char="u"/>
              <a:defRPr/>
            </a:pPr>
            <a:endParaRPr lang="en-US" altLang="zh-CN" sz="2400" dirty="0">
              <a:solidFill>
                <a:srgbClr val="000000"/>
              </a:solidFill>
              <a:latin typeface="华文中宋" pitchFamily="2" charset="-122"/>
              <a:ea typeface="华文中宋" pitchFamily="2" charset="-122"/>
            </a:endParaRPr>
          </a:p>
          <a:p>
            <a:pPr marL="0" lvl="2" eaLnBrk="0" hangingPunct="0">
              <a:buClr>
                <a:srgbClr val="0000CC"/>
              </a:buClr>
              <a:buSzPct val="55000"/>
              <a:buFont typeface="Wingdings" pitchFamily="2" charset="2"/>
              <a:buChar char="u"/>
              <a:defRPr/>
            </a:pPr>
            <a:endParaRPr lang="zh-CN" altLang="en-US" sz="2400" dirty="0">
              <a:solidFill>
                <a:srgbClr val="000000"/>
              </a:solidFill>
              <a:latin typeface="华文中宋" pitchFamily="2" charset="-122"/>
              <a:ea typeface="华文中宋" pitchFamily="2" charset="-122"/>
            </a:endParaRPr>
          </a:p>
          <a:p>
            <a:pPr eaLnBrk="0" hangingPunct="0">
              <a:buClr>
                <a:srgbClr val="0000CC"/>
              </a:buClr>
              <a:buSzPct val="55000"/>
              <a:defRPr/>
            </a:pPr>
            <a:endParaRPr lang="zh-CN" altLang="en-US" dirty="0">
              <a:latin typeface="华文中宋" pitchFamily="2" charset="-122"/>
              <a:ea typeface="华文中宋" pitchFamily="2" charset="-122"/>
            </a:endParaRPr>
          </a:p>
        </p:txBody>
      </p:sp>
      <p:sp>
        <p:nvSpPr>
          <p:cNvPr id="39" name="矩形 38"/>
          <p:cNvSpPr/>
          <p:nvPr/>
        </p:nvSpPr>
        <p:spPr>
          <a:xfrm>
            <a:off x="2927350" y="5427770"/>
            <a:ext cx="2667000" cy="757130"/>
          </a:xfrm>
          <a:prstGeom prst="rect">
            <a:avLst/>
          </a:prstGeom>
          <a:solidFill>
            <a:schemeClr val="accent3">
              <a:lumMod val="95000"/>
            </a:schemeClr>
          </a:solidFill>
          <a:effectLst>
            <a:glow rad="63500">
              <a:schemeClr val="accent4">
                <a:satMod val="175000"/>
                <a:alpha val="40000"/>
              </a:schemeClr>
            </a:glow>
            <a:outerShdw blurRad="50800" dist="38100" dir="2700000" algn="tl" rotWithShape="0">
              <a:prstClr val="black">
                <a:alpha val="40000"/>
              </a:prstClr>
            </a:outerShdw>
          </a:effectLst>
        </p:spPr>
        <p:txBody>
          <a:bodyPr>
            <a:spAutoFit/>
          </a:bodyPr>
          <a:lstStyle/>
          <a:p>
            <a:pPr eaLnBrk="0" hangingPunct="0">
              <a:lnSpc>
                <a:spcPct val="120000"/>
              </a:lnSpc>
              <a:defRPr/>
            </a:pPr>
            <a:r>
              <a:rPr lang="en-US" altLang="zh-CN" sz="3200" b="1" i="1" dirty="0">
                <a:latin typeface="+mn-lt"/>
                <a:ea typeface="宋体" pitchFamily="2" charset="-122"/>
                <a:cs typeface="Arial" pitchFamily="34" charset="0"/>
              </a:rPr>
              <a:t>T</a:t>
            </a:r>
            <a:r>
              <a:rPr lang="en-US" altLang="zh-CN" b="1" i="1" dirty="0">
                <a:latin typeface="+mn-lt"/>
                <a:ea typeface="宋体" pitchFamily="2" charset="-122"/>
                <a:cs typeface="Arial" pitchFamily="34" charset="0"/>
              </a:rPr>
              <a:t>B</a:t>
            </a:r>
            <a:r>
              <a:rPr lang="en-US" altLang="zh-CN" sz="3200" b="1" i="1" dirty="0">
                <a:latin typeface="+mn-lt"/>
                <a:ea typeface="宋体" pitchFamily="2" charset="-122"/>
                <a:cs typeface="Arial" pitchFamily="34" charset="0"/>
              </a:rPr>
              <a:t> </a:t>
            </a:r>
            <a:r>
              <a:rPr lang="zh-CN" altLang="en-US" sz="3200" dirty="0">
                <a:latin typeface="+mn-lt"/>
                <a:ea typeface="华文中宋" pitchFamily="2" charset="-122"/>
              </a:rPr>
              <a:t>＝</a:t>
            </a:r>
            <a:r>
              <a:rPr lang="en-US" altLang="zh-CN" sz="3200" b="1" dirty="0">
                <a:latin typeface="+mn-lt"/>
                <a:ea typeface="宋体" pitchFamily="2" charset="-122"/>
                <a:cs typeface="Arial" pitchFamily="34" charset="0"/>
              </a:rPr>
              <a:t>(3 ~ 5)</a:t>
            </a:r>
            <a:r>
              <a:rPr lang="en-US" altLang="zh-CN" sz="3600" b="1" i="1" dirty="0">
                <a:ea typeface="华文中宋" pitchFamily="2" charset="-122"/>
                <a:sym typeface="Symbol" pitchFamily="18" charset="2"/>
              </a:rPr>
              <a:t></a:t>
            </a:r>
            <a:endParaRPr lang="en-US" altLang="zh-CN" sz="3600" b="1" i="1" dirty="0">
              <a:latin typeface="+mn-lt"/>
              <a:ea typeface="宋体" pitchFamily="2" charset="-122"/>
              <a:cs typeface="Arial" pitchFamily="34" charset="0"/>
            </a:endParaRPr>
          </a:p>
        </p:txBody>
      </p:sp>
      <p:sp>
        <p:nvSpPr>
          <p:cNvPr id="40985" name="矩形 34"/>
          <p:cNvSpPr>
            <a:spLocks noChangeArrowheads="1"/>
          </p:cNvSpPr>
          <p:nvPr/>
        </p:nvSpPr>
        <p:spPr bwMode="auto">
          <a:xfrm>
            <a:off x="5638800" y="5432425"/>
            <a:ext cx="140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4000" b="1">
                <a:solidFill>
                  <a:srgbClr val="003399"/>
                </a:solidFill>
                <a:latin typeface="Times New Roman" pitchFamily="18" charset="0"/>
                <a:ea typeface="仿宋_GB2312" pitchFamily="49" charset="-122"/>
              </a:rPr>
              <a:t>→</a:t>
            </a:r>
            <a:r>
              <a:rPr lang="en-US" altLang="zh-CN" sz="3200" b="1" i="1">
                <a:solidFill>
                  <a:srgbClr val="000099"/>
                </a:solidFill>
                <a:latin typeface="Times New Roman" pitchFamily="18" charset="0"/>
                <a:ea typeface="仿宋_GB2312" pitchFamily="49" charset="-122"/>
              </a:rPr>
              <a:t>R</a:t>
            </a:r>
            <a:r>
              <a:rPr lang="en-US" altLang="zh-CN" sz="2000" b="1">
                <a:solidFill>
                  <a:srgbClr val="000099"/>
                </a:solidFill>
                <a:latin typeface="Times New Roman" pitchFamily="18" charset="0"/>
                <a:ea typeface="仿宋_GB2312" pitchFamily="49" charset="-122"/>
              </a:rPr>
              <a:t>B</a:t>
            </a:r>
            <a:r>
              <a:rPr lang="en-US" altLang="zh-CN" sz="4000" b="1">
                <a:solidFill>
                  <a:srgbClr val="FF0000"/>
                </a:solidFill>
                <a:latin typeface="Times New Roman" pitchFamily="18" charset="0"/>
                <a:ea typeface="仿宋_GB2312" pitchFamily="49" charset="-122"/>
              </a:rPr>
              <a:t>↓</a:t>
            </a:r>
            <a:endParaRPr lang="zh-CN" altLang="en-US" sz="4000"/>
          </a:p>
        </p:txBody>
      </p:sp>
      <p:sp>
        <p:nvSpPr>
          <p:cNvPr id="40986" name="Rectangle 12"/>
          <p:cNvSpPr>
            <a:spLocks noChangeArrowheads="1"/>
          </p:cNvSpPr>
          <p:nvPr/>
        </p:nvSpPr>
        <p:spPr bwMode="auto">
          <a:xfrm>
            <a:off x="3594100" y="20955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b="1">
                <a:solidFill>
                  <a:schemeClr val="hlink"/>
                </a:solidFill>
                <a:sym typeface="Symbol" pitchFamily="18" charset="2"/>
              </a:rPr>
              <a:t>m</a:t>
            </a:r>
          </a:p>
        </p:txBody>
      </p:sp>
      <p:sp>
        <p:nvSpPr>
          <p:cNvPr id="40987" name="Rectangle 22"/>
          <p:cNvSpPr>
            <a:spLocks noChangeArrowheads="1"/>
          </p:cNvSpPr>
          <p:nvPr/>
        </p:nvSpPr>
        <p:spPr bwMode="auto">
          <a:xfrm>
            <a:off x="5194300" y="57292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b="1">
                <a:solidFill>
                  <a:schemeClr val="hlink"/>
                </a:solidFill>
                <a:sym typeface="Symbol" pitchFamily="18" charset="2"/>
              </a:rPr>
              <a:t>m</a:t>
            </a:r>
          </a:p>
        </p:txBody>
      </p:sp>
      <p:sp>
        <p:nvSpPr>
          <p:cNvPr id="24" name="矩形 23"/>
          <p:cNvSpPr/>
          <p:nvPr/>
        </p:nvSpPr>
        <p:spPr>
          <a:xfrm>
            <a:off x="2927350" y="3349625"/>
            <a:ext cx="1333500" cy="523875"/>
          </a:xfrm>
          <a:prstGeom prst="rect">
            <a:avLst/>
          </a:prstGeom>
        </p:spPr>
        <p:txBody>
          <a:bodyPr>
            <a:spAutoFit/>
          </a:bodyPr>
          <a:lstStyle/>
          <a:p>
            <a:pPr eaLnBrk="0" hangingPunct="0">
              <a:defRPr/>
            </a:pPr>
            <a:r>
              <a:rPr lang="en-US" altLang="zh-CN" sz="2800" b="1" i="1" dirty="0">
                <a:solidFill>
                  <a:srgbClr val="0000CC"/>
                </a:solidFill>
                <a:latin typeface="+mn-lt"/>
                <a:ea typeface="宋体" pitchFamily="2" charset="-122"/>
                <a:cs typeface="Arial" pitchFamily="34" charset="0"/>
              </a:rPr>
              <a:t>B</a:t>
            </a:r>
            <a:r>
              <a:rPr lang="en-US" altLang="zh-CN" sz="2400" b="1" i="1" dirty="0">
                <a:solidFill>
                  <a:srgbClr val="0000CC"/>
                </a:solidFill>
                <a:latin typeface="+mn-lt"/>
                <a:ea typeface="宋体" pitchFamily="2" charset="-122"/>
                <a:cs typeface="Arial" pitchFamily="34" charset="0"/>
              </a:rPr>
              <a:t> </a:t>
            </a:r>
            <a:r>
              <a:rPr lang="en-US" altLang="zh-CN" sz="2400" b="1" dirty="0">
                <a:solidFill>
                  <a:srgbClr val="0000CC"/>
                </a:solidFill>
                <a:latin typeface="+mn-lt"/>
                <a:ea typeface="宋体" pitchFamily="2" charset="-122"/>
                <a:cs typeface="Arial" pitchFamily="34" charset="0"/>
              </a:rPr>
              <a:t>&lt; </a:t>
            </a:r>
            <a:r>
              <a:rPr lang="en-US" altLang="zh-CN" sz="2000" b="1" dirty="0">
                <a:solidFill>
                  <a:srgbClr val="0000CC"/>
                </a:solidFill>
                <a:latin typeface="+mn-lt"/>
                <a:ea typeface="宋体" pitchFamily="2" charset="-122"/>
                <a:cs typeface="Arial" pitchFamily="34" charset="0"/>
              </a:rPr>
              <a:t>△</a:t>
            </a:r>
            <a:r>
              <a:rPr lang="en-US" altLang="zh-CN" sz="2800" b="1" i="1" dirty="0">
                <a:solidFill>
                  <a:srgbClr val="0000CC"/>
                </a:solidFill>
                <a:latin typeface="+mn-lt"/>
                <a:ea typeface="宋体" pitchFamily="2" charset="-122"/>
                <a:cs typeface="Arial" pitchFamily="34" charset="0"/>
              </a:rPr>
              <a:t>f</a:t>
            </a:r>
            <a:endParaRPr lang="zh-CN" altLang="en-US" sz="2800" dirty="0">
              <a:solidFill>
                <a:srgbClr val="0000CC"/>
              </a:solidFill>
              <a:latin typeface="+mn-lt"/>
              <a:ea typeface="宋体" pitchFamily="2" charset="-122"/>
              <a:cs typeface="Arial"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0F7B01A-9B70-4D7F-8EA8-3308F04FE993}" type="slidenum">
              <a:rPr lang="en-US" altLang="zh-CN" smtClean="0">
                <a:latin typeface="Tahoma" pitchFamily="34" charset="0"/>
              </a:rPr>
              <a:pPr eaLnBrk="1" hangingPunct="1"/>
              <a:t>42</a:t>
            </a:fld>
            <a:endParaRPr lang="en-US" altLang="zh-CN" smtClean="0">
              <a:latin typeface="Tahoma" pitchFamily="34" charset="0"/>
            </a:endParaRPr>
          </a:p>
        </p:txBody>
      </p:sp>
      <p:sp>
        <p:nvSpPr>
          <p:cNvPr id="41987" name="Rectangle 3"/>
          <p:cNvSpPr txBox="1">
            <a:spLocks noChangeArrowheads="1"/>
          </p:cNvSpPr>
          <p:nvPr/>
        </p:nvSpPr>
        <p:spPr bwMode="auto">
          <a:xfrm>
            <a:off x="701675" y="1122363"/>
            <a:ext cx="7926388"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20000"/>
              </a:spcBef>
              <a:buClr>
                <a:schemeClr val="folHlink"/>
              </a:buClr>
              <a:buSzPct val="60000"/>
              <a:buFont typeface="Wingdings" pitchFamily="2" charset="2"/>
              <a:buNone/>
            </a:pPr>
            <a:r>
              <a:rPr lang="zh-CN" altLang="en-US" sz="2400" b="1">
                <a:latin typeface="Times New Roman" pitchFamily="18" charset="0"/>
                <a:ea typeface="楷体_GB2312" pitchFamily="49" charset="-122"/>
              </a:rPr>
              <a:t>    某随参信道的最大多径时延差为</a:t>
            </a:r>
            <a:r>
              <a:rPr lang="en-US" altLang="zh-CN" sz="2400" b="1">
                <a:latin typeface="Times New Roman" pitchFamily="18" charset="0"/>
                <a:ea typeface="楷体_GB2312" pitchFamily="49" charset="-122"/>
              </a:rPr>
              <a:t>3ms</a:t>
            </a:r>
            <a:r>
              <a:rPr lang="zh-CN" altLang="en-US" sz="2400" b="1">
                <a:latin typeface="Times New Roman" pitchFamily="18" charset="0"/>
                <a:ea typeface="楷体_GB2312" pitchFamily="49" charset="-122"/>
              </a:rPr>
              <a:t>，为了避免发生选择性衰落，试估算该信道的相关带宽和在该信道上传输的数字信号码元的脉冲宽度。</a:t>
            </a:r>
            <a:endParaRPr lang="en-US" altLang="zh-CN" sz="2400" b="1">
              <a:latin typeface="Times New Roman" pitchFamily="18" charset="0"/>
              <a:ea typeface="楷体_GB2312" pitchFamily="49" charset="-122"/>
            </a:endParaRPr>
          </a:p>
          <a:p>
            <a:pPr>
              <a:spcBef>
                <a:spcPct val="20000"/>
              </a:spcBef>
              <a:buClr>
                <a:schemeClr val="folHlink"/>
              </a:buClr>
              <a:buSzPct val="60000"/>
              <a:buFont typeface="Wingdings" pitchFamily="2" charset="2"/>
              <a:buNone/>
            </a:pPr>
            <a:endParaRPr lang="zh-CN" altLang="en-US" sz="2400" b="1">
              <a:latin typeface="Times New Roman" pitchFamily="18" charset="0"/>
              <a:ea typeface="楷体_GB2312" pitchFamily="49" charset="-122"/>
            </a:endParaRPr>
          </a:p>
          <a:p>
            <a:pPr>
              <a:spcBef>
                <a:spcPct val="20000"/>
              </a:spcBef>
              <a:buClr>
                <a:schemeClr val="folHlink"/>
              </a:buClr>
              <a:buSzPct val="60000"/>
              <a:buFont typeface="Wingdings" pitchFamily="2" charset="2"/>
              <a:buNone/>
            </a:pPr>
            <a:r>
              <a:rPr lang="zh-CN" altLang="en-US" sz="2400" b="1">
                <a:latin typeface="Times New Roman" pitchFamily="18" charset="0"/>
                <a:ea typeface="楷体_GB2312" pitchFamily="49" charset="-122"/>
              </a:rPr>
              <a:t>解：信道的相关带宽为</a:t>
            </a:r>
          </a:p>
          <a:p>
            <a:pPr>
              <a:spcBef>
                <a:spcPct val="20000"/>
              </a:spcBef>
              <a:buClr>
                <a:schemeClr val="folHlink"/>
              </a:buClr>
              <a:buSzPct val="60000"/>
              <a:buFont typeface="Wingdings" pitchFamily="2" charset="2"/>
              <a:buNone/>
            </a:pPr>
            <a:endParaRPr lang="zh-CN" altLang="en-US" sz="2400" b="1">
              <a:latin typeface="Times New Roman" pitchFamily="18" charset="0"/>
              <a:ea typeface="楷体_GB2312" pitchFamily="49" charset="-122"/>
            </a:endParaRPr>
          </a:p>
          <a:p>
            <a:pPr>
              <a:spcBef>
                <a:spcPct val="20000"/>
              </a:spcBef>
              <a:buClr>
                <a:schemeClr val="folHlink"/>
              </a:buClr>
              <a:buSzPct val="60000"/>
              <a:buFont typeface="Wingdings" pitchFamily="2" charset="2"/>
              <a:buNone/>
            </a:pPr>
            <a:r>
              <a:rPr lang="zh-CN" altLang="en-US" sz="2400" b="1">
                <a:latin typeface="Times New Roman" pitchFamily="18" charset="0"/>
                <a:ea typeface="楷体_GB2312" pitchFamily="49" charset="-122"/>
              </a:rPr>
              <a:t>根据工程经验，信号带宽为</a:t>
            </a:r>
          </a:p>
          <a:p>
            <a:pPr>
              <a:spcBef>
                <a:spcPct val="20000"/>
              </a:spcBef>
              <a:buClr>
                <a:schemeClr val="folHlink"/>
              </a:buClr>
              <a:buSzPct val="60000"/>
              <a:buFont typeface="Wingdings" pitchFamily="2" charset="2"/>
              <a:buNone/>
            </a:pPr>
            <a:endParaRPr lang="zh-CN" altLang="en-US" sz="2400" b="1">
              <a:latin typeface="Times New Roman" pitchFamily="18" charset="0"/>
              <a:ea typeface="楷体_GB2312" pitchFamily="49" charset="-122"/>
            </a:endParaRPr>
          </a:p>
          <a:p>
            <a:pPr>
              <a:spcBef>
                <a:spcPct val="20000"/>
              </a:spcBef>
              <a:buClr>
                <a:schemeClr val="folHlink"/>
              </a:buClr>
              <a:buSzPct val="60000"/>
              <a:buFont typeface="Wingdings" pitchFamily="2" charset="2"/>
              <a:buNone/>
            </a:pPr>
            <a:r>
              <a:rPr lang="zh-CN" altLang="en-US" sz="2400" b="1">
                <a:latin typeface="Times New Roman" pitchFamily="18" charset="0"/>
                <a:ea typeface="楷体_GB2312" pitchFamily="49" charset="-122"/>
              </a:rPr>
              <a:t>故码元宽度为</a:t>
            </a:r>
          </a:p>
        </p:txBody>
      </p:sp>
      <p:graphicFrame>
        <p:nvGraphicFramePr>
          <p:cNvPr id="41988" name="Object 5"/>
          <p:cNvGraphicFramePr>
            <a:graphicFrameLocks noChangeAspect="1"/>
          </p:cNvGraphicFramePr>
          <p:nvPr/>
        </p:nvGraphicFramePr>
        <p:xfrm>
          <a:off x="4387850" y="2573338"/>
          <a:ext cx="2087563" cy="768350"/>
        </p:xfrm>
        <a:graphic>
          <a:graphicData uri="http://schemas.openxmlformats.org/presentationml/2006/ole">
            <mc:AlternateContent xmlns:mc="http://schemas.openxmlformats.org/markup-compatibility/2006">
              <mc:Choice xmlns:v="urn:schemas-microsoft-com:vml" Requires="v">
                <p:oleObj spid="_x0000_s42000" name="公式" r:id="rId3" imgW="1205977" imgH="444307" progId="Equation.3">
                  <p:embed/>
                </p:oleObj>
              </mc:Choice>
              <mc:Fallback>
                <p:oleObj name="公式" r:id="rId3" imgW="1205977" imgH="444307"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850" y="2573338"/>
                        <a:ext cx="2087563" cy="768350"/>
                      </a:xfrm>
                      <a:prstGeom prst="rect">
                        <a:avLst/>
                      </a:prstGeom>
                      <a:solidFill>
                        <a:srgbClr val="E4E4E4">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Object 6"/>
          <p:cNvGraphicFramePr>
            <a:graphicFrameLocks noChangeAspect="1"/>
          </p:cNvGraphicFramePr>
          <p:nvPr/>
        </p:nvGraphicFramePr>
        <p:xfrm>
          <a:off x="4883150" y="3608388"/>
          <a:ext cx="1670050" cy="703262"/>
        </p:xfrm>
        <a:graphic>
          <a:graphicData uri="http://schemas.openxmlformats.org/presentationml/2006/ole">
            <mc:AlternateContent xmlns:mc="http://schemas.openxmlformats.org/markup-compatibility/2006">
              <mc:Choice xmlns:v="urn:schemas-microsoft-com:vml" Requires="v">
                <p:oleObj spid="_x0000_s42001" name="公式" r:id="rId5" imgW="964781" imgH="406224" progId="Equation.3">
                  <p:embed/>
                </p:oleObj>
              </mc:Choice>
              <mc:Fallback>
                <p:oleObj name="公式" r:id="rId5" imgW="964781" imgH="40622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150" y="3608388"/>
                        <a:ext cx="1670050" cy="703262"/>
                      </a:xfrm>
                      <a:prstGeom prst="rect">
                        <a:avLst/>
                      </a:prstGeom>
                      <a:solidFill>
                        <a:srgbClr val="E4E4E4">
                          <a:alpha val="70195"/>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0" name="Object 7"/>
          <p:cNvGraphicFramePr>
            <a:graphicFrameLocks noChangeAspect="1"/>
          </p:cNvGraphicFramePr>
          <p:nvPr/>
        </p:nvGraphicFramePr>
        <p:xfrm>
          <a:off x="3378200" y="4552950"/>
          <a:ext cx="3735388" cy="703263"/>
        </p:xfrm>
        <a:graphic>
          <a:graphicData uri="http://schemas.openxmlformats.org/presentationml/2006/ole">
            <mc:AlternateContent xmlns:mc="http://schemas.openxmlformats.org/markup-compatibility/2006">
              <mc:Choice xmlns:v="urn:schemas-microsoft-com:vml" Requires="v">
                <p:oleObj spid="_x0000_s42002" name="公式" r:id="rId7" imgW="2158920" imgH="406080" progId="Equation.3">
                  <p:embed/>
                </p:oleObj>
              </mc:Choice>
              <mc:Fallback>
                <p:oleObj name="公式" r:id="rId7" imgW="2158920" imgH="4060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200" y="4552950"/>
                        <a:ext cx="3735388" cy="703263"/>
                      </a:xfrm>
                      <a:prstGeom prst="rect">
                        <a:avLst/>
                      </a:prstGeom>
                      <a:solidFill>
                        <a:srgbClr val="E4E4E4">
                          <a:alpha val="70195"/>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991" name="组合 52"/>
          <p:cNvGrpSpPr>
            <a:grpSpLocks/>
          </p:cNvGrpSpPr>
          <p:nvPr/>
        </p:nvGrpSpPr>
        <p:grpSpPr bwMode="auto">
          <a:xfrm>
            <a:off x="341313" y="323850"/>
            <a:ext cx="1192212" cy="622300"/>
            <a:chOff x="3606888" y="3929067"/>
            <a:chExt cx="1246060" cy="588310"/>
          </a:xfrm>
        </p:grpSpPr>
        <p:sp>
          <p:nvSpPr>
            <p:cNvPr id="11" name="椭圆 10"/>
            <p:cNvSpPr/>
            <p:nvPr/>
          </p:nvSpPr>
          <p:spPr bwMode="auto">
            <a:xfrm>
              <a:off x="3606888" y="3929067"/>
              <a:ext cx="1022068"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41993" name="矩形 44"/>
            <p:cNvSpPr>
              <a:spLocks noChangeArrowheads="1"/>
            </p:cNvSpPr>
            <p:nvPr/>
          </p:nvSpPr>
          <p:spPr bwMode="auto">
            <a:xfrm>
              <a:off x="3704781" y="4013111"/>
              <a:ext cx="1148167" cy="39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华文中宋" pitchFamily="2" charset="-122"/>
                  <a:ea typeface="华文中宋" pitchFamily="2" charset="-122"/>
                </a:rPr>
                <a:t>例题：</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698DCB4-7EF7-456F-8C68-EB7C24AD7E82}" type="slidenum">
              <a:rPr lang="en-US" altLang="zh-CN" smtClean="0">
                <a:latin typeface="Tahoma" pitchFamily="34" charset="0"/>
              </a:rPr>
              <a:pPr eaLnBrk="1" hangingPunct="1"/>
              <a:t>43</a:t>
            </a:fld>
            <a:endParaRPr lang="en-US" altLang="zh-CN" smtClean="0">
              <a:latin typeface="Tahoma" pitchFamily="34" charset="0"/>
            </a:endParaRPr>
          </a:p>
        </p:txBody>
      </p:sp>
      <p:sp>
        <p:nvSpPr>
          <p:cNvPr id="7" name="Oval 43"/>
          <p:cNvSpPr>
            <a:spLocks noChangeArrowheads="1"/>
          </p:cNvSpPr>
          <p:nvPr/>
        </p:nvSpPr>
        <p:spPr bwMode="auto">
          <a:xfrm>
            <a:off x="482600" y="673100"/>
            <a:ext cx="1111250" cy="619125"/>
          </a:xfrm>
          <a:prstGeom prst="ellipse">
            <a:avLst/>
          </a:prstGeom>
          <a:solidFill>
            <a:schemeClr val="bg2">
              <a:lumMod val="10000"/>
              <a:lumOff val="90000"/>
            </a:schemeClr>
          </a:solidFill>
          <a:ln w="9525">
            <a:solidFill>
              <a:schemeClr val="bg2">
                <a:lumMod val="50000"/>
                <a:lumOff val="50000"/>
              </a:schemeClr>
            </a:solidFill>
            <a:round/>
            <a:headEnd/>
            <a:tailEnd/>
          </a:ln>
          <a:effectLst>
            <a:glow rad="63500">
              <a:schemeClr val="accent4">
                <a:satMod val="175000"/>
                <a:alpha val="40000"/>
              </a:schemeClr>
            </a:glow>
            <a:prstShdw prst="shdw17" dist="17961" dir="13500000">
              <a:srgbClr val="5A5A5A"/>
            </a:prstShdw>
          </a:effectLst>
        </p:spPr>
        <p:txBody>
          <a:bodyPr wrap="none" anchor="ctr"/>
          <a:lstStyle/>
          <a:p>
            <a:pPr algn="ctr">
              <a:defRPr/>
            </a:pPr>
            <a:r>
              <a:rPr lang="zh-CN" altLang="en-US" sz="2800" kern="0" dirty="0">
                <a:solidFill>
                  <a:srgbClr val="000000"/>
                </a:solidFill>
                <a:latin typeface="华文中宋" pitchFamily="2" charset="-122"/>
                <a:ea typeface="华文中宋" pitchFamily="2" charset="-122"/>
              </a:rPr>
              <a:t>归纳</a:t>
            </a:r>
            <a:endParaRPr lang="zh-CN" altLang="en-US" sz="2800" dirty="0">
              <a:latin typeface="华文中宋" pitchFamily="2" charset="-122"/>
              <a:ea typeface="华文中宋" pitchFamily="2" charset="-122"/>
            </a:endParaRPr>
          </a:p>
        </p:txBody>
      </p:sp>
      <p:sp>
        <p:nvSpPr>
          <p:cNvPr id="8" name="Rectangle 11"/>
          <p:cNvSpPr>
            <a:spLocks noChangeArrowheads="1"/>
          </p:cNvSpPr>
          <p:nvPr/>
        </p:nvSpPr>
        <p:spPr bwMode="auto">
          <a:xfrm>
            <a:off x="1866900" y="1784350"/>
            <a:ext cx="2676525" cy="14382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lnSpc>
                <a:spcPts val="3500"/>
              </a:lnSpc>
              <a:buClr>
                <a:schemeClr val="bg2">
                  <a:lumMod val="75000"/>
                  <a:lumOff val="25000"/>
                </a:schemeClr>
              </a:buClr>
              <a:buSzPct val="55000"/>
              <a:buFont typeface="Wingdings" pitchFamily="2" charset="2"/>
              <a:buChar char="l"/>
              <a:defRPr/>
            </a:pPr>
            <a:r>
              <a:rPr lang="en-US" altLang="zh-CN" sz="2400" dirty="0">
                <a:ea typeface="华文中宋" pitchFamily="2" charset="-122"/>
              </a:rPr>
              <a:t> </a:t>
            </a:r>
            <a:r>
              <a:rPr lang="zh-CN" altLang="en-US" sz="2400" dirty="0">
                <a:ea typeface="华文中宋" pitchFamily="2" charset="-122"/>
              </a:rPr>
              <a:t>衰减随时间变化</a:t>
            </a:r>
          </a:p>
          <a:p>
            <a:pPr eaLnBrk="0" hangingPunct="0">
              <a:lnSpc>
                <a:spcPts val="3500"/>
              </a:lnSpc>
              <a:buClr>
                <a:schemeClr val="bg2">
                  <a:lumMod val="75000"/>
                  <a:lumOff val="25000"/>
                </a:schemeClr>
              </a:buClr>
              <a:buSzPct val="55000"/>
              <a:buFont typeface="Wingdings" pitchFamily="2" charset="2"/>
              <a:buChar char="l"/>
              <a:defRPr/>
            </a:pPr>
            <a:r>
              <a:rPr lang="zh-CN" altLang="en-US" sz="2400" dirty="0">
                <a:ea typeface="华文中宋" pitchFamily="2" charset="-122"/>
              </a:rPr>
              <a:t> 时延随时间变化</a:t>
            </a:r>
          </a:p>
          <a:p>
            <a:pPr eaLnBrk="0" hangingPunct="0">
              <a:lnSpc>
                <a:spcPts val="3500"/>
              </a:lnSpc>
              <a:buClr>
                <a:schemeClr val="bg2">
                  <a:lumMod val="75000"/>
                  <a:lumOff val="25000"/>
                </a:schemeClr>
              </a:buClr>
              <a:buSzPct val="55000"/>
              <a:buFont typeface="Wingdings" pitchFamily="2" charset="2"/>
              <a:buChar char="l"/>
              <a:defRPr/>
            </a:pPr>
            <a:r>
              <a:rPr lang="zh-CN" altLang="en-US" sz="2400" dirty="0">
                <a:solidFill>
                  <a:schemeClr val="hlink"/>
                </a:solidFill>
                <a:ea typeface="华文中宋" pitchFamily="2" charset="-122"/>
              </a:rPr>
              <a:t> </a:t>
            </a:r>
            <a:r>
              <a:rPr lang="zh-CN" altLang="en-US" sz="2400" dirty="0">
                <a:solidFill>
                  <a:srgbClr val="FF0000"/>
                </a:solidFill>
                <a:ea typeface="华文中宋" pitchFamily="2" charset="-122"/>
              </a:rPr>
              <a:t>多径传播</a:t>
            </a:r>
          </a:p>
        </p:txBody>
      </p:sp>
      <p:sp>
        <p:nvSpPr>
          <p:cNvPr id="10" name="AutoShape 9"/>
          <p:cNvSpPr>
            <a:spLocks noChangeArrowheads="1"/>
          </p:cNvSpPr>
          <p:nvPr/>
        </p:nvSpPr>
        <p:spPr bwMode="auto">
          <a:xfrm>
            <a:off x="1377950" y="1231900"/>
            <a:ext cx="3101975" cy="522288"/>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buClr>
                <a:srgbClr val="FF0000"/>
              </a:buClr>
              <a:buSzPct val="65000"/>
              <a:buFont typeface="Wingdings" pitchFamily="2" charset="2"/>
              <a:buChar char="n"/>
              <a:defRPr/>
            </a:pPr>
            <a:r>
              <a:rPr lang="en-US" altLang="zh-CN" sz="2800" b="1" dirty="0">
                <a:latin typeface="Arial" pitchFamily="34" charset="0"/>
                <a:ea typeface="隶书" pitchFamily="49" charset="-122"/>
                <a:cs typeface="Arial" pitchFamily="34" charset="0"/>
              </a:rPr>
              <a:t>  </a:t>
            </a:r>
            <a:r>
              <a:rPr lang="zh-CN" altLang="en-US" sz="3200" dirty="0">
                <a:solidFill>
                  <a:srgbClr val="000099"/>
                </a:solidFill>
                <a:latin typeface="隶书" pitchFamily="49" charset="-122"/>
                <a:ea typeface="隶书" pitchFamily="49" charset="-122"/>
              </a:rPr>
              <a:t>随参信道特性</a:t>
            </a:r>
          </a:p>
        </p:txBody>
      </p:sp>
      <p:sp>
        <p:nvSpPr>
          <p:cNvPr id="12" name="AutoShape 9"/>
          <p:cNvSpPr>
            <a:spLocks noChangeArrowheads="1"/>
          </p:cNvSpPr>
          <p:nvPr/>
        </p:nvSpPr>
        <p:spPr bwMode="auto">
          <a:xfrm>
            <a:off x="5076825" y="1206500"/>
            <a:ext cx="2355850" cy="522288"/>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buClr>
                <a:srgbClr val="FF0000"/>
              </a:buClr>
              <a:buSzPct val="65000"/>
              <a:buFont typeface="Wingdings" pitchFamily="2" charset="2"/>
              <a:buChar char="n"/>
              <a:defRPr/>
            </a:pPr>
            <a:r>
              <a:rPr lang="en-US" altLang="zh-CN" sz="2800" b="1" dirty="0">
                <a:latin typeface="Arial" pitchFamily="34" charset="0"/>
                <a:ea typeface="隶书" pitchFamily="49" charset="-122"/>
                <a:cs typeface="Arial" pitchFamily="34" charset="0"/>
              </a:rPr>
              <a:t>  </a:t>
            </a:r>
            <a:r>
              <a:rPr lang="zh-CN" altLang="en-US" sz="3200" dirty="0">
                <a:solidFill>
                  <a:srgbClr val="000099"/>
                </a:solidFill>
                <a:latin typeface="隶书" pitchFamily="49" charset="-122"/>
                <a:ea typeface="隶书" pitchFamily="49" charset="-122"/>
              </a:rPr>
              <a:t>多径效应</a:t>
            </a:r>
          </a:p>
        </p:txBody>
      </p:sp>
      <p:sp>
        <p:nvSpPr>
          <p:cNvPr id="13" name="矩形 12"/>
          <p:cNvSpPr/>
          <p:nvPr/>
        </p:nvSpPr>
        <p:spPr>
          <a:xfrm>
            <a:off x="5327650" y="1739900"/>
            <a:ext cx="2682875" cy="1471613"/>
          </a:xfrm>
          <a:prstGeom prst="rect">
            <a:avLst/>
          </a:prstGeom>
          <a:solidFill>
            <a:schemeClr val="bg2">
              <a:lumMod val="10000"/>
              <a:lumOff val="90000"/>
            </a:schemeClr>
          </a:solidFill>
          <a:effectLst>
            <a:outerShdw blurRad="50800" dist="38100" dir="2700000" algn="tl" rotWithShape="0">
              <a:prstClr val="black">
                <a:alpha val="40000"/>
              </a:prstClr>
            </a:outerShdw>
          </a:effectLst>
        </p:spPr>
        <p:txBody>
          <a:bodyPr>
            <a:spAutoFit/>
          </a:bodyPr>
          <a:lstStyle/>
          <a:p>
            <a:pPr marL="285750" indent="-285750">
              <a:lnSpc>
                <a:spcPts val="3200"/>
              </a:lnSpc>
              <a:spcBef>
                <a:spcPct val="20000"/>
              </a:spcBef>
              <a:buClr>
                <a:srgbClr val="1C1C1C">
                  <a:lumMod val="75000"/>
                  <a:lumOff val="25000"/>
                </a:srgbClr>
              </a:buClr>
              <a:buSzPct val="55000"/>
              <a:buFont typeface="Wingdings" pitchFamily="2" charset="2"/>
              <a:buChar char="l"/>
              <a:defRPr/>
            </a:pPr>
            <a:r>
              <a:rPr lang="zh-CN" altLang="en-US" sz="2400" kern="0" dirty="0">
                <a:solidFill>
                  <a:srgbClr val="000000"/>
                </a:solidFill>
                <a:latin typeface="华文中宋" pitchFamily="2" charset="-122"/>
                <a:ea typeface="华文中宋" pitchFamily="2" charset="-122"/>
              </a:rPr>
              <a:t>瑞利型衰落</a:t>
            </a:r>
          </a:p>
          <a:p>
            <a:pPr marL="285750" indent="-285750">
              <a:lnSpc>
                <a:spcPts val="3200"/>
              </a:lnSpc>
              <a:spcBef>
                <a:spcPct val="20000"/>
              </a:spcBef>
              <a:buClr>
                <a:srgbClr val="1C1C1C">
                  <a:lumMod val="75000"/>
                  <a:lumOff val="25000"/>
                </a:srgbClr>
              </a:buClr>
              <a:buSzPct val="55000"/>
              <a:buFont typeface="Wingdings" pitchFamily="2" charset="2"/>
              <a:buChar char="l"/>
              <a:defRPr/>
            </a:pPr>
            <a:r>
              <a:rPr lang="zh-CN" altLang="en-US" sz="2400" kern="0" dirty="0">
                <a:solidFill>
                  <a:srgbClr val="000000"/>
                </a:solidFill>
                <a:latin typeface="华文中宋" pitchFamily="2" charset="-122"/>
                <a:ea typeface="华文中宋" pitchFamily="2" charset="-122"/>
              </a:rPr>
              <a:t>频率弥散</a:t>
            </a:r>
          </a:p>
          <a:p>
            <a:pPr marL="285750" indent="-285750">
              <a:lnSpc>
                <a:spcPts val="3200"/>
              </a:lnSpc>
              <a:spcBef>
                <a:spcPct val="20000"/>
              </a:spcBef>
              <a:buClr>
                <a:srgbClr val="1C1C1C">
                  <a:lumMod val="75000"/>
                  <a:lumOff val="25000"/>
                </a:srgbClr>
              </a:buClr>
              <a:buSzPct val="55000"/>
              <a:buFont typeface="Wingdings" pitchFamily="2" charset="2"/>
              <a:buChar char="l"/>
              <a:defRPr/>
            </a:pPr>
            <a:r>
              <a:rPr lang="zh-CN" altLang="en-US" sz="2400" kern="0" dirty="0">
                <a:solidFill>
                  <a:srgbClr val="000000"/>
                </a:solidFill>
                <a:latin typeface="华文中宋" pitchFamily="2" charset="-122"/>
                <a:ea typeface="华文中宋" pitchFamily="2" charset="-122"/>
              </a:rPr>
              <a:t>频率选择型衰落</a:t>
            </a:r>
          </a:p>
        </p:txBody>
      </p:sp>
      <p:sp>
        <p:nvSpPr>
          <p:cNvPr id="14" name="矩形 4"/>
          <p:cNvSpPr>
            <a:spLocks noChangeArrowheads="1"/>
          </p:cNvSpPr>
          <p:nvPr/>
        </p:nvSpPr>
        <p:spPr bwMode="auto">
          <a:xfrm>
            <a:off x="3149600" y="4140200"/>
            <a:ext cx="3200400" cy="20859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lvl="1" eaLnBrk="0" hangingPunct="0">
              <a:lnSpc>
                <a:spcPct val="150000"/>
              </a:lnSpc>
              <a:defRPr/>
            </a:pPr>
            <a:endParaRPr lang="en-US" altLang="zh-CN" sz="2800" b="1" dirty="0">
              <a:latin typeface="仿宋_GB2312" pitchFamily="49" charset="-122"/>
              <a:ea typeface="仿宋_GB2312" pitchFamily="49" charset="-122"/>
            </a:endParaRPr>
          </a:p>
          <a:p>
            <a:pPr eaLnBrk="0" hangingPunct="0">
              <a:lnSpc>
                <a:spcPts val="3500"/>
              </a:lnSpc>
              <a:buClr>
                <a:schemeClr val="bg2">
                  <a:lumMod val="75000"/>
                  <a:lumOff val="25000"/>
                </a:schemeClr>
              </a:buClr>
              <a:buSzPct val="55000"/>
              <a:buFont typeface="Wingdings" pitchFamily="2" charset="2"/>
              <a:buChar char="l"/>
              <a:defRPr/>
            </a:pPr>
            <a:r>
              <a:rPr lang="zh-CN" altLang="en-US" sz="2400" dirty="0">
                <a:latin typeface="华文中宋" pitchFamily="2" charset="-122"/>
                <a:ea typeface="华文中宋" pitchFamily="2" charset="-122"/>
              </a:rPr>
              <a:t> 分集接收</a:t>
            </a:r>
            <a:endParaRPr lang="en-US" altLang="zh-CN" sz="2400" dirty="0">
              <a:latin typeface="华文中宋" pitchFamily="2" charset="-122"/>
              <a:ea typeface="华文中宋" pitchFamily="2" charset="-122"/>
            </a:endParaRPr>
          </a:p>
          <a:p>
            <a:pPr eaLnBrk="0" hangingPunct="0">
              <a:lnSpc>
                <a:spcPts val="3500"/>
              </a:lnSpc>
              <a:buClr>
                <a:schemeClr val="bg2">
                  <a:lumMod val="75000"/>
                  <a:lumOff val="25000"/>
                </a:schemeClr>
              </a:buClr>
              <a:buSzPct val="55000"/>
              <a:buFont typeface="Wingdings" pitchFamily="2" charset="2"/>
              <a:buChar char="l"/>
              <a:defRPr/>
            </a:pPr>
            <a:r>
              <a:rPr lang="zh-CN" altLang="en-US" sz="2400" dirty="0">
                <a:latin typeface="华文中宋" pitchFamily="2" charset="-122"/>
                <a:ea typeface="华文中宋" pitchFamily="2" charset="-122"/>
              </a:rPr>
              <a:t> 扩频技术</a:t>
            </a:r>
            <a:endParaRPr lang="en-US" altLang="zh-CN" sz="2400" dirty="0">
              <a:latin typeface="华文中宋" pitchFamily="2" charset="-122"/>
              <a:ea typeface="华文中宋" pitchFamily="2" charset="-122"/>
            </a:endParaRPr>
          </a:p>
          <a:p>
            <a:pPr eaLnBrk="0" hangingPunct="0">
              <a:lnSpc>
                <a:spcPts val="3500"/>
              </a:lnSpc>
              <a:buClr>
                <a:schemeClr val="bg2">
                  <a:lumMod val="75000"/>
                  <a:lumOff val="25000"/>
                </a:schemeClr>
              </a:buClr>
              <a:buSzPct val="55000"/>
              <a:buFont typeface="Wingdings" pitchFamily="2" charset="2"/>
              <a:buChar char="l"/>
              <a:defRPr/>
            </a:pPr>
            <a:r>
              <a:rPr lang="en-US" altLang="zh-CN" sz="2400" dirty="0">
                <a:latin typeface="华文中宋" pitchFamily="2" charset="-122"/>
                <a:ea typeface="华文中宋" pitchFamily="2" charset="-122"/>
              </a:rPr>
              <a:t> OFDM</a:t>
            </a:r>
            <a:r>
              <a:rPr lang="zh-CN" altLang="en-US" sz="2400" dirty="0">
                <a:latin typeface="华文中宋" pitchFamily="2" charset="-122"/>
                <a:ea typeface="华文中宋" pitchFamily="2" charset="-122"/>
              </a:rPr>
              <a:t>等</a:t>
            </a:r>
            <a:endParaRPr lang="en-US" altLang="zh-CN" sz="2400" dirty="0">
              <a:latin typeface="华文中宋" pitchFamily="2" charset="-122"/>
              <a:ea typeface="华文中宋" pitchFamily="2" charset="-122"/>
            </a:endParaRPr>
          </a:p>
        </p:txBody>
      </p:sp>
      <p:sp>
        <p:nvSpPr>
          <p:cNvPr id="17" name="AutoShape 9"/>
          <p:cNvSpPr>
            <a:spLocks noChangeArrowheads="1"/>
          </p:cNvSpPr>
          <p:nvPr/>
        </p:nvSpPr>
        <p:spPr bwMode="auto">
          <a:xfrm>
            <a:off x="2794000" y="3662363"/>
            <a:ext cx="3822700" cy="522287"/>
          </a:xfrm>
          <a:prstGeom prst="flowChartAlternateProcess">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buClr>
                <a:srgbClr val="FF0000"/>
              </a:buClr>
              <a:buSzPct val="65000"/>
              <a:buFont typeface="Wingdings" pitchFamily="2" charset="2"/>
              <a:buChar char="n"/>
              <a:defRPr/>
            </a:pPr>
            <a:r>
              <a:rPr lang="en-US" altLang="zh-CN" sz="2800" b="1" dirty="0">
                <a:latin typeface="Arial" pitchFamily="34" charset="0"/>
                <a:ea typeface="隶书" pitchFamily="49" charset="-122"/>
                <a:cs typeface="Arial" pitchFamily="34" charset="0"/>
              </a:rPr>
              <a:t>  </a:t>
            </a:r>
            <a:r>
              <a:rPr lang="zh-CN" altLang="en-US" sz="3200" dirty="0">
                <a:solidFill>
                  <a:srgbClr val="000099"/>
                </a:solidFill>
                <a:latin typeface="隶书" pitchFamily="49" charset="-122"/>
                <a:ea typeface="隶书" pitchFamily="49" charset="-122"/>
              </a:rPr>
              <a:t>减小衰落的措施</a:t>
            </a:r>
          </a:p>
        </p:txBody>
      </p:sp>
      <p:sp>
        <p:nvSpPr>
          <p:cNvPr id="18" name="矩形 17"/>
          <p:cNvSpPr/>
          <p:nvPr/>
        </p:nvSpPr>
        <p:spPr>
          <a:xfrm>
            <a:off x="3327400" y="4331978"/>
            <a:ext cx="2978150" cy="535531"/>
          </a:xfrm>
          <a:prstGeom prst="rect">
            <a:avLst/>
          </a:prstGeom>
          <a:noFill/>
          <a:ln>
            <a:noFill/>
          </a:ln>
          <a:effectLst>
            <a:glow rad="63500">
              <a:schemeClr val="accent4">
                <a:satMod val="175000"/>
                <a:alpha val="40000"/>
              </a:schemeClr>
            </a:glow>
          </a:effectLst>
        </p:spPr>
        <p:txBody>
          <a:bodyPr>
            <a:spAutoFit/>
          </a:bodyPr>
          <a:lstStyle/>
          <a:p>
            <a:pPr eaLnBrk="0" hangingPunct="0">
              <a:lnSpc>
                <a:spcPct val="120000"/>
              </a:lnSpc>
              <a:defRPr/>
            </a:pPr>
            <a:r>
              <a:rPr lang="en-US" altLang="zh-CN" sz="2400" b="1" dirty="0">
                <a:latin typeface="+mn-lt"/>
                <a:ea typeface="宋体" pitchFamily="2" charset="-122"/>
                <a:cs typeface="Arial" pitchFamily="34" charset="0"/>
              </a:rPr>
              <a:t>B</a:t>
            </a:r>
            <a:r>
              <a:rPr lang="en-US" altLang="zh-CN" sz="2400" b="1" i="1" dirty="0">
                <a:latin typeface="+mn-lt"/>
                <a:ea typeface="宋体" pitchFamily="2" charset="-122"/>
                <a:cs typeface="Arial" pitchFamily="34" charset="0"/>
              </a:rPr>
              <a:t>s </a:t>
            </a:r>
            <a:r>
              <a:rPr lang="zh-CN" altLang="en-US" sz="2400" dirty="0">
                <a:latin typeface="+mn-lt"/>
                <a:ea typeface="华文中宋" pitchFamily="2" charset="-122"/>
              </a:rPr>
              <a:t>＝</a:t>
            </a:r>
            <a:r>
              <a:rPr lang="en-US" altLang="zh-CN" sz="2400" b="1" dirty="0">
                <a:latin typeface="+mn-lt"/>
                <a:ea typeface="宋体" pitchFamily="2" charset="-122"/>
                <a:cs typeface="Arial" pitchFamily="34" charset="0"/>
              </a:rPr>
              <a:t>(1/3 ~ 1/5)</a:t>
            </a:r>
            <a:r>
              <a:rPr lang="zh-CN" altLang="en-US" sz="2000" b="1" dirty="0">
                <a:latin typeface="+mn-lt"/>
                <a:ea typeface="宋体" pitchFamily="2" charset="-122"/>
                <a:cs typeface="Arial" pitchFamily="34" charset="0"/>
              </a:rPr>
              <a:t>△</a:t>
            </a:r>
            <a:r>
              <a:rPr lang="en-US" altLang="zh-CN" sz="2400" b="1" i="1" dirty="0">
                <a:latin typeface="+mn-lt"/>
                <a:ea typeface="宋体" pitchFamily="2" charset="-122"/>
                <a:cs typeface="Arial" pitchFamily="34" charset="0"/>
              </a:rPr>
              <a:t>f</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5DF036C-AC99-4BD8-96AF-E1C91D81C6F7}" type="slidenum">
              <a:rPr lang="en-US" altLang="zh-CN" smtClean="0">
                <a:latin typeface="Tahoma" pitchFamily="34" charset="0"/>
              </a:rPr>
              <a:pPr eaLnBrk="1" hangingPunct="1"/>
              <a:t>44</a:t>
            </a:fld>
            <a:endParaRPr lang="en-US" altLang="zh-CN" smtClean="0">
              <a:latin typeface="Tahoma" pitchFamily="34" charset="0"/>
            </a:endParaRPr>
          </a:p>
        </p:txBody>
      </p:sp>
      <p:sp>
        <p:nvSpPr>
          <p:cNvPr id="7" name="矩形 6"/>
          <p:cNvSpPr>
            <a:spLocks noChangeArrowheads="1"/>
          </p:cNvSpPr>
          <p:nvPr/>
        </p:nvSpPr>
        <p:spPr bwMode="auto">
          <a:xfrm>
            <a:off x="793750" y="1238250"/>
            <a:ext cx="7689850"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buClr>
                <a:srgbClr val="FF0000"/>
              </a:buClr>
              <a:buSzPct val="80000"/>
              <a:defRPr/>
            </a:pPr>
            <a:r>
              <a:rPr lang="en-US" altLang="zh-CN" sz="2800" b="1" dirty="0">
                <a:solidFill>
                  <a:srgbClr val="800080"/>
                </a:solidFill>
                <a:ea typeface="微软雅黑" pitchFamily="34" charset="-122"/>
                <a:cs typeface="Arial" charset="0"/>
              </a:rPr>
              <a:t> 1. </a:t>
            </a:r>
            <a:r>
              <a:rPr lang="zh-CN" altLang="en-US" sz="2800" b="1" dirty="0">
                <a:latin typeface="黑体" pitchFamily="2" charset="-122"/>
                <a:ea typeface="黑体" pitchFamily="2" charset="-122"/>
                <a:cs typeface="Arial" charset="0"/>
              </a:rPr>
              <a:t>何谓</a:t>
            </a:r>
            <a:r>
              <a:rPr lang="zh-CN" altLang="en-US" sz="2800" b="1" dirty="0">
                <a:solidFill>
                  <a:srgbClr val="000000"/>
                </a:solidFill>
                <a:latin typeface="黑体" pitchFamily="2" charset="-122"/>
                <a:ea typeface="黑体" pitchFamily="2" charset="-122"/>
                <a:cs typeface="Arial" charset="0"/>
              </a:rPr>
              <a:t>噪声</a:t>
            </a:r>
          </a:p>
        </p:txBody>
      </p:sp>
      <p:sp>
        <p:nvSpPr>
          <p:cNvPr id="8" name="矩形 7"/>
          <p:cNvSpPr/>
          <p:nvPr/>
        </p:nvSpPr>
        <p:spPr>
          <a:xfrm>
            <a:off x="1376363" y="1943100"/>
            <a:ext cx="6356350" cy="1431925"/>
          </a:xfrm>
          <a:prstGeom prst="rect">
            <a:avLst/>
          </a:prstGeom>
        </p:spPr>
        <p:txBody>
          <a:bodyPr>
            <a:spAutoFit/>
          </a:bodyPr>
          <a:lstStyle/>
          <a:p>
            <a:pPr marL="228600" indent="-228600">
              <a:lnSpc>
                <a:spcPts val="3100"/>
              </a:lnSpc>
              <a:spcBef>
                <a:spcPct val="20000"/>
              </a:spcBef>
              <a:buClr>
                <a:schemeClr val="bg1">
                  <a:lumMod val="50000"/>
                </a:schemeClr>
              </a:buClr>
              <a:buSzPct val="55000"/>
              <a:buFont typeface="Wingdings" pitchFamily="2" charset="2"/>
              <a:buChar char="l"/>
              <a:defRPr/>
            </a:pPr>
            <a:r>
              <a:rPr lang="zh-CN" altLang="en-US" sz="2400" kern="0" dirty="0">
                <a:solidFill>
                  <a:srgbClr val="000000"/>
                </a:solidFill>
                <a:latin typeface="华文中宋" pitchFamily="2" charset="-122"/>
                <a:ea typeface="华文中宋" pitchFamily="2" charset="-122"/>
              </a:rPr>
              <a:t>信道中存在的不需要的电信号。</a:t>
            </a:r>
            <a:endParaRPr lang="en-US" altLang="zh-CN" sz="2400" kern="0" dirty="0">
              <a:solidFill>
                <a:srgbClr val="000000"/>
              </a:solidFill>
              <a:latin typeface="华文中宋" pitchFamily="2" charset="-122"/>
              <a:ea typeface="华文中宋" pitchFamily="2" charset="-122"/>
            </a:endParaRPr>
          </a:p>
          <a:p>
            <a:pPr marL="228600" indent="-228600">
              <a:lnSpc>
                <a:spcPts val="3100"/>
              </a:lnSpc>
              <a:spcBef>
                <a:spcPct val="20000"/>
              </a:spcBef>
              <a:buClr>
                <a:schemeClr val="bg1">
                  <a:lumMod val="50000"/>
                </a:schemeClr>
              </a:buClr>
              <a:buSzPct val="55000"/>
              <a:buFont typeface="Wingdings" pitchFamily="2" charset="2"/>
              <a:buChar char="l"/>
              <a:defRPr/>
            </a:pPr>
            <a:r>
              <a:rPr lang="zh-CN" altLang="en-US" sz="2400" kern="0" dirty="0">
                <a:solidFill>
                  <a:srgbClr val="000000"/>
                </a:solidFill>
                <a:latin typeface="华文中宋" pitchFamily="2" charset="-122"/>
                <a:ea typeface="华文中宋" pitchFamily="2" charset="-122"/>
              </a:rPr>
              <a:t>它独立于信号始终存在，</a:t>
            </a:r>
            <a:r>
              <a:rPr lang="zh-CN" altLang="en-US" sz="2800" b="1" kern="0" dirty="0">
                <a:solidFill>
                  <a:srgbClr val="000000"/>
                </a:solidFill>
                <a:latin typeface="华文中宋" pitchFamily="2" charset="-122"/>
                <a:ea typeface="华文中宋" pitchFamily="2" charset="-122"/>
                <a:sym typeface="Symbol"/>
              </a:rPr>
              <a:t></a:t>
            </a:r>
            <a:r>
              <a:rPr lang="zh-CN" altLang="en-US" sz="2400" kern="0" dirty="0">
                <a:solidFill>
                  <a:srgbClr val="000000"/>
                </a:solidFill>
                <a:latin typeface="华文中宋" pitchFamily="2" charset="-122"/>
                <a:ea typeface="华文中宋" pitchFamily="2" charset="-122"/>
                <a:sym typeface="Symbol"/>
              </a:rPr>
              <a:t>又</a:t>
            </a:r>
            <a:r>
              <a:rPr lang="zh-CN" altLang="en-US" sz="2400" kern="0" dirty="0">
                <a:solidFill>
                  <a:srgbClr val="000000"/>
                </a:solidFill>
                <a:latin typeface="华文中宋" pitchFamily="2" charset="-122"/>
                <a:ea typeface="华文中宋" pitchFamily="2" charset="-122"/>
              </a:rPr>
              <a:t>称</a:t>
            </a:r>
            <a:r>
              <a:rPr lang="zh-CN" altLang="en-US" sz="2400" kern="0" dirty="0">
                <a:solidFill>
                  <a:srgbClr val="FF0000"/>
                </a:solidFill>
                <a:latin typeface="华文中宋" pitchFamily="2" charset="-122"/>
                <a:ea typeface="华文中宋" pitchFamily="2" charset="-122"/>
              </a:rPr>
              <a:t>加性</a:t>
            </a:r>
            <a:r>
              <a:rPr lang="zh-CN" altLang="en-US" sz="2400" kern="0" dirty="0">
                <a:solidFill>
                  <a:srgbClr val="000000"/>
                </a:solidFill>
                <a:latin typeface="华文中宋" pitchFamily="2" charset="-122"/>
                <a:ea typeface="华文中宋" pitchFamily="2" charset="-122"/>
              </a:rPr>
              <a:t>干扰。</a:t>
            </a:r>
            <a:endParaRPr lang="en-US" altLang="zh-CN" sz="2400" kern="0" dirty="0">
              <a:solidFill>
                <a:srgbClr val="000000"/>
              </a:solidFill>
              <a:latin typeface="华文中宋" pitchFamily="2" charset="-122"/>
              <a:ea typeface="华文中宋" pitchFamily="2" charset="-122"/>
            </a:endParaRPr>
          </a:p>
          <a:p>
            <a:pPr marL="228600" indent="-228600">
              <a:lnSpc>
                <a:spcPts val="3100"/>
              </a:lnSpc>
              <a:spcBef>
                <a:spcPct val="20000"/>
              </a:spcBef>
              <a:buClr>
                <a:schemeClr val="bg1">
                  <a:lumMod val="50000"/>
                </a:schemeClr>
              </a:buClr>
              <a:buSzPct val="55000"/>
              <a:buFont typeface="Wingdings" pitchFamily="2" charset="2"/>
              <a:buChar char="l"/>
              <a:defRPr/>
            </a:pPr>
            <a:r>
              <a:rPr lang="zh-CN" altLang="en-US" sz="2400" dirty="0">
                <a:latin typeface="华文中宋" pitchFamily="2" charset="-122"/>
                <a:ea typeface="华文中宋" pitchFamily="2" charset="-122"/>
                <a:cs typeface="Times New Roman" pitchFamily="18" charset="0"/>
              </a:rPr>
              <a:t>它使信号失真，发生错码，限制传输速率。</a:t>
            </a:r>
            <a:endParaRPr lang="zh-CN" altLang="en-US" sz="2400" kern="0" dirty="0">
              <a:solidFill>
                <a:srgbClr val="000000"/>
              </a:solidFill>
              <a:latin typeface="华文中宋" pitchFamily="2" charset="-122"/>
              <a:ea typeface="华文中宋" pitchFamily="2" charset="-122"/>
            </a:endParaRPr>
          </a:p>
        </p:txBody>
      </p:sp>
      <p:sp>
        <p:nvSpPr>
          <p:cNvPr id="9" name="矩形 8"/>
          <p:cNvSpPr/>
          <p:nvPr/>
        </p:nvSpPr>
        <p:spPr>
          <a:xfrm>
            <a:off x="1771650" y="4229100"/>
            <a:ext cx="444500" cy="2049463"/>
          </a:xfrm>
          <a:prstGeom prst="rect">
            <a:avLst/>
          </a:prstGeom>
          <a:solidFill>
            <a:schemeClr val="bg1">
              <a:lumMod val="95000"/>
            </a:schemeClr>
          </a:solidFill>
          <a:effectLst>
            <a:outerShdw blurRad="50800" dist="38100" dir="5400000" algn="t" rotWithShape="0">
              <a:prstClr val="black">
                <a:alpha val="40000"/>
              </a:prstClr>
            </a:outerShdw>
          </a:effectLst>
        </p:spPr>
        <p:txBody>
          <a:bodyPr>
            <a:spAutoFit/>
          </a:bodyPr>
          <a:lstStyle/>
          <a:p>
            <a:pPr marL="285750" indent="-285750">
              <a:spcBef>
                <a:spcPct val="20000"/>
              </a:spcBef>
              <a:buClr>
                <a:srgbClr val="FF0000"/>
              </a:buClr>
              <a:buSzPct val="70000"/>
              <a:buFont typeface="Wingdings" pitchFamily="2" charset="2"/>
              <a:buChar char="n"/>
              <a:defRPr/>
            </a:pPr>
            <a:r>
              <a:rPr lang="en-US" altLang="zh-CN" sz="2400" kern="0" dirty="0">
                <a:solidFill>
                  <a:srgbClr val="000000"/>
                </a:solidFill>
                <a:latin typeface="微软雅黑" pitchFamily="34" charset="-122"/>
                <a:ea typeface="微软雅黑" pitchFamily="34" charset="-122"/>
              </a:rPr>
              <a:t> </a:t>
            </a:r>
          </a:p>
          <a:p>
            <a:pPr marL="285750" indent="-285750">
              <a:lnSpc>
                <a:spcPts val="1900"/>
              </a:lnSpc>
              <a:spcBef>
                <a:spcPct val="20000"/>
              </a:spcBef>
              <a:buClr>
                <a:srgbClr val="FF0000"/>
              </a:buClr>
              <a:buSzPct val="70000"/>
              <a:defRPr/>
            </a:pPr>
            <a:r>
              <a:rPr lang="zh-CN" altLang="en-US" sz="2400" kern="0" dirty="0">
                <a:solidFill>
                  <a:srgbClr val="000000"/>
                </a:solidFill>
                <a:latin typeface="黑体" pitchFamily="2" charset="-122"/>
                <a:ea typeface="黑体" pitchFamily="2" charset="-122"/>
              </a:rPr>
              <a:t>按</a:t>
            </a:r>
            <a:endParaRPr lang="en-US" altLang="zh-CN" sz="2400" kern="0" dirty="0">
              <a:solidFill>
                <a:srgbClr val="000000"/>
              </a:solidFill>
              <a:latin typeface="黑体" pitchFamily="2" charset="-122"/>
              <a:ea typeface="黑体" pitchFamily="2" charset="-122"/>
            </a:endParaRPr>
          </a:p>
          <a:p>
            <a:pPr marL="285750" indent="-285750">
              <a:lnSpc>
                <a:spcPts val="1900"/>
              </a:lnSpc>
              <a:spcBef>
                <a:spcPct val="20000"/>
              </a:spcBef>
              <a:buClr>
                <a:srgbClr val="FF0000"/>
              </a:buClr>
              <a:buSzPct val="70000"/>
              <a:defRPr/>
            </a:pPr>
            <a:r>
              <a:rPr lang="zh-CN" altLang="en-US" sz="2400" kern="0" dirty="0">
                <a:solidFill>
                  <a:srgbClr val="000000"/>
                </a:solidFill>
                <a:latin typeface="黑体" pitchFamily="2" charset="-122"/>
                <a:ea typeface="黑体" pitchFamily="2" charset="-122"/>
              </a:rPr>
              <a:t>噪</a:t>
            </a:r>
            <a:endParaRPr lang="en-US" altLang="zh-CN" sz="2400" kern="0" dirty="0">
              <a:solidFill>
                <a:srgbClr val="000000"/>
              </a:solidFill>
              <a:latin typeface="黑体" pitchFamily="2" charset="-122"/>
              <a:ea typeface="黑体" pitchFamily="2" charset="-122"/>
            </a:endParaRPr>
          </a:p>
          <a:p>
            <a:pPr marL="285750" indent="-285750">
              <a:lnSpc>
                <a:spcPts val="1900"/>
              </a:lnSpc>
              <a:spcBef>
                <a:spcPct val="20000"/>
              </a:spcBef>
              <a:buClr>
                <a:srgbClr val="FF0000"/>
              </a:buClr>
              <a:buSzPct val="70000"/>
              <a:defRPr/>
            </a:pPr>
            <a:r>
              <a:rPr lang="zh-CN" altLang="en-US" sz="2400" kern="0" dirty="0">
                <a:solidFill>
                  <a:srgbClr val="000000"/>
                </a:solidFill>
                <a:latin typeface="黑体" pitchFamily="2" charset="-122"/>
                <a:ea typeface="黑体" pitchFamily="2" charset="-122"/>
              </a:rPr>
              <a:t>声</a:t>
            </a:r>
            <a:endParaRPr lang="en-US" altLang="zh-CN" sz="2400" kern="0" dirty="0">
              <a:solidFill>
                <a:srgbClr val="000000"/>
              </a:solidFill>
              <a:latin typeface="黑体" pitchFamily="2" charset="-122"/>
              <a:ea typeface="黑体" pitchFamily="2" charset="-122"/>
            </a:endParaRPr>
          </a:p>
          <a:p>
            <a:pPr marL="285750" indent="-285750">
              <a:lnSpc>
                <a:spcPts val="1900"/>
              </a:lnSpc>
              <a:spcBef>
                <a:spcPct val="20000"/>
              </a:spcBef>
              <a:buClr>
                <a:srgbClr val="FF0000"/>
              </a:buClr>
              <a:buSzPct val="70000"/>
              <a:defRPr/>
            </a:pPr>
            <a:r>
              <a:rPr lang="zh-CN" altLang="en-US" sz="2400" kern="0" dirty="0">
                <a:solidFill>
                  <a:srgbClr val="000000"/>
                </a:solidFill>
                <a:effectLst>
                  <a:outerShdw blurRad="38100" dist="38100" dir="2700000" algn="tl">
                    <a:srgbClr val="000000">
                      <a:alpha val="43137"/>
                    </a:srgbClr>
                  </a:outerShdw>
                </a:effectLst>
                <a:latin typeface="黑体" pitchFamily="2" charset="-122"/>
                <a:ea typeface="黑体" pitchFamily="2" charset="-122"/>
              </a:rPr>
              <a:t>来</a:t>
            </a:r>
            <a:endParaRPr lang="en-US" altLang="zh-CN" sz="2400" kern="0" dirty="0">
              <a:solidFill>
                <a:srgbClr val="000000"/>
              </a:solidFill>
              <a:effectLst>
                <a:outerShdw blurRad="38100" dist="38100" dir="2700000" algn="tl">
                  <a:srgbClr val="000000">
                    <a:alpha val="43137"/>
                  </a:srgbClr>
                </a:outerShdw>
              </a:effectLst>
              <a:latin typeface="黑体" pitchFamily="2" charset="-122"/>
              <a:ea typeface="黑体" pitchFamily="2" charset="-122"/>
            </a:endParaRPr>
          </a:p>
          <a:p>
            <a:pPr marL="285750" indent="-285750">
              <a:lnSpc>
                <a:spcPts val="1900"/>
              </a:lnSpc>
              <a:spcBef>
                <a:spcPct val="20000"/>
              </a:spcBef>
              <a:buClr>
                <a:srgbClr val="FF0000"/>
              </a:buClr>
              <a:buSzPct val="70000"/>
              <a:defRPr/>
            </a:pPr>
            <a:r>
              <a:rPr lang="zh-CN" altLang="en-US" sz="2400" kern="0" dirty="0">
                <a:solidFill>
                  <a:srgbClr val="000000"/>
                </a:solidFill>
                <a:effectLst>
                  <a:outerShdw blurRad="38100" dist="38100" dir="2700000" algn="tl">
                    <a:srgbClr val="000000">
                      <a:alpha val="43137"/>
                    </a:srgbClr>
                  </a:outerShdw>
                </a:effectLst>
                <a:latin typeface="黑体" pitchFamily="2" charset="-122"/>
                <a:ea typeface="黑体" pitchFamily="2" charset="-122"/>
              </a:rPr>
              <a:t>源</a:t>
            </a:r>
            <a:endParaRPr lang="zh-CN" altLang="en-US" sz="2400" kern="0" dirty="0">
              <a:solidFill>
                <a:srgbClr val="000000"/>
              </a:solidFill>
              <a:latin typeface="黑体" pitchFamily="2" charset="-122"/>
              <a:ea typeface="黑体" pitchFamily="2" charset="-122"/>
            </a:endParaRPr>
          </a:p>
        </p:txBody>
      </p:sp>
      <p:sp>
        <p:nvSpPr>
          <p:cNvPr id="11" name="矩形 10"/>
          <p:cNvSpPr>
            <a:spLocks noChangeArrowheads="1"/>
          </p:cNvSpPr>
          <p:nvPr/>
        </p:nvSpPr>
        <p:spPr bwMode="auto">
          <a:xfrm>
            <a:off x="704850" y="3562350"/>
            <a:ext cx="7734300"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buClr>
                <a:srgbClr val="FF0000"/>
              </a:buClr>
              <a:buSzPct val="80000"/>
              <a:defRPr/>
            </a:pPr>
            <a:r>
              <a:rPr lang="en-US" altLang="zh-CN" sz="2800" b="1" dirty="0">
                <a:ea typeface="微软雅黑" pitchFamily="34" charset="-122"/>
                <a:cs typeface="Arial" charset="0"/>
              </a:rPr>
              <a:t>  </a:t>
            </a:r>
            <a:r>
              <a:rPr lang="en-US" altLang="zh-CN" sz="2800" b="1" dirty="0">
                <a:solidFill>
                  <a:srgbClr val="800080"/>
                </a:solidFill>
                <a:ea typeface="微软雅黑" pitchFamily="34" charset="-122"/>
                <a:cs typeface="Arial" charset="0"/>
              </a:rPr>
              <a:t>2. </a:t>
            </a:r>
            <a:r>
              <a:rPr lang="zh-CN" altLang="en-US" sz="2800" b="1" dirty="0">
                <a:solidFill>
                  <a:srgbClr val="000000"/>
                </a:solidFill>
                <a:latin typeface="黑体" pitchFamily="2" charset="-122"/>
                <a:ea typeface="黑体" pitchFamily="2" charset="-122"/>
                <a:cs typeface="Arial" charset="0"/>
              </a:rPr>
              <a:t>噪声类型</a:t>
            </a:r>
          </a:p>
        </p:txBody>
      </p:sp>
      <p:sp>
        <p:nvSpPr>
          <p:cNvPr id="44039" name="矩形 11"/>
          <p:cNvSpPr>
            <a:spLocks noChangeArrowheads="1"/>
          </p:cNvSpPr>
          <p:nvPr/>
        </p:nvSpPr>
        <p:spPr bwMode="auto">
          <a:xfrm>
            <a:off x="15875" y="444500"/>
            <a:ext cx="3667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en-US" sz="3200" b="1">
                <a:solidFill>
                  <a:srgbClr val="003399"/>
                </a:solidFill>
              </a:rPr>
              <a:t>§</a:t>
            </a:r>
            <a:r>
              <a:rPr lang="en-US" altLang="en-US" sz="3200" b="1">
                <a:solidFill>
                  <a:srgbClr val="003399"/>
                </a:solidFill>
                <a:ea typeface="微软雅黑" pitchFamily="34" charset="-122"/>
                <a:cs typeface="Arial" charset="0"/>
              </a:rPr>
              <a:t>4</a:t>
            </a:r>
            <a:r>
              <a:rPr lang="en-US" altLang="zh-CN" sz="3200" b="1">
                <a:solidFill>
                  <a:srgbClr val="003399"/>
                </a:solidFill>
                <a:ea typeface="微软雅黑" pitchFamily="34" charset="-122"/>
                <a:cs typeface="Arial" charset="0"/>
              </a:rPr>
              <a:t>.5  </a:t>
            </a:r>
            <a:r>
              <a:rPr lang="zh-CN" altLang="en-US" sz="3200" b="1">
                <a:solidFill>
                  <a:srgbClr val="003399"/>
                </a:solidFill>
                <a:latin typeface="微软雅黑" pitchFamily="34" charset="-122"/>
                <a:ea typeface="微软雅黑" pitchFamily="34" charset="-122"/>
              </a:rPr>
              <a:t>信道噪声</a:t>
            </a:r>
            <a:endParaRPr lang="zh-CN" altLang="en-US" sz="3200"/>
          </a:p>
        </p:txBody>
      </p:sp>
      <p:sp>
        <p:nvSpPr>
          <p:cNvPr id="13" name="矩形 12"/>
          <p:cNvSpPr/>
          <p:nvPr/>
        </p:nvSpPr>
        <p:spPr>
          <a:xfrm>
            <a:off x="2457450" y="4389438"/>
            <a:ext cx="1778000" cy="1727200"/>
          </a:xfrm>
          <a:prstGeom prst="rect">
            <a:avLst/>
          </a:prstGeom>
        </p:spPr>
        <p:txBody>
          <a:bodyPr>
            <a:spAutoFit/>
          </a:bodyPr>
          <a:lstStyle/>
          <a:p>
            <a:pPr marL="228600" indent="-228600">
              <a:lnSpc>
                <a:spcPts val="3000"/>
              </a:lnSpc>
              <a:spcBef>
                <a:spcPct val="20000"/>
              </a:spcBef>
              <a:buClr>
                <a:srgbClr val="003399"/>
              </a:buClr>
              <a:buSzPct val="70000"/>
              <a:buFont typeface="Wingdings" pitchFamily="2" charset="2"/>
              <a:buChar char="Ø"/>
              <a:defRPr/>
            </a:pPr>
            <a:r>
              <a:rPr lang="zh-CN" altLang="en-US" sz="2400" kern="0" dirty="0">
                <a:solidFill>
                  <a:srgbClr val="000000"/>
                </a:solidFill>
                <a:latin typeface="华文中宋" pitchFamily="2" charset="-122"/>
                <a:ea typeface="华文中宋" pitchFamily="2" charset="-122"/>
              </a:rPr>
              <a:t>人为噪声</a:t>
            </a:r>
          </a:p>
          <a:p>
            <a:pPr marL="228600" indent="-228600">
              <a:lnSpc>
                <a:spcPts val="3000"/>
              </a:lnSpc>
              <a:spcBef>
                <a:spcPct val="20000"/>
              </a:spcBef>
              <a:buClr>
                <a:srgbClr val="003399"/>
              </a:buClr>
              <a:buSzPct val="70000"/>
              <a:buFont typeface="Wingdings" pitchFamily="2" charset="2"/>
              <a:buChar char="Ø"/>
              <a:defRPr/>
            </a:pPr>
            <a:r>
              <a:rPr lang="zh-CN" altLang="en-US" sz="2400" kern="0" dirty="0">
                <a:solidFill>
                  <a:srgbClr val="000000"/>
                </a:solidFill>
                <a:latin typeface="华文中宋" pitchFamily="2" charset="-122"/>
                <a:ea typeface="华文中宋" pitchFamily="2" charset="-122"/>
              </a:rPr>
              <a:t>自然噪声 </a:t>
            </a:r>
          </a:p>
          <a:p>
            <a:pPr marL="228600" indent="-228600">
              <a:lnSpc>
                <a:spcPts val="3000"/>
              </a:lnSpc>
              <a:spcBef>
                <a:spcPct val="20000"/>
              </a:spcBef>
              <a:buClr>
                <a:srgbClr val="003399"/>
              </a:buClr>
              <a:buSzPct val="70000"/>
              <a:buFont typeface="Wingdings" pitchFamily="2" charset="2"/>
              <a:buChar char="Ø"/>
              <a:defRPr/>
            </a:pPr>
            <a:r>
              <a:rPr lang="zh-CN" altLang="en-US" sz="2400" kern="0" dirty="0">
                <a:solidFill>
                  <a:srgbClr val="000000"/>
                </a:solidFill>
                <a:latin typeface="华文中宋" pitchFamily="2" charset="-122"/>
                <a:ea typeface="华文中宋" pitchFamily="2" charset="-122"/>
              </a:rPr>
              <a:t>内部噪声</a:t>
            </a:r>
            <a:endParaRPr lang="en-US" altLang="zh-CN" sz="2400" kern="0" dirty="0">
              <a:solidFill>
                <a:srgbClr val="000000"/>
              </a:solidFill>
              <a:latin typeface="华文中宋" pitchFamily="2" charset="-122"/>
              <a:ea typeface="华文中宋" pitchFamily="2" charset="-122"/>
            </a:endParaRPr>
          </a:p>
          <a:p>
            <a:pPr marL="228600" indent="-228600">
              <a:spcBef>
                <a:spcPct val="20000"/>
              </a:spcBef>
              <a:buClr>
                <a:srgbClr val="003399"/>
              </a:buClr>
              <a:buSzPct val="70000"/>
              <a:defRPr/>
            </a:pPr>
            <a:r>
              <a:rPr lang="zh-CN" altLang="en-US" sz="1400" kern="0" dirty="0">
                <a:solidFill>
                  <a:srgbClr val="000000"/>
                </a:solidFill>
                <a:latin typeface="华文中宋" pitchFamily="2" charset="-122"/>
                <a:ea typeface="华文中宋" pitchFamily="2" charset="-122"/>
              </a:rPr>
              <a:t>   </a:t>
            </a:r>
            <a:r>
              <a:rPr lang="zh-CN" altLang="en-US" kern="0" dirty="0">
                <a:solidFill>
                  <a:srgbClr val="003399"/>
                </a:solidFill>
                <a:latin typeface="华文中宋" pitchFamily="2" charset="-122"/>
                <a:ea typeface="华文中宋" pitchFamily="2" charset="-122"/>
              </a:rPr>
              <a:t>（如</a:t>
            </a:r>
            <a:r>
              <a:rPr lang="zh-CN" altLang="en-US" kern="0" dirty="0">
                <a:solidFill>
                  <a:srgbClr val="FF0000"/>
                </a:solidFill>
                <a:latin typeface="华文中宋" pitchFamily="2" charset="-122"/>
                <a:ea typeface="华文中宋" pitchFamily="2" charset="-122"/>
              </a:rPr>
              <a:t>热噪声</a:t>
            </a:r>
            <a:r>
              <a:rPr lang="zh-CN" altLang="en-US" kern="0" dirty="0">
                <a:solidFill>
                  <a:srgbClr val="003399"/>
                </a:solidFill>
                <a:latin typeface="华文中宋" pitchFamily="2" charset="-122"/>
                <a:ea typeface="华文中宋"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A6DB91E-C7C4-4564-8EA7-FAC4B099949D}" type="slidenum">
              <a:rPr lang="en-US" altLang="zh-CN" smtClean="0">
                <a:latin typeface="Tahoma" pitchFamily="34" charset="0"/>
              </a:rPr>
              <a:pPr eaLnBrk="1" hangingPunct="1"/>
              <a:t>45</a:t>
            </a:fld>
            <a:endParaRPr lang="en-US" altLang="zh-CN" smtClean="0">
              <a:latin typeface="Tahoma" pitchFamily="34" charset="0"/>
            </a:endParaRPr>
          </a:p>
        </p:txBody>
      </p:sp>
      <p:sp>
        <p:nvSpPr>
          <p:cNvPr id="45059" name="矩形 5"/>
          <p:cNvSpPr>
            <a:spLocks noChangeArrowheads="1"/>
          </p:cNvSpPr>
          <p:nvPr/>
        </p:nvSpPr>
        <p:spPr bwMode="auto">
          <a:xfrm>
            <a:off x="792163" y="414338"/>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a:solidFill>
                  <a:srgbClr val="FF0000"/>
                </a:solidFill>
                <a:latin typeface="黑体" pitchFamily="2" charset="-122"/>
                <a:ea typeface="黑体" pitchFamily="2" charset="-122"/>
              </a:rPr>
              <a:t>热噪声：</a:t>
            </a:r>
          </a:p>
        </p:txBody>
      </p:sp>
      <p:sp>
        <p:nvSpPr>
          <p:cNvPr id="66567" name="矩形 6"/>
          <p:cNvSpPr>
            <a:spLocks noChangeArrowheads="1"/>
          </p:cNvSpPr>
          <p:nvPr/>
        </p:nvSpPr>
        <p:spPr bwMode="auto">
          <a:xfrm>
            <a:off x="1171575" y="1158875"/>
            <a:ext cx="6623050" cy="14382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a:lnSpc>
                <a:spcPts val="3500"/>
              </a:lnSpc>
              <a:buClr>
                <a:srgbClr val="003399"/>
              </a:buClr>
              <a:buSzPct val="55000"/>
              <a:buFont typeface="Wingdings" pitchFamily="2" charset="2"/>
              <a:buChar char="l"/>
              <a:defRPr/>
            </a:pPr>
            <a:r>
              <a:rPr lang="zh-CN" altLang="en-US" sz="2400" dirty="0">
                <a:latin typeface="华文中宋" pitchFamily="2" charset="-122"/>
                <a:ea typeface="华文中宋" pitchFamily="2" charset="-122"/>
              </a:rPr>
              <a:t>  来自一切电阻性元器件中电子的热运动。 </a:t>
            </a:r>
          </a:p>
          <a:p>
            <a:pPr>
              <a:lnSpc>
                <a:spcPts val="3500"/>
              </a:lnSpc>
              <a:buClr>
                <a:srgbClr val="003399"/>
              </a:buClr>
              <a:buSzPct val="55000"/>
              <a:buFont typeface="Wingdings" pitchFamily="2" charset="2"/>
              <a:buChar char="l"/>
              <a:defRPr/>
            </a:pPr>
            <a:r>
              <a:rPr lang="zh-CN" altLang="en-US" sz="2400" dirty="0">
                <a:latin typeface="华文中宋" pitchFamily="2" charset="-122"/>
                <a:ea typeface="华文中宋" pitchFamily="2" charset="-122"/>
              </a:rPr>
              <a:t>  均匀分布在 </a:t>
            </a:r>
            <a:r>
              <a:rPr lang="en-US" altLang="zh-CN" sz="2400" b="1" dirty="0">
                <a:solidFill>
                  <a:srgbClr val="0000CC"/>
                </a:solidFill>
                <a:ea typeface="华文中宋" pitchFamily="2" charset="-122"/>
                <a:cs typeface="Arial" charset="0"/>
              </a:rPr>
              <a:t>0</a:t>
            </a:r>
            <a:r>
              <a:rPr lang="zh-CN" altLang="en-US" sz="2400" b="1" dirty="0">
                <a:solidFill>
                  <a:srgbClr val="0000CC"/>
                </a:solidFill>
                <a:ea typeface="华文中宋" pitchFamily="2" charset="-122"/>
                <a:cs typeface="Arial" charset="0"/>
              </a:rPr>
              <a:t>～</a:t>
            </a:r>
            <a:r>
              <a:rPr lang="en-US" altLang="zh-CN" sz="2400" b="1" dirty="0">
                <a:solidFill>
                  <a:srgbClr val="0000CC"/>
                </a:solidFill>
                <a:ea typeface="华文中宋" pitchFamily="2" charset="-122"/>
                <a:cs typeface="Arial" charset="0"/>
              </a:rPr>
              <a:t>10</a:t>
            </a:r>
            <a:r>
              <a:rPr lang="en-US" altLang="zh-CN" sz="2400" b="1" baseline="30000" dirty="0">
                <a:solidFill>
                  <a:srgbClr val="0000CC"/>
                </a:solidFill>
                <a:ea typeface="华文中宋" pitchFamily="2" charset="-122"/>
                <a:cs typeface="Arial" charset="0"/>
              </a:rPr>
              <a:t>12</a:t>
            </a:r>
            <a:r>
              <a:rPr lang="en-US" altLang="zh-CN" sz="2400" b="1" dirty="0">
                <a:solidFill>
                  <a:srgbClr val="0000CC"/>
                </a:solidFill>
                <a:ea typeface="华文中宋" pitchFamily="2" charset="-122"/>
                <a:cs typeface="Arial" charset="0"/>
              </a:rPr>
              <a:t> Hz </a:t>
            </a:r>
            <a:r>
              <a:rPr lang="zh-CN" altLang="en-US" sz="2400" dirty="0">
                <a:latin typeface="华文中宋" pitchFamily="2" charset="-122"/>
                <a:ea typeface="华文中宋" pitchFamily="2" charset="-122"/>
              </a:rPr>
              <a:t>频率范围。</a:t>
            </a:r>
          </a:p>
          <a:p>
            <a:pPr>
              <a:lnSpc>
                <a:spcPts val="3500"/>
              </a:lnSpc>
              <a:buClr>
                <a:srgbClr val="003399"/>
              </a:buClr>
              <a:buSzPct val="55000"/>
              <a:buFont typeface="Wingdings" pitchFamily="2" charset="2"/>
              <a:buChar char="l"/>
              <a:defRPr/>
            </a:pPr>
            <a:r>
              <a:rPr lang="zh-CN" altLang="en-US" sz="2400" dirty="0">
                <a:latin typeface="华文中宋" pitchFamily="2" charset="-122"/>
                <a:ea typeface="华文中宋" pitchFamily="2" charset="-122"/>
              </a:rPr>
              <a:t>  性质：</a:t>
            </a:r>
            <a:r>
              <a:rPr lang="zh-CN" altLang="en-US" sz="2400" dirty="0">
                <a:solidFill>
                  <a:schemeClr val="hlink"/>
                </a:solidFill>
                <a:latin typeface="华文中宋" pitchFamily="2" charset="-122"/>
                <a:ea typeface="华文中宋" pitchFamily="2" charset="-122"/>
              </a:rPr>
              <a:t>高斯白噪声</a:t>
            </a:r>
          </a:p>
        </p:txBody>
      </p:sp>
      <p:sp>
        <p:nvSpPr>
          <p:cNvPr id="9" name="Rectangle 3"/>
          <p:cNvSpPr txBox="1">
            <a:spLocks noChangeArrowheads="1"/>
          </p:cNvSpPr>
          <p:nvPr/>
        </p:nvSpPr>
        <p:spPr bwMode="auto">
          <a:xfrm>
            <a:off x="1038225" y="4086225"/>
            <a:ext cx="6311900" cy="2362200"/>
          </a:xfrm>
          <a:prstGeom prst="rect">
            <a:avLst/>
          </a:prstGeom>
          <a:noFill/>
          <a:ln w="9525">
            <a:noFill/>
            <a:miter lim="800000"/>
            <a:headEnd/>
            <a:tailEnd/>
          </a:ln>
        </p:spPr>
        <p:txBody>
          <a:bodyPr/>
          <a:lstStyle/>
          <a:p>
            <a:pPr marL="228600" indent="-228600">
              <a:lnSpc>
                <a:spcPts val="2600"/>
              </a:lnSpc>
              <a:spcBef>
                <a:spcPct val="20000"/>
              </a:spcBef>
              <a:buClr>
                <a:schemeClr val="folHlink"/>
              </a:buClr>
              <a:buSzPct val="50000"/>
              <a:buFont typeface="Wingdings" pitchFamily="2" charset="2"/>
              <a:buNone/>
              <a:defRPr/>
            </a:pPr>
            <a:r>
              <a:rPr lang="zh-CN" altLang="en-US" sz="2000" kern="0" dirty="0">
                <a:ea typeface="华文中宋" pitchFamily="2" charset="-122"/>
                <a:cs typeface="Arial" charset="0"/>
              </a:rPr>
              <a:t> </a:t>
            </a:r>
            <a:r>
              <a:rPr lang="zh-CN" altLang="en-US" sz="2400" kern="0" dirty="0">
                <a:ea typeface="华文中宋" pitchFamily="2" charset="-122"/>
                <a:cs typeface="Arial" charset="0"/>
              </a:rPr>
              <a:t>式中</a:t>
            </a:r>
            <a:endParaRPr lang="en-US" altLang="zh-CN" sz="2400" kern="0" dirty="0">
              <a:ea typeface="华文中宋" pitchFamily="2" charset="-122"/>
              <a:cs typeface="Arial" charset="0"/>
            </a:endParaRPr>
          </a:p>
          <a:p>
            <a:pPr marL="228600" indent="-228600">
              <a:lnSpc>
                <a:spcPts val="2600"/>
              </a:lnSpc>
              <a:spcBef>
                <a:spcPct val="20000"/>
              </a:spcBef>
              <a:buClr>
                <a:schemeClr val="folHlink"/>
              </a:buClr>
              <a:buSzPct val="50000"/>
              <a:buFont typeface="Wingdings" pitchFamily="2" charset="2"/>
              <a:buNone/>
              <a:defRPr/>
            </a:pPr>
            <a:r>
              <a:rPr lang="en-US" altLang="zh-CN" sz="2400" i="1" kern="0" dirty="0">
                <a:ea typeface="华文中宋" pitchFamily="2" charset="-122"/>
                <a:cs typeface="Arial" charset="0"/>
              </a:rPr>
              <a:t>          </a:t>
            </a:r>
            <a:r>
              <a:rPr lang="en-US" altLang="zh-CN" sz="2400" kern="0" dirty="0">
                <a:ea typeface="华文中宋" pitchFamily="2" charset="-122"/>
                <a:cs typeface="Arial" charset="0"/>
              </a:rPr>
              <a:t>k = 1.38 </a:t>
            </a:r>
            <a:r>
              <a:rPr lang="en-US" altLang="zh-CN" sz="2400" kern="0" dirty="0">
                <a:ea typeface="华文中宋" pitchFamily="2" charset="-122"/>
                <a:cs typeface="Arial" charset="0"/>
                <a:sym typeface="Symbol" pitchFamily="18" charset="2"/>
              </a:rPr>
              <a:t></a:t>
            </a:r>
            <a:r>
              <a:rPr lang="en-US" altLang="zh-CN" sz="2400" kern="0" dirty="0">
                <a:ea typeface="华文中宋" pitchFamily="2" charset="-122"/>
                <a:cs typeface="Arial" charset="0"/>
              </a:rPr>
              <a:t> 10</a:t>
            </a:r>
            <a:r>
              <a:rPr lang="en-US" altLang="zh-CN" sz="2400" kern="0" baseline="30000" dirty="0">
                <a:ea typeface="华文中宋" pitchFamily="2" charset="-122"/>
                <a:cs typeface="Arial" charset="0"/>
              </a:rPr>
              <a:t>-23</a:t>
            </a:r>
            <a:r>
              <a:rPr lang="zh-CN" altLang="en-US" sz="2400" kern="0" dirty="0">
                <a:ea typeface="华文中宋" pitchFamily="2" charset="-122"/>
                <a:cs typeface="Arial" charset="0"/>
              </a:rPr>
              <a:t>（</a:t>
            </a:r>
            <a:r>
              <a:rPr lang="en-US" altLang="zh-CN" sz="2400" kern="0" dirty="0">
                <a:ea typeface="华文中宋" pitchFamily="2" charset="-122"/>
                <a:cs typeface="Arial" charset="0"/>
              </a:rPr>
              <a:t>J/K</a:t>
            </a:r>
            <a:r>
              <a:rPr lang="zh-CN" altLang="en-US" sz="2400" kern="0" dirty="0">
                <a:ea typeface="华文中宋" pitchFamily="2" charset="-122"/>
                <a:cs typeface="Arial" charset="0"/>
              </a:rPr>
              <a:t>）－ 波兹曼常数</a:t>
            </a:r>
            <a:endParaRPr lang="en-US" altLang="zh-CN" sz="2400" kern="0" dirty="0">
              <a:ea typeface="华文中宋" pitchFamily="2" charset="-122"/>
              <a:cs typeface="Arial" charset="0"/>
            </a:endParaRPr>
          </a:p>
          <a:p>
            <a:pPr marL="228600" indent="-228600">
              <a:lnSpc>
                <a:spcPts val="2600"/>
              </a:lnSpc>
              <a:spcBef>
                <a:spcPct val="20000"/>
              </a:spcBef>
              <a:buClr>
                <a:schemeClr val="folHlink"/>
              </a:buClr>
              <a:buSzPct val="50000"/>
              <a:buFont typeface="Wingdings" pitchFamily="2" charset="2"/>
              <a:buNone/>
              <a:defRPr/>
            </a:pPr>
            <a:r>
              <a:rPr lang="en-US" altLang="zh-CN" sz="2400" kern="0" dirty="0">
                <a:ea typeface="华文中宋" pitchFamily="2" charset="-122"/>
                <a:cs typeface="Arial" charset="0"/>
              </a:rPr>
              <a:t>          T </a:t>
            </a:r>
            <a:r>
              <a:rPr lang="zh-CN" altLang="en-US" sz="2400" kern="0" dirty="0">
                <a:ea typeface="华文中宋" pitchFamily="2" charset="-122"/>
                <a:cs typeface="Arial" charset="0"/>
              </a:rPr>
              <a:t>－ 热力学温度（</a:t>
            </a:r>
            <a:r>
              <a:rPr lang="en-US" altLang="zh-CN" sz="2400" kern="0" dirty="0">
                <a:ea typeface="华文中宋" pitchFamily="2" charset="-122"/>
                <a:cs typeface="Arial" charset="0"/>
              </a:rPr>
              <a:t>ºK</a:t>
            </a:r>
            <a:r>
              <a:rPr lang="zh-CN" altLang="en-US" sz="2400" kern="0" dirty="0">
                <a:ea typeface="华文中宋" pitchFamily="2" charset="-122"/>
                <a:cs typeface="Arial" charset="0"/>
              </a:rPr>
              <a:t>）</a:t>
            </a:r>
            <a:endParaRPr lang="en-US" altLang="zh-CN" sz="2400" kern="0" dirty="0">
              <a:ea typeface="华文中宋" pitchFamily="2" charset="-122"/>
              <a:cs typeface="Arial" charset="0"/>
            </a:endParaRPr>
          </a:p>
          <a:p>
            <a:pPr marL="228600" indent="-228600">
              <a:lnSpc>
                <a:spcPts val="2600"/>
              </a:lnSpc>
              <a:spcBef>
                <a:spcPct val="20000"/>
              </a:spcBef>
              <a:buClr>
                <a:schemeClr val="folHlink"/>
              </a:buClr>
              <a:buSzPct val="50000"/>
              <a:buFont typeface="Wingdings" pitchFamily="2" charset="2"/>
              <a:buNone/>
              <a:defRPr/>
            </a:pPr>
            <a:r>
              <a:rPr lang="en-US" altLang="zh-CN" sz="2400" kern="0" dirty="0">
                <a:ea typeface="华文中宋" pitchFamily="2" charset="-122"/>
                <a:cs typeface="Arial" charset="0"/>
              </a:rPr>
              <a:t>          R </a:t>
            </a:r>
            <a:r>
              <a:rPr lang="zh-CN" altLang="en-US" sz="2400" kern="0" dirty="0">
                <a:ea typeface="华文中宋" pitchFamily="2" charset="-122"/>
                <a:cs typeface="Arial" charset="0"/>
              </a:rPr>
              <a:t>－ 阻值（</a:t>
            </a:r>
            <a:r>
              <a:rPr lang="zh-CN" altLang="en-US" sz="2400" kern="0" dirty="0">
                <a:ea typeface="华文中宋" pitchFamily="2" charset="-122"/>
                <a:cs typeface="Arial" charset="0"/>
                <a:sym typeface="Symbol" pitchFamily="18" charset="2"/>
              </a:rPr>
              <a:t></a:t>
            </a:r>
            <a:r>
              <a:rPr lang="zh-CN" altLang="en-US" sz="2400" kern="0" dirty="0">
                <a:ea typeface="华文中宋" pitchFamily="2" charset="-122"/>
                <a:cs typeface="Arial" charset="0"/>
              </a:rPr>
              <a:t>）</a:t>
            </a:r>
            <a:endParaRPr lang="en-US" altLang="zh-CN" sz="2400" kern="0" dirty="0">
              <a:ea typeface="华文中宋" pitchFamily="2" charset="-122"/>
              <a:cs typeface="Arial" charset="0"/>
            </a:endParaRPr>
          </a:p>
          <a:p>
            <a:pPr marL="228600" indent="-228600">
              <a:lnSpc>
                <a:spcPts val="2600"/>
              </a:lnSpc>
              <a:spcBef>
                <a:spcPct val="20000"/>
              </a:spcBef>
              <a:buClr>
                <a:schemeClr val="folHlink"/>
              </a:buClr>
              <a:buSzPct val="50000"/>
              <a:buFont typeface="Wingdings" pitchFamily="2" charset="2"/>
              <a:buNone/>
              <a:defRPr/>
            </a:pPr>
            <a:r>
              <a:rPr lang="en-US" altLang="zh-CN" sz="2400" kern="0" dirty="0">
                <a:ea typeface="华文中宋" pitchFamily="2" charset="-122"/>
                <a:cs typeface="Arial" charset="0"/>
              </a:rPr>
              <a:t>         </a:t>
            </a:r>
            <a:r>
              <a:rPr lang="en-US" altLang="zh-CN" sz="2400" i="1" kern="0" dirty="0">
                <a:ea typeface="华文中宋" pitchFamily="2" charset="-122"/>
                <a:cs typeface="Arial" charset="0"/>
              </a:rPr>
              <a:t> </a:t>
            </a:r>
            <a:r>
              <a:rPr lang="en-US" altLang="zh-CN" sz="2400" kern="0" dirty="0">
                <a:ea typeface="华文中宋" pitchFamily="2" charset="-122"/>
                <a:cs typeface="Arial" charset="0"/>
              </a:rPr>
              <a:t>B</a:t>
            </a:r>
            <a:r>
              <a:rPr lang="en-US" altLang="zh-CN" sz="2400" i="1" kern="0" dirty="0">
                <a:ea typeface="华文中宋" pitchFamily="2" charset="-122"/>
                <a:cs typeface="Arial" charset="0"/>
              </a:rPr>
              <a:t> </a:t>
            </a:r>
            <a:r>
              <a:rPr lang="zh-CN" altLang="en-US" sz="2400" kern="0" dirty="0">
                <a:ea typeface="华文中宋" pitchFamily="2" charset="-122"/>
                <a:cs typeface="Arial" charset="0"/>
              </a:rPr>
              <a:t>－ 带宽（</a:t>
            </a:r>
            <a:r>
              <a:rPr lang="en-US" altLang="zh-CN" sz="2400" kern="0" dirty="0">
                <a:ea typeface="华文中宋" pitchFamily="2" charset="-122"/>
                <a:cs typeface="Arial" charset="0"/>
              </a:rPr>
              <a:t>Hz</a:t>
            </a:r>
            <a:r>
              <a:rPr lang="zh-CN" altLang="en-US" sz="2400" kern="0" dirty="0">
                <a:ea typeface="华文中宋" pitchFamily="2" charset="-122"/>
                <a:cs typeface="Arial" charset="0"/>
              </a:rPr>
              <a:t>）</a:t>
            </a:r>
          </a:p>
        </p:txBody>
      </p:sp>
      <p:sp>
        <p:nvSpPr>
          <p:cNvPr id="10" name="矩形 9"/>
          <p:cNvSpPr/>
          <p:nvPr/>
        </p:nvSpPr>
        <p:spPr>
          <a:xfrm>
            <a:off x="1482725" y="2903538"/>
            <a:ext cx="3111500" cy="461962"/>
          </a:xfrm>
          <a:prstGeom prst="rect">
            <a:avLst/>
          </a:prstGeom>
        </p:spPr>
        <p:txBody>
          <a:bodyPr>
            <a:spAutoFit/>
          </a:bodyPr>
          <a:lstStyle/>
          <a:p>
            <a:pPr eaLnBrk="0" hangingPunct="0">
              <a:defRPr/>
            </a:pPr>
            <a:r>
              <a:rPr lang="zh-CN" altLang="en-US" sz="2400" kern="0" dirty="0">
                <a:solidFill>
                  <a:srgbClr val="000000"/>
                </a:solidFill>
                <a:latin typeface="黑体" pitchFamily="2" charset="-122"/>
                <a:ea typeface="黑体" pitchFamily="2" charset="-122"/>
                <a:cs typeface="Arial" charset="0"/>
              </a:rPr>
              <a:t>热噪声电压有效值：</a:t>
            </a:r>
            <a:endParaRPr lang="zh-CN" altLang="en-US" dirty="0">
              <a:latin typeface="黑体" pitchFamily="2" charset="-122"/>
              <a:ea typeface="黑体" pitchFamily="2" charset="-122"/>
            </a:endParaRPr>
          </a:p>
        </p:txBody>
      </p:sp>
      <p:graphicFrame>
        <p:nvGraphicFramePr>
          <p:cNvPr id="45063" name="Object 11"/>
          <p:cNvGraphicFramePr>
            <a:graphicFrameLocks noChangeAspect="1"/>
          </p:cNvGraphicFramePr>
          <p:nvPr/>
        </p:nvGraphicFramePr>
        <p:xfrm>
          <a:off x="2771775" y="3543300"/>
          <a:ext cx="3378200" cy="593725"/>
        </p:xfrm>
        <a:graphic>
          <a:graphicData uri="http://schemas.openxmlformats.org/presentationml/2006/ole">
            <mc:AlternateContent xmlns:mc="http://schemas.openxmlformats.org/markup-compatibility/2006">
              <mc:Choice xmlns:v="urn:schemas-microsoft-com:vml" Requires="v">
                <p:oleObj spid="_x0000_s45066" name="公式" r:id="rId3" imgW="1371600" imgH="241300" progId="Equation.3">
                  <p:embed/>
                </p:oleObj>
              </mc:Choice>
              <mc:Fallback>
                <p:oleObj name="公式" r:id="rId3" imgW="1371600" imgH="2413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543300"/>
                        <a:ext cx="3378200" cy="593725"/>
                      </a:xfrm>
                      <a:prstGeom prst="rect">
                        <a:avLst/>
                      </a:prstGeom>
                      <a:noFill/>
                      <a:ln w="38100" cmpd="dbl">
                        <a:solidFill>
                          <a:srgbClr val="66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D3D99"/>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83F5577-B38A-4782-8AB0-C406C5D7B39B}" type="slidenum">
              <a:rPr lang="en-US" altLang="zh-CN" smtClean="0">
                <a:latin typeface="Tahoma" pitchFamily="34" charset="0"/>
              </a:rPr>
              <a:pPr eaLnBrk="1" hangingPunct="1"/>
              <a:t>46</a:t>
            </a:fld>
            <a:endParaRPr lang="en-US" altLang="zh-CN" smtClean="0">
              <a:latin typeface="Tahoma" pitchFamily="34" charset="0"/>
            </a:endParaRPr>
          </a:p>
        </p:txBody>
      </p:sp>
      <p:graphicFrame>
        <p:nvGraphicFramePr>
          <p:cNvPr id="4" name="Group 102"/>
          <p:cNvGraphicFramePr>
            <a:graphicFrameLocks noGrp="1"/>
          </p:cNvGraphicFramePr>
          <p:nvPr/>
        </p:nvGraphicFramePr>
        <p:xfrm>
          <a:off x="431800" y="1223963"/>
          <a:ext cx="8229600" cy="3492500"/>
        </p:xfrm>
        <a:graphic>
          <a:graphicData uri="http://schemas.openxmlformats.org/drawingml/2006/table">
            <a:tbl>
              <a:tblPr/>
              <a:tblGrid>
                <a:gridCol w="2025650"/>
                <a:gridCol w="1935163"/>
                <a:gridCol w="1935162"/>
                <a:gridCol w="2333625"/>
              </a:tblGrid>
              <a:tr h="644352">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400" b="0" i="0" u="none" strike="noStrike" cap="none" normalizeH="0" baseline="0" smtClean="0">
                        <a:ln>
                          <a:noFill/>
                        </a:ln>
                        <a:solidFill>
                          <a:schemeClr val="bg1"/>
                        </a:solidFill>
                        <a:effectLst/>
                        <a:latin typeface="Times New Roman" pitchFamily="18" charset="0"/>
                        <a:ea typeface="黑体" pitchFamily="2" charset="-122"/>
                      </a:endParaRPr>
                    </a:p>
                  </a:txBody>
                  <a:tcPr marT="45708" marB="45708"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E4A8"/>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tx1"/>
                          </a:solidFill>
                          <a:effectLst/>
                          <a:latin typeface="Times New Roman" pitchFamily="18" charset="0"/>
                          <a:ea typeface="黑体" pitchFamily="2" charset="-122"/>
                        </a:rPr>
                        <a:t>波形</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E4A8"/>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tx1"/>
                          </a:solidFill>
                          <a:effectLst/>
                          <a:latin typeface="Times New Roman" pitchFamily="18" charset="0"/>
                          <a:ea typeface="黑体" pitchFamily="2" charset="-122"/>
                        </a:rPr>
                        <a:t>频谱</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E4A8"/>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tx1"/>
                          </a:solidFill>
                          <a:effectLst/>
                          <a:latin typeface="Times New Roman" pitchFamily="18" charset="0"/>
                          <a:ea typeface="黑体" pitchFamily="2" charset="-122"/>
                        </a:rPr>
                        <a:t>举例</a:t>
                      </a:r>
                    </a:p>
                  </a:txBody>
                  <a:tcPr marT="45708" marB="45708"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E4A8"/>
                    </a:solidFill>
                  </a:tcPr>
                </a:tc>
              </a:tr>
              <a:tr h="896047">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accent2"/>
                          </a:solidFill>
                          <a:effectLst/>
                          <a:latin typeface="Times New Roman" pitchFamily="18" charset="0"/>
                          <a:ea typeface="黑体" pitchFamily="2" charset="-122"/>
                        </a:rPr>
                        <a:t>脉冲噪声</a:t>
                      </a:r>
                    </a:p>
                  </a:txBody>
                  <a:tcPr marT="45708" marB="45708"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幅度大</a:t>
                      </a:r>
                    </a:p>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窄脉冲</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很宽</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电火花</a:t>
                      </a:r>
                    </a:p>
                  </a:txBody>
                  <a:tcPr marT="45708" marB="45708"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r>
              <a:tr h="980812">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accent2"/>
                          </a:solidFill>
                          <a:effectLst/>
                          <a:latin typeface="Times New Roman" pitchFamily="18" charset="0"/>
                          <a:ea typeface="黑体" pitchFamily="2" charset="-122"/>
                        </a:rPr>
                        <a:t>窄带噪声</a:t>
                      </a:r>
                    </a:p>
                  </a:txBody>
                  <a:tcPr marT="45708" marB="45708"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连续正弦波</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窄</a:t>
                      </a:r>
                    </a:p>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单一频率</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相邻电台的干扰</a:t>
                      </a:r>
                    </a:p>
                  </a:txBody>
                  <a:tcPr marT="45708" marB="45708"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33CC"/>
                    </a:solidFill>
                  </a:tcPr>
                </a:tc>
              </a:tr>
              <a:tr h="971289">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accent2"/>
                          </a:solidFill>
                          <a:effectLst/>
                          <a:latin typeface="Times New Roman" pitchFamily="18" charset="0"/>
                          <a:ea typeface="黑体" pitchFamily="2" charset="-122"/>
                        </a:rPr>
                        <a:t>起伏噪声</a:t>
                      </a:r>
                    </a:p>
                  </a:txBody>
                  <a:tcPr marT="45708" marB="45708"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随机噪声</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很宽</a:t>
                      </a:r>
                    </a:p>
                  </a:txBody>
                  <a:tcPr marT="45708" marB="4570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电子设备中的</a:t>
                      </a:r>
                    </a:p>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smtClean="0">
                          <a:ln>
                            <a:noFill/>
                          </a:ln>
                          <a:solidFill>
                            <a:schemeClr val="bg1"/>
                          </a:solidFill>
                          <a:effectLst/>
                          <a:latin typeface="Times New Roman" pitchFamily="18" charset="0"/>
                          <a:ea typeface="黑体" pitchFamily="2" charset="-122"/>
                        </a:rPr>
                        <a:t>热噪声</a:t>
                      </a:r>
                    </a:p>
                  </a:txBody>
                  <a:tcPr marT="45708" marB="45708"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333CC"/>
                    </a:solidFill>
                  </a:tcPr>
                </a:tc>
              </a:tr>
            </a:tbl>
          </a:graphicData>
        </a:graphic>
      </p:graphicFrame>
      <p:sp>
        <p:nvSpPr>
          <p:cNvPr id="5" name="Rectangle 3"/>
          <p:cNvSpPr txBox="1">
            <a:spLocks noChangeArrowheads="1"/>
          </p:cNvSpPr>
          <p:nvPr/>
        </p:nvSpPr>
        <p:spPr>
          <a:xfrm>
            <a:off x="428625" y="390525"/>
            <a:ext cx="8042275"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defPPr>
              <a:defRPr lang="zh-CN"/>
            </a:defPPr>
            <a:lvl1pPr>
              <a:buClr>
                <a:srgbClr val="FF0000"/>
              </a:buClr>
              <a:buSzPct val="80000"/>
              <a:defRPr sz="2800" b="1">
                <a:ea typeface="微软雅黑" pitchFamily="34" charset="-122"/>
                <a:cs typeface="Arial" charset="0"/>
              </a:defRPr>
            </a:lvl1pPr>
          </a:lstStyle>
          <a:p>
            <a:pPr lvl="1" eaLnBrk="0" hangingPunct="0">
              <a:defRPr/>
            </a:pPr>
            <a:r>
              <a:rPr lang="zh-CN" altLang="en-US" sz="2800" b="1" dirty="0">
                <a:latin typeface="黑体" pitchFamily="2" charset="-122"/>
                <a:ea typeface="黑体" pitchFamily="2" charset="-122"/>
                <a:cs typeface="Arial" charset="0"/>
              </a:rPr>
              <a:t>按噪声性质分类</a:t>
            </a:r>
          </a:p>
        </p:txBody>
      </p:sp>
      <p:sp>
        <p:nvSpPr>
          <p:cNvPr id="46111" name="Rectangle 105"/>
          <p:cNvSpPr>
            <a:spLocks noChangeArrowheads="1"/>
          </p:cNvSpPr>
          <p:nvPr/>
        </p:nvSpPr>
        <p:spPr bwMode="auto">
          <a:xfrm>
            <a:off x="881063" y="5003800"/>
            <a:ext cx="47752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1">
              <a:lnSpc>
                <a:spcPct val="130000"/>
              </a:lnSpc>
              <a:spcBef>
                <a:spcPct val="20000"/>
              </a:spcBef>
              <a:buClr>
                <a:schemeClr val="folHlink"/>
              </a:buClr>
              <a:buSzPct val="50000"/>
              <a:buFont typeface="Wingdings" pitchFamily="2" charset="2"/>
              <a:buChar char="u"/>
            </a:pPr>
            <a:r>
              <a:rPr lang="zh-CN" altLang="en-US" sz="2400" b="1">
                <a:latin typeface="Times New Roman" pitchFamily="18" charset="0"/>
                <a:ea typeface="楷体_GB2312" pitchFamily="49" charset="-122"/>
              </a:rPr>
              <a:t>起伏噪声可看作高斯白噪声。</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999D92B-B080-4DDB-B1D4-4F0EE991577F}" type="slidenum">
              <a:rPr lang="en-US" altLang="zh-CN" smtClean="0">
                <a:latin typeface="Tahoma" pitchFamily="34" charset="0"/>
              </a:rPr>
              <a:pPr eaLnBrk="1" hangingPunct="1"/>
              <a:t>47</a:t>
            </a:fld>
            <a:endParaRPr lang="en-US" altLang="zh-CN" smtClean="0">
              <a:latin typeface="Tahoma" pitchFamily="34" charset="0"/>
            </a:endParaRPr>
          </a:p>
        </p:txBody>
      </p:sp>
      <p:sp>
        <p:nvSpPr>
          <p:cNvPr id="471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6" name="Oval 43"/>
          <p:cNvSpPr>
            <a:spLocks noChangeArrowheads="1"/>
          </p:cNvSpPr>
          <p:nvPr/>
        </p:nvSpPr>
        <p:spPr bwMode="auto">
          <a:xfrm>
            <a:off x="482600" y="361950"/>
            <a:ext cx="1111250" cy="619125"/>
          </a:xfrm>
          <a:prstGeom prst="ellipse">
            <a:avLst/>
          </a:prstGeom>
          <a:solidFill>
            <a:schemeClr val="bg2">
              <a:lumMod val="10000"/>
              <a:lumOff val="90000"/>
            </a:schemeClr>
          </a:solidFill>
          <a:ln w="9525">
            <a:solidFill>
              <a:schemeClr val="bg2">
                <a:lumMod val="50000"/>
                <a:lumOff val="50000"/>
              </a:schemeClr>
            </a:solidFill>
            <a:round/>
            <a:headEnd/>
            <a:tailEnd/>
          </a:ln>
          <a:effectLst>
            <a:glow rad="63500">
              <a:schemeClr val="accent4">
                <a:satMod val="175000"/>
                <a:alpha val="40000"/>
              </a:schemeClr>
            </a:glow>
            <a:prstShdw prst="shdw17" dist="17961" dir="13500000">
              <a:srgbClr val="5A5A5A"/>
            </a:prstShdw>
          </a:effectLst>
        </p:spPr>
        <p:txBody>
          <a:bodyPr wrap="none" anchor="ctr"/>
          <a:lstStyle/>
          <a:p>
            <a:pPr algn="ctr">
              <a:defRPr/>
            </a:pPr>
            <a:r>
              <a:rPr lang="zh-CN" altLang="en-US" sz="2800" kern="0" dirty="0">
                <a:solidFill>
                  <a:srgbClr val="000000"/>
                </a:solidFill>
                <a:latin typeface="华文中宋" pitchFamily="2" charset="-122"/>
                <a:ea typeface="华文中宋" pitchFamily="2" charset="-122"/>
              </a:rPr>
              <a:t>归纳</a:t>
            </a:r>
            <a:endParaRPr lang="zh-CN" altLang="en-US" sz="2800" dirty="0">
              <a:latin typeface="华文中宋" pitchFamily="2" charset="-122"/>
              <a:ea typeface="华文中宋" pitchFamily="2" charset="-122"/>
            </a:endParaRPr>
          </a:p>
        </p:txBody>
      </p:sp>
      <p:sp>
        <p:nvSpPr>
          <p:cNvPr id="7" name="矩形 6"/>
          <p:cNvSpPr/>
          <p:nvPr/>
        </p:nvSpPr>
        <p:spPr>
          <a:xfrm>
            <a:off x="1060450" y="1233488"/>
            <a:ext cx="3111500" cy="457200"/>
          </a:xfrm>
          <a:prstGeom prst="rect">
            <a:avLst/>
          </a:prstGeom>
          <a:solidFill>
            <a:schemeClr val="bg1">
              <a:lumMod val="95000"/>
            </a:schemeClr>
          </a:solidFill>
          <a:effectLst>
            <a:outerShdw blurRad="50800" dist="38100" dir="5400000" algn="t" rotWithShape="0">
              <a:prstClr val="black">
                <a:alpha val="40000"/>
              </a:prstClr>
            </a:outerShdw>
          </a:effectLst>
        </p:spPr>
        <p:txBody>
          <a:bodyPr>
            <a:spAutoFit/>
          </a:bodyPr>
          <a:lstStyle/>
          <a:p>
            <a:pPr marL="285750" lvl="1" indent="-285750">
              <a:spcBef>
                <a:spcPct val="20000"/>
              </a:spcBef>
              <a:buClr>
                <a:srgbClr val="FF0000"/>
              </a:buClr>
              <a:buSzPct val="70000"/>
              <a:buFont typeface="Wingdings" pitchFamily="2" charset="2"/>
              <a:buChar char="n"/>
              <a:defRPr/>
            </a:pPr>
            <a:r>
              <a:rPr lang="zh-CN" altLang="en-US" sz="2400">
                <a:effectLst>
                  <a:outerShdw blurRad="38100" dist="38100" dir="2700000" algn="tl">
                    <a:srgbClr val="C0C0C0"/>
                  </a:outerShdw>
                </a:effectLst>
                <a:ea typeface="华文细黑" pitchFamily="2" charset="-122"/>
                <a:cs typeface="Arial" charset="0"/>
              </a:rPr>
              <a:t>信道加性噪声</a:t>
            </a:r>
            <a:r>
              <a:rPr lang="en-US" altLang="zh-CN" sz="2400">
                <a:effectLst>
                  <a:outerShdw blurRad="38100" dist="38100" dir="2700000" algn="tl">
                    <a:srgbClr val="C0C0C0"/>
                  </a:outerShdw>
                </a:effectLst>
                <a:ea typeface="华文细黑" pitchFamily="2" charset="-122"/>
                <a:cs typeface="Arial" charset="0"/>
              </a:rPr>
              <a:t>n(t) :</a:t>
            </a:r>
            <a:endParaRPr lang="zh-CN" altLang="en-US" sz="2400">
              <a:solidFill>
                <a:srgbClr val="000000"/>
              </a:solidFill>
              <a:ea typeface="华文细黑" pitchFamily="2" charset="-122"/>
              <a:cs typeface="Arial" charset="0"/>
            </a:endParaRPr>
          </a:p>
        </p:txBody>
      </p:sp>
      <p:sp>
        <p:nvSpPr>
          <p:cNvPr id="47112" name="矩形 7"/>
          <p:cNvSpPr>
            <a:spLocks noChangeArrowheads="1"/>
          </p:cNvSpPr>
          <p:nvPr/>
        </p:nvSpPr>
        <p:spPr bwMode="auto">
          <a:xfrm>
            <a:off x="1416050" y="1962150"/>
            <a:ext cx="546735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3800"/>
              </a:lnSpc>
              <a:spcBef>
                <a:spcPct val="20000"/>
              </a:spcBef>
              <a:buClr>
                <a:srgbClr val="3333CC"/>
              </a:buClr>
              <a:buSzPct val="60000"/>
              <a:buFont typeface="Wingdings" pitchFamily="2" charset="2"/>
              <a:buChar char="l"/>
            </a:pPr>
            <a:r>
              <a:rPr lang="zh-CN" altLang="en-US" sz="2400">
                <a:solidFill>
                  <a:srgbClr val="000000"/>
                </a:solidFill>
                <a:latin typeface="华文中宋" pitchFamily="2" charset="-122"/>
                <a:ea typeface="华文中宋" pitchFamily="2" charset="-122"/>
              </a:rPr>
              <a:t>代表：</a:t>
            </a:r>
            <a:r>
              <a:rPr lang="zh-CN" altLang="en-US" sz="2400">
                <a:solidFill>
                  <a:srgbClr val="000099"/>
                </a:solidFill>
                <a:latin typeface="华文中宋" pitchFamily="2" charset="-122"/>
                <a:ea typeface="华文中宋" pitchFamily="2" charset="-122"/>
              </a:rPr>
              <a:t>起伏噪声（</a:t>
            </a:r>
            <a:r>
              <a:rPr lang="zh-CN" altLang="en-US" sz="2400">
                <a:solidFill>
                  <a:srgbClr val="FF0000"/>
                </a:solidFill>
                <a:latin typeface="华文中宋" pitchFamily="2" charset="-122"/>
                <a:ea typeface="华文中宋" pitchFamily="2" charset="-122"/>
              </a:rPr>
              <a:t>热噪声</a:t>
            </a:r>
            <a:r>
              <a:rPr lang="zh-CN" altLang="en-US" sz="2400">
                <a:solidFill>
                  <a:srgbClr val="000099"/>
                </a:solidFill>
                <a:latin typeface="华文中宋" pitchFamily="2" charset="-122"/>
                <a:ea typeface="华文中宋" pitchFamily="2" charset="-122"/>
              </a:rPr>
              <a:t>等）</a:t>
            </a:r>
            <a:r>
              <a:rPr lang="zh-CN" altLang="en-US" sz="2400">
                <a:solidFill>
                  <a:srgbClr val="000000"/>
                </a:solidFill>
                <a:latin typeface="华文中宋" pitchFamily="2" charset="-122"/>
                <a:ea typeface="华文中宋" pitchFamily="2" charset="-122"/>
              </a:rPr>
              <a:t> </a:t>
            </a:r>
          </a:p>
          <a:p>
            <a:pPr eaLnBrk="1" hangingPunct="1">
              <a:lnSpc>
                <a:spcPts val="3800"/>
              </a:lnSpc>
              <a:spcBef>
                <a:spcPct val="20000"/>
              </a:spcBef>
              <a:buClr>
                <a:srgbClr val="3333CC"/>
              </a:buClr>
              <a:buSzPct val="60000"/>
              <a:buFont typeface="Wingdings" pitchFamily="2" charset="2"/>
              <a:buChar char="l"/>
            </a:pPr>
            <a:r>
              <a:rPr lang="zh-CN" altLang="en-US" sz="2400">
                <a:solidFill>
                  <a:srgbClr val="000000"/>
                </a:solidFill>
                <a:latin typeface="华文中宋" pitchFamily="2" charset="-122"/>
                <a:ea typeface="华文中宋" pitchFamily="2" charset="-122"/>
              </a:rPr>
              <a:t>性质：</a:t>
            </a:r>
            <a:r>
              <a:rPr lang="zh-CN" altLang="en-US" sz="2400">
                <a:solidFill>
                  <a:srgbClr val="000099"/>
                </a:solidFill>
                <a:latin typeface="华文中宋" pitchFamily="2" charset="-122"/>
                <a:ea typeface="华文中宋" pitchFamily="2" charset="-122"/>
              </a:rPr>
              <a:t>高斯白噪声</a:t>
            </a:r>
            <a:endParaRPr lang="en-US" altLang="zh-CN" sz="2400">
              <a:solidFill>
                <a:srgbClr val="000099"/>
              </a:solidFill>
              <a:latin typeface="华文中宋" pitchFamily="2" charset="-122"/>
              <a:ea typeface="华文中宋" pitchFamily="2" charset="-122"/>
            </a:endParaRPr>
          </a:p>
          <a:p>
            <a:pPr eaLnBrk="1" hangingPunct="1">
              <a:lnSpc>
                <a:spcPts val="3800"/>
              </a:lnSpc>
              <a:spcBef>
                <a:spcPct val="20000"/>
              </a:spcBef>
              <a:buClr>
                <a:srgbClr val="3333CC"/>
              </a:buClr>
              <a:buSzPct val="60000"/>
              <a:buFont typeface="Wingdings" pitchFamily="2" charset="2"/>
              <a:buChar char="l"/>
            </a:pPr>
            <a:endParaRPr lang="en-US" altLang="zh-CN" sz="2400">
              <a:solidFill>
                <a:srgbClr val="000099"/>
              </a:solidFill>
              <a:latin typeface="华文中宋" pitchFamily="2" charset="-122"/>
              <a:ea typeface="华文中宋" pitchFamily="2" charset="-122"/>
            </a:endParaRPr>
          </a:p>
          <a:p>
            <a:pPr eaLnBrk="1" hangingPunct="1">
              <a:lnSpc>
                <a:spcPts val="3800"/>
              </a:lnSpc>
              <a:spcBef>
                <a:spcPct val="20000"/>
              </a:spcBef>
              <a:buClr>
                <a:srgbClr val="3333CC"/>
              </a:buClr>
              <a:buSzPct val="60000"/>
              <a:buFont typeface="Wingdings" pitchFamily="2" charset="2"/>
              <a:buChar char="l"/>
            </a:pPr>
            <a:endParaRPr lang="en-US" altLang="zh-CN" sz="2400">
              <a:solidFill>
                <a:srgbClr val="000099"/>
              </a:solidFill>
              <a:latin typeface="华文中宋" pitchFamily="2" charset="-122"/>
              <a:ea typeface="华文中宋" pitchFamily="2" charset="-122"/>
            </a:endParaRPr>
          </a:p>
          <a:p>
            <a:pPr eaLnBrk="1" hangingPunct="1">
              <a:lnSpc>
                <a:spcPts val="3800"/>
              </a:lnSpc>
              <a:spcBef>
                <a:spcPct val="20000"/>
              </a:spcBef>
              <a:buClr>
                <a:srgbClr val="3333CC"/>
              </a:buClr>
              <a:buSzPct val="60000"/>
              <a:buFont typeface="Wingdings" pitchFamily="2" charset="2"/>
              <a:buChar char="l"/>
            </a:pPr>
            <a:endParaRPr lang="zh-CN" altLang="en-US" sz="2400">
              <a:solidFill>
                <a:srgbClr val="000099"/>
              </a:solidFill>
              <a:latin typeface="华文中宋" pitchFamily="2" charset="-122"/>
              <a:ea typeface="华文中宋" pitchFamily="2" charset="-122"/>
            </a:endParaRPr>
          </a:p>
          <a:p>
            <a:pPr eaLnBrk="1" hangingPunct="1">
              <a:lnSpc>
                <a:spcPts val="3800"/>
              </a:lnSpc>
              <a:spcBef>
                <a:spcPct val="20000"/>
              </a:spcBef>
              <a:buClr>
                <a:srgbClr val="3333CC"/>
              </a:buClr>
              <a:buSzPct val="60000"/>
              <a:buFont typeface="Wingdings" pitchFamily="2" charset="2"/>
              <a:buChar char="l"/>
            </a:pPr>
            <a:endParaRPr lang="en-US" altLang="zh-CN" sz="2400">
              <a:solidFill>
                <a:srgbClr val="000000"/>
              </a:solidFill>
              <a:ea typeface="华文中宋" pitchFamily="2" charset="-122"/>
              <a:cs typeface="Arial" charset="0"/>
            </a:endParaRPr>
          </a:p>
          <a:p>
            <a:pPr eaLnBrk="1" hangingPunct="1">
              <a:lnSpc>
                <a:spcPts val="3800"/>
              </a:lnSpc>
              <a:spcBef>
                <a:spcPct val="20000"/>
              </a:spcBef>
              <a:buClr>
                <a:srgbClr val="3333CC"/>
              </a:buClr>
              <a:buSzPct val="60000"/>
              <a:buFont typeface="Wingdings" pitchFamily="2" charset="2"/>
              <a:buChar char="l"/>
            </a:pPr>
            <a:r>
              <a:rPr lang="zh-CN" altLang="en-US" sz="2400">
                <a:solidFill>
                  <a:srgbClr val="000000"/>
                </a:solidFill>
                <a:ea typeface="华文中宋" pitchFamily="2" charset="-122"/>
                <a:cs typeface="Arial" charset="0"/>
              </a:rPr>
              <a:t> </a:t>
            </a:r>
            <a:r>
              <a:rPr lang="en-US" altLang="zh-CN" sz="2400">
                <a:solidFill>
                  <a:srgbClr val="000000"/>
                </a:solidFill>
                <a:ea typeface="华文中宋" pitchFamily="2" charset="-122"/>
                <a:cs typeface="Arial" charset="0"/>
              </a:rPr>
              <a:t>n(t) </a:t>
            </a:r>
            <a:r>
              <a:rPr lang="en-US" altLang="zh-CN" sz="2400" b="1">
                <a:solidFill>
                  <a:schemeClr val="hlink"/>
                </a:solidFill>
              </a:rPr>
              <a:t>→</a:t>
            </a:r>
            <a:r>
              <a:rPr lang="en-US" altLang="zh-CN" sz="2400" b="1">
                <a:solidFill>
                  <a:srgbClr val="FF0000"/>
                </a:solidFill>
              </a:rPr>
              <a:t> </a:t>
            </a:r>
            <a:r>
              <a:rPr lang="en-US" altLang="zh-CN" sz="2400">
                <a:solidFill>
                  <a:srgbClr val="000000"/>
                </a:solidFill>
                <a:ea typeface="华文中宋" pitchFamily="2" charset="-122"/>
              </a:rPr>
              <a:t>BPF</a:t>
            </a:r>
            <a:r>
              <a:rPr lang="en-US" altLang="zh-CN" sz="2400">
                <a:solidFill>
                  <a:schemeClr val="hlink"/>
                </a:solidFill>
                <a:ea typeface="华文中宋" pitchFamily="2" charset="-122"/>
              </a:rPr>
              <a:t>→ </a:t>
            </a:r>
            <a:r>
              <a:rPr lang="zh-CN" altLang="en-US" sz="2400">
                <a:solidFill>
                  <a:srgbClr val="800080"/>
                </a:solidFill>
                <a:ea typeface="华文中宋" pitchFamily="2" charset="-122"/>
              </a:rPr>
              <a:t>窄带高斯噪声</a:t>
            </a:r>
          </a:p>
        </p:txBody>
      </p:sp>
      <p:graphicFrame>
        <p:nvGraphicFramePr>
          <p:cNvPr id="47113" name="Object 2"/>
          <p:cNvGraphicFramePr>
            <a:graphicFrameLocks noChangeAspect="1"/>
          </p:cNvGraphicFramePr>
          <p:nvPr/>
        </p:nvGraphicFramePr>
        <p:xfrm>
          <a:off x="2619375" y="3170238"/>
          <a:ext cx="2263775" cy="728662"/>
        </p:xfrm>
        <a:graphic>
          <a:graphicData uri="http://schemas.openxmlformats.org/presentationml/2006/ole">
            <mc:AlternateContent xmlns:mc="http://schemas.openxmlformats.org/markup-compatibility/2006">
              <mc:Choice xmlns:v="urn:schemas-microsoft-com:vml" Requires="v">
                <p:oleObj spid="_x0000_s47122" name="Equation" r:id="rId3" imgW="1218671" imgH="393529" progId="Equation.DSMT4">
                  <p:embed/>
                </p:oleObj>
              </mc:Choice>
              <mc:Fallback>
                <p:oleObj name="Equation" r:id="rId3" imgW="1218671" imgH="39352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5" y="3170238"/>
                        <a:ext cx="226377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4" name="Object 3"/>
          <p:cNvGraphicFramePr>
            <a:graphicFrameLocks noChangeAspect="1"/>
          </p:cNvGraphicFramePr>
          <p:nvPr/>
        </p:nvGraphicFramePr>
        <p:xfrm>
          <a:off x="5284788" y="3125788"/>
          <a:ext cx="2087562" cy="792162"/>
        </p:xfrm>
        <a:graphic>
          <a:graphicData uri="http://schemas.openxmlformats.org/presentationml/2006/ole">
            <mc:AlternateContent xmlns:mc="http://schemas.openxmlformats.org/markup-compatibility/2006">
              <mc:Choice xmlns:v="urn:schemas-microsoft-com:vml" Requires="v">
                <p:oleObj spid="_x0000_s47123" name="Equation" r:id="rId5" imgW="1028254" imgH="393529" progId="Equation.DSMT4">
                  <p:embed/>
                </p:oleObj>
              </mc:Choice>
              <mc:Fallback>
                <p:oleObj name="Equation" r:id="rId5" imgW="1028254" imgH="39352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788" y="3125788"/>
                        <a:ext cx="20875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5" name="Object 4"/>
          <p:cNvGraphicFramePr>
            <a:graphicFrameLocks noChangeAspect="1"/>
          </p:cNvGraphicFramePr>
          <p:nvPr/>
        </p:nvGraphicFramePr>
        <p:xfrm>
          <a:off x="2589213" y="4078288"/>
          <a:ext cx="3671887" cy="995362"/>
        </p:xfrm>
        <a:graphic>
          <a:graphicData uri="http://schemas.openxmlformats.org/presentationml/2006/ole">
            <mc:AlternateContent xmlns:mc="http://schemas.openxmlformats.org/markup-compatibility/2006">
              <mc:Choice xmlns:v="urn:schemas-microsoft-com:vml" Requires="v">
                <p:oleObj spid="_x0000_s47124" name="Equation" r:id="rId7" imgW="1790700" imgH="482600" progId="Equation.DSMT4">
                  <p:embed/>
                </p:oleObj>
              </mc:Choice>
              <mc:Fallback>
                <p:oleObj name="Equation" r:id="rId7" imgW="1790700" imgH="482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9213" y="4078288"/>
                        <a:ext cx="3671887"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7D98D10-7E39-47BB-AD0A-BDEFFCAC1921}" type="slidenum">
              <a:rPr lang="en-US" altLang="zh-CN" smtClean="0">
                <a:latin typeface="Tahoma" pitchFamily="34" charset="0"/>
              </a:rPr>
              <a:pPr eaLnBrk="1" hangingPunct="1"/>
              <a:t>48</a:t>
            </a:fld>
            <a:endParaRPr lang="en-US" altLang="zh-CN" smtClean="0">
              <a:latin typeface="Tahoma" pitchFamily="34" charset="0"/>
            </a:endParaRPr>
          </a:p>
        </p:txBody>
      </p:sp>
      <p:sp>
        <p:nvSpPr>
          <p:cNvPr id="28" name="圆角矩形 27"/>
          <p:cNvSpPr/>
          <p:nvPr/>
        </p:nvSpPr>
        <p:spPr bwMode="auto">
          <a:xfrm>
            <a:off x="2360613" y="5102225"/>
            <a:ext cx="5778500" cy="1066800"/>
          </a:xfrm>
          <a:prstGeom prst="roundRect">
            <a:avLst/>
          </a:prstGeom>
          <a:solidFill>
            <a:schemeClr val="bg2">
              <a:lumMod val="10000"/>
              <a:lumOff val="90000"/>
            </a:schemeClr>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zh-CN" altLang="en-US">
              <a:ea typeface="宋体" pitchFamily="2" charset="-122"/>
            </a:endParaRPr>
          </a:p>
        </p:txBody>
      </p:sp>
      <p:graphicFrame>
        <p:nvGraphicFramePr>
          <p:cNvPr id="48132" name="Object 2"/>
          <p:cNvGraphicFramePr>
            <a:graphicFrameLocks noChangeAspect="1"/>
          </p:cNvGraphicFramePr>
          <p:nvPr/>
        </p:nvGraphicFramePr>
        <p:xfrm>
          <a:off x="5475288" y="4035425"/>
          <a:ext cx="2668587" cy="711200"/>
        </p:xfrm>
        <a:graphic>
          <a:graphicData uri="http://schemas.openxmlformats.org/presentationml/2006/ole">
            <mc:AlternateContent xmlns:mc="http://schemas.openxmlformats.org/markup-compatibility/2006">
              <mc:Choice xmlns:v="urn:schemas-microsoft-com:vml" Requires="v">
                <p:oleObj spid="_x0000_s48152" name="公式" r:id="rId3" imgW="1028700" imgH="330200" progId="Equation.3">
                  <p:embed/>
                </p:oleObj>
              </mc:Choice>
              <mc:Fallback>
                <p:oleObj name="公式" r:id="rId3" imgW="1028700" imgH="330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288" y="4035425"/>
                        <a:ext cx="26685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6666FF"/>
                            </a:solidFill>
                            <a:miter lim="800000"/>
                            <a:headEnd/>
                            <a:tailEnd/>
                          </a14:hiddenLine>
                        </a:ext>
                      </a:extLst>
                    </p:spPr>
                  </p:pic>
                </p:oleObj>
              </mc:Fallback>
            </mc:AlternateContent>
          </a:graphicData>
        </a:graphic>
      </p:graphicFrame>
      <p:sp>
        <p:nvSpPr>
          <p:cNvPr id="48133" name="矩形 18"/>
          <p:cNvSpPr>
            <a:spLocks noChangeArrowheads="1"/>
          </p:cNvSpPr>
          <p:nvPr/>
        </p:nvSpPr>
        <p:spPr bwMode="auto">
          <a:xfrm>
            <a:off x="5226050" y="3600450"/>
            <a:ext cx="1958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Clr>
                <a:srgbClr val="0000CC"/>
              </a:buClr>
              <a:buSzPct val="60000"/>
              <a:buFont typeface="Wingdings" pitchFamily="2" charset="2"/>
              <a:buChar char="l"/>
            </a:pPr>
            <a:r>
              <a:rPr lang="zh-CN" altLang="en-US" sz="2400">
                <a:latin typeface="华文中宋" pitchFamily="2" charset="-122"/>
                <a:ea typeface="华文中宋" pitchFamily="2" charset="-122"/>
              </a:rPr>
              <a:t> 平均功率：</a:t>
            </a:r>
          </a:p>
        </p:txBody>
      </p:sp>
      <p:sp>
        <p:nvSpPr>
          <p:cNvPr id="48134" name="矩形 19"/>
          <p:cNvSpPr>
            <a:spLocks noChangeArrowheads="1"/>
          </p:cNvSpPr>
          <p:nvPr/>
        </p:nvSpPr>
        <p:spPr bwMode="auto">
          <a:xfrm>
            <a:off x="715963" y="3368675"/>
            <a:ext cx="2671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Clr>
                <a:srgbClr val="0000CC"/>
              </a:buClr>
              <a:buSzPct val="60000"/>
              <a:buFont typeface="Wingdings" pitchFamily="2" charset="2"/>
              <a:buChar char="l"/>
            </a:pPr>
            <a:r>
              <a:rPr lang="zh-CN" altLang="en-US" sz="2400">
                <a:latin typeface="华文中宋" pitchFamily="2" charset="-122"/>
                <a:ea typeface="华文中宋" pitchFamily="2" charset="-122"/>
              </a:rPr>
              <a:t>  噪声等效带宽：</a:t>
            </a:r>
          </a:p>
        </p:txBody>
      </p:sp>
      <p:sp>
        <p:nvSpPr>
          <p:cNvPr id="48135" name="矩形 24"/>
          <p:cNvSpPr>
            <a:spLocks noChangeArrowheads="1"/>
          </p:cNvSpPr>
          <p:nvPr/>
        </p:nvSpPr>
        <p:spPr bwMode="auto">
          <a:xfrm>
            <a:off x="793750" y="1679575"/>
            <a:ext cx="1690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Clr>
                <a:srgbClr val="0000CC"/>
              </a:buClr>
              <a:buSzPct val="60000"/>
              <a:buFont typeface="Wingdings" pitchFamily="2" charset="2"/>
              <a:buChar char="l"/>
            </a:pPr>
            <a:r>
              <a:rPr lang="zh-CN" altLang="en-US" sz="2400">
                <a:latin typeface="华文中宋" pitchFamily="2" charset="-122"/>
                <a:ea typeface="华文中宋" pitchFamily="2" charset="-122"/>
              </a:rPr>
              <a:t> 功率谱：</a:t>
            </a:r>
          </a:p>
        </p:txBody>
      </p:sp>
      <p:grpSp>
        <p:nvGrpSpPr>
          <p:cNvPr id="48136" name="Group 13"/>
          <p:cNvGrpSpPr>
            <a:grpSpLocks/>
          </p:cNvGrpSpPr>
          <p:nvPr/>
        </p:nvGrpSpPr>
        <p:grpSpPr bwMode="auto">
          <a:xfrm>
            <a:off x="2108200" y="1323975"/>
            <a:ext cx="5975350" cy="2046288"/>
            <a:chOff x="2600" y="2606"/>
            <a:chExt cx="3414" cy="1139"/>
          </a:xfrm>
        </p:grpSpPr>
        <p:grpSp>
          <p:nvGrpSpPr>
            <p:cNvPr id="48144" name="Group 16"/>
            <p:cNvGrpSpPr>
              <a:grpSpLocks/>
            </p:cNvGrpSpPr>
            <p:nvPr/>
          </p:nvGrpSpPr>
          <p:grpSpPr bwMode="auto">
            <a:xfrm>
              <a:off x="2600" y="2606"/>
              <a:ext cx="3135" cy="1139"/>
              <a:chOff x="2600" y="1755"/>
              <a:chExt cx="3135" cy="1139"/>
            </a:xfrm>
          </p:grpSpPr>
          <p:pic>
            <p:nvPicPr>
              <p:cNvPr id="48146" name="Picture 17" descr="t03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 y="1755"/>
                <a:ext cx="313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7" name="Text Box 18"/>
              <p:cNvSpPr txBox="1">
                <a:spLocks noChangeArrowheads="1"/>
              </p:cNvSpPr>
              <p:nvPr/>
            </p:nvSpPr>
            <p:spPr bwMode="auto">
              <a:xfrm>
                <a:off x="3641" y="1786"/>
                <a:ext cx="341"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1600" i="1">
                    <a:latin typeface="Times New Roman" pitchFamily="18" charset="0"/>
                  </a:rPr>
                  <a:t>   </a:t>
                </a:r>
                <a:r>
                  <a:rPr lang="en-US" altLang="zh-CN" sz="2000" i="1">
                    <a:latin typeface="Times New Roman" pitchFamily="18" charset="0"/>
                  </a:rPr>
                  <a:t>P</a:t>
                </a:r>
                <a:r>
                  <a:rPr lang="en-US" altLang="zh-CN" sz="2000" baseline="-25000">
                    <a:latin typeface="Times New Roman" pitchFamily="18" charset="0"/>
                  </a:rPr>
                  <a:t>n</a:t>
                </a:r>
                <a:r>
                  <a:rPr lang="en-US" altLang="zh-CN" sz="2000">
                    <a:latin typeface="Times New Roman" pitchFamily="18" charset="0"/>
                  </a:rPr>
                  <a:t>(</a:t>
                </a:r>
                <a:r>
                  <a:rPr lang="en-US" altLang="zh-CN" sz="2000" i="1">
                    <a:latin typeface="Times New Roman" pitchFamily="18" charset="0"/>
                  </a:rPr>
                  <a:t>f</a:t>
                </a:r>
                <a:r>
                  <a:rPr lang="en-US" altLang="zh-CN" sz="2000">
                    <a:latin typeface="Times New Roman" pitchFamily="18" charset="0"/>
                  </a:rPr>
                  <a:t>)</a:t>
                </a:r>
                <a:endParaRPr lang="en-US" altLang="zh-CN" sz="2000">
                  <a:latin typeface="Tahoma" pitchFamily="34" charset="0"/>
                </a:endParaRPr>
              </a:p>
            </p:txBody>
          </p:sp>
        </p:grpSp>
        <p:sp>
          <p:nvSpPr>
            <p:cNvPr id="48145" name="AutoShape 22"/>
            <p:cNvSpPr>
              <a:spLocks noChangeArrowheads="1"/>
            </p:cNvSpPr>
            <p:nvPr/>
          </p:nvSpPr>
          <p:spPr bwMode="auto">
            <a:xfrm>
              <a:off x="5379" y="2655"/>
              <a:ext cx="635" cy="669"/>
            </a:xfrm>
            <a:prstGeom prst="wedgeRoundRectCallout">
              <a:avLst>
                <a:gd name="adj1" fmla="val -82269"/>
                <a:gd name="adj2" fmla="val 60222"/>
                <a:gd name="adj3" fmla="val 16667"/>
              </a:avLst>
            </a:prstGeom>
            <a:noFill/>
            <a:ln w="9525">
              <a:solidFill>
                <a:srgbClr val="0000CC"/>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a:latin typeface="华文中宋" pitchFamily="2" charset="-122"/>
                  <a:ea typeface="华文中宋" pitchFamily="2" charset="-122"/>
                  <a:cs typeface="Arial" charset="0"/>
                </a:rPr>
                <a:t>接收</a:t>
              </a:r>
              <a:endParaRPr lang="en-US" altLang="zh-CN" sz="2000">
                <a:latin typeface="华文中宋" pitchFamily="2" charset="-122"/>
                <a:ea typeface="华文中宋" pitchFamily="2" charset="-122"/>
                <a:cs typeface="Arial" charset="0"/>
              </a:endParaRPr>
            </a:p>
            <a:p>
              <a:pPr algn="ctr" eaLnBrk="1" hangingPunct="1"/>
              <a:r>
                <a:rPr lang="zh-CN" altLang="en-US" sz="2000">
                  <a:latin typeface="华文中宋" pitchFamily="2" charset="-122"/>
                  <a:ea typeface="华文中宋" pitchFamily="2" charset="-122"/>
                  <a:cs typeface="Arial" charset="0"/>
                </a:rPr>
                <a:t>滤波器</a:t>
              </a:r>
              <a:endParaRPr lang="en-US" altLang="zh-CN" sz="2000">
                <a:latin typeface="华文中宋" pitchFamily="2" charset="-122"/>
                <a:ea typeface="华文中宋" pitchFamily="2" charset="-122"/>
                <a:cs typeface="Arial" charset="0"/>
              </a:endParaRPr>
            </a:p>
            <a:p>
              <a:pPr algn="ctr" eaLnBrk="1" hangingPunct="1"/>
              <a:r>
                <a:rPr lang="zh-CN" altLang="en-US" sz="2000">
                  <a:latin typeface="华文中宋" pitchFamily="2" charset="-122"/>
                  <a:ea typeface="华文中宋" pitchFamily="2" charset="-122"/>
                  <a:cs typeface="Arial" charset="0"/>
                </a:rPr>
                <a:t>特性</a:t>
              </a:r>
            </a:p>
          </p:txBody>
        </p:sp>
      </p:grpSp>
      <p:sp>
        <p:nvSpPr>
          <p:cNvPr id="48137" name="矩形 21"/>
          <p:cNvSpPr>
            <a:spLocks noChangeArrowheads="1"/>
          </p:cNvSpPr>
          <p:nvPr/>
        </p:nvSpPr>
        <p:spPr bwMode="auto">
          <a:xfrm>
            <a:off x="2316163" y="5191125"/>
            <a:ext cx="59118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3500"/>
              </a:lnSpc>
              <a:buFont typeface="Wingdings" pitchFamily="2" charset="2"/>
              <a:buNone/>
            </a:pPr>
            <a:r>
              <a:rPr lang="zh-CN" altLang="en-US" sz="2400" b="1"/>
              <a:t>  通过</a:t>
            </a:r>
            <a:r>
              <a:rPr lang="zh-CN" altLang="en-US" sz="2400" b="1">
                <a:cs typeface="Arial" charset="0"/>
              </a:rPr>
              <a:t>宽度为</a:t>
            </a:r>
            <a:r>
              <a:rPr lang="en-US" altLang="zh-CN" sz="2400" i="1">
                <a:solidFill>
                  <a:srgbClr val="800080"/>
                </a:solidFill>
              </a:rPr>
              <a:t>B</a:t>
            </a:r>
            <a:r>
              <a:rPr lang="en-US" altLang="zh-CN" sz="1600">
                <a:solidFill>
                  <a:srgbClr val="800080"/>
                </a:solidFill>
              </a:rPr>
              <a:t>n</a:t>
            </a:r>
            <a:r>
              <a:rPr lang="zh-CN" altLang="en-US" sz="2400" b="1"/>
              <a:t>的矩形滤波器的噪声功率</a:t>
            </a:r>
            <a:r>
              <a:rPr lang="en-US" altLang="zh-CN" sz="2400" b="1">
                <a:solidFill>
                  <a:srgbClr val="FF0000"/>
                </a:solidFill>
              </a:rPr>
              <a:t> </a:t>
            </a:r>
          </a:p>
          <a:p>
            <a:pPr eaLnBrk="1" hangingPunct="1">
              <a:lnSpc>
                <a:spcPts val="3500"/>
              </a:lnSpc>
              <a:buFont typeface="Wingdings" pitchFamily="2" charset="2"/>
              <a:buNone/>
            </a:pPr>
            <a:r>
              <a:rPr lang="en-US" altLang="zh-CN" sz="2400" b="1">
                <a:solidFill>
                  <a:srgbClr val="FF0000"/>
                </a:solidFill>
              </a:rPr>
              <a:t>      </a:t>
            </a:r>
            <a:r>
              <a:rPr lang="en-US" altLang="zh-CN" sz="2400" b="1">
                <a:solidFill>
                  <a:srgbClr val="800080"/>
                </a:solidFill>
              </a:rPr>
              <a:t>= </a:t>
            </a:r>
            <a:r>
              <a:rPr lang="zh-CN" altLang="en-US" sz="2400" b="1"/>
              <a:t>通过实际接收滤波器的噪声功率。</a:t>
            </a:r>
          </a:p>
        </p:txBody>
      </p:sp>
      <p:graphicFrame>
        <p:nvGraphicFramePr>
          <p:cNvPr id="48138" name="Object 19"/>
          <p:cNvGraphicFramePr>
            <a:graphicFrameLocks noChangeAspect="1"/>
          </p:cNvGraphicFramePr>
          <p:nvPr/>
        </p:nvGraphicFramePr>
        <p:xfrm>
          <a:off x="1116013" y="3868738"/>
          <a:ext cx="3584575" cy="1011237"/>
        </p:xfrm>
        <a:graphic>
          <a:graphicData uri="http://schemas.openxmlformats.org/presentationml/2006/ole">
            <mc:AlternateContent xmlns:mc="http://schemas.openxmlformats.org/markup-compatibility/2006">
              <mc:Choice xmlns:v="urn:schemas-microsoft-com:vml" Requires="v">
                <p:oleObj spid="_x0000_s48153" name="Equation" r:id="rId6" imgW="1930400" imgH="546100" progId="Equation.DSMT4">
                  <p:embed/>
                </p:oleObj>
              </mc:Choice>
              <mc:Fallback>
                <p:oleObj name="Equation" r:id="rId6" imgW="1930400" imgH="546100"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3868738"/>
                        <a:ext cx="3584575" cy="1011237"/>
                      </a:xfrm>
                      <a:prstGeom prst="rect">
                        <a:avLst/>
                      </a:prstGeom>
                      <a:noFill/>
                      <a:ln w="38100" cmpd="dbl">
                        <a:solidFill>
                          <a:srgbClr val="66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9" name="矩形 22"/>
          <p:cNvSpPr>
            <a:spLocks noChangeArrowheads="1"/>
          </p:cNvSpPr>
          <p:nvPr/>
        </p:nvSpPr>
        <p:spPr bwMode="auto">
          <a:xfrm>
            <a:off x="1249363" y="5146675"/>
            <a:ext cx="1066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500"/>
              </a:lnSpc>
              <a:buClr>
                <a:srgbClr val="0000CC"/>
              </a:buClr>
              <a:buSzPct val="60000"/>
            </a:pPr>
            <a:r>
              <a:rPr lang="en-US" altLang="zh-CN" sz="2400" i="1">
                <a:solidFill>
                  <a:srgbClr val="800080"/>
                </a:solidFill>
              </a:rPr>
              <a:t> </a:t>
            </a:r>
            <a:r>
              <a:rPr lang="zh-CN" altLang="en-US" sz="2400">
                <a:solidFill>
                  <a:srgbClr val="003399"/>
                </a:solidFill>
                <a:latin typeface="华文中宋" pitchFamily="2" charset="-122"/>
                <a:ea typeface="华文中宋" pitchFamily="2" charset="-122"/>
                <a:cs typeface="Arial" charset="0"/>
              </a:rPr>
              <a:t>物理</a:t>
            </a:r>
            <a:endParaRPr lang="en-US" altLang="zh-CN" sz="2400">
              <a:solidFill>
                <a:srgbClr val="003399"/>
              </a:solidFill>
              <a:latin typeface="华文中宋" pitchFamily="2" charset="-122"/>
              <a:ea typeface="华文中宋" pitchFamily="2" charset="-122"/>
              <a:cs typeface="Arial" charset="0"/>
            </a:endParaRPr>
          </a:p>
          <a:p>
            <a:pPr>
              <a:lnSpc>
                <a:spcPts val="3500"/>
              </a:lnSpc>
              <a:buClr>
                <a:srgbClr val="0000CC"/>
              </a:buClr>
              <a:buSzPct val="60000"/>
            </a:pPr>
            <a:r>
              <a:rPr lang="en-US" altLang="zh-CN" sz="2400">
                <a:solidFill>
                  <a:srgbClr val="003399"/>
                </a:solidFill>
                <a:latin typeface="华文中宋" pitchFamily="2" charset="-122"/>
                <a:ea typeface="华文中宋" pitchFamily="2" charset="-122"/>
                <a:cs typeface="Arial" charset="0"/>
              </a:rPr>
              <a:t> </a:t>
            </a:r>
            <a:r>
              <a:rPr lang="zh-CN" altLang="en-US" sz="2400">
                <a:solidFill>
                  <a:srgbClr val="003399"/>
                </a:solidFill>
                <a:latin typeface="华文中宋" pitchFamily="2" charset="-122"/>
                <a:ea typeface="华文中宋" pitchFamily="2" charset="-122"/>
                <a:cs typeface="Arial" charset="0"/>
              </a:rPr>
              <a:t>意义</a:t>
            </a:r>
            <a:endParaRPr lang="zh-CN" altLang="en-US">
              <a:solidFill>
                <a:srgbClr val="800080"/>
              </a:solidFill>
              <a:latin typeface="华文中宋" pitchFamily="2" charset="-122"/>
              <a:ea typeface="华文中宋" pitchFamily="2" charset="-122"/>
            </a:endParaRPr>
          </a:p>
        </p:txBody>
      </p:sp>
      <p:sp>
        <p:nvSpPr>
          <p:cNvPr id="24" name="矩形 23"/>
          <p:cNvSpPr/>
          <p:nvPr/>
        </p:nvSpPr>
        <p:spPr>
          <a:xfrm>
            <a:off x="420688" y="412750"/>
            <a:ext cx="2711450" cy="461963"/>
          </a:xfrm>
          <a:prstGeom prst="rect">
            <a:avLst/>
          </a:prstGeom>
          <a:solidFill>
            <a:schemeClr val="bg1">
              <a:lumMod val="95000"/>
            </a:schemeClr>
          </a:solidFill>
          <a:effectLst>
            <a:outerShdw blurRad="50800" dist="38100" dir="5400000" algn="t" rotWithShape="0">
              <a:prstClr val="black">
                <a:alpha val="40000"/>
              </a:prstClr>
            </a:outerShdw>
          </a:effectLst>
        </p:spPr>
        <p:txBody>
          <a:bodyPr>
            <a:spAutoFit/>
          </a:bodyPr>
          <a:lstStyle/>
          <a:p>
            <a:pPr marL="285750" lvl="1" indent="-285750">
              <a:spcBef>
                <a:spcPct val="20000"/>
              </a:spcBef>
              <a:buClr>
                <a:srgbClr val="FF0000"/>
              </a:buClr>
              <a:buSzPct val="70000"/>
              <a:buFont typeface="Wingdings" pitchFamily="2" charset="2"/>
              <a:buChar char="n"/>
              <a:defRPr/>
            </a:pPr>
            <a:r>
              <a:rPr lang="zh-CN" altLang="en-US" sz="2400" dirty="0">
                <a:effectLst>
                  <a:outerShdw blurRad="38100" dist="38100" dir="2700000" algn="tl">
                    <a:srgbClr val="000000">
                      <a:alpha val="43137"/>
                    </a:srgbClr>
                  </a:outerShdw>
                </a:effectLst>
                <a:latin typeface="Arial" pitchFamily="34" charset="0"/>
                <a:ea typeface="微软雅黑" pitchFamily="34" charset="-122"/>
                <a:cs typeface="Arial" pitchFamily="34" charset="0"/>
              </a:rPr>
              <a:t>窄带高斯噪声</a:t>
            </a:r>
            <a:r>
              <a:rPr lang="en-US" altLang="zh-CN" sz="2400" dirty="0">
                <a:effectLst>
                  <a:outerShdw blurRad="38100" dist="38100" dir="2700000" algn="tl">
                    <a:srgbClr val="000000">
                      <a:alpha val="43137"/>
                    </a:srgbClr>
                  </a:outerShdw>
                </a:effectLst>
                <a:latin typeface="Arial" pitchFamily="34" charset="0"/>
                <a:ea typeface="微软雅黑" pitchFamily="34" charset="-122"/>
                <a:cs typeface="Arial" pitchFamily="34" charset="0"/>
              </a:rPr>
              <a:t> :</a:t>
            </a:r>
            <a:endParaRPr lang="zh-CN" altLang="en-US" sz="2400" kern="0" dirty="0">
              <a:solidFill>
                <a:srgbClr val="000000"/>
              </a:solidFill>
              <a:latin typeface="微软雅黑" pitchFamily="34" charset="-122"/>
              <a:ea typeface="微软雅黑" pitchFamily="34" charset="-122"/>
            </a:endParaRPr>
          </a:p>
        </p:txBody>
      </p:sp>
      <p:cxnSp>
        <p:nvCxnSpPr>
          <p:cNvPr id="32" name="直接连接符 31"/>
          <p:cNvCxnSpPr>
            <a:cxnSpLocks noChangeShapeType="1"/>
          </p:cNvCxnSpPr>
          <p:nvPr/>
        </p:nvCxnSpPr>
        <p:spPr bwMode="auto">
          <a:xfrm>
            <a:off x="3187700" y="1857375"/>
            <a:ext cx="0" cy="1187450"/>
          </a:xfrm>
          <a:prstGeom prst="line">
            <a:avLst/>
          </a:prstGeom>
          <a:noFill/>
          <a:ln w="38100"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26" name="AutoShape 23"/>
          <p:cNvSpPr>
            <a:spLocks noChangeArrowheads="1"/>
          </p:cNvSpPr>
          <p:nvPr/>
        </p:nvSpPr>
        <p:spPr bwMode="auto">
          <a:xfrm>
            <a:off x="5967413" y="604838"/>
            <a:ext cx="2222500" cy="539750"/>
          </a:xfrm>
          <a:prstGeom prst="wedgeRoundRectCallout">
            <a:avLst>
              <a:gd name="adj1" fmla="val -42217"/>
              <a:gd name="adj2" fmla="val 107659"/>
              <a:gd name="adj3" fmla="val 16667"/>
            </a:avLst>
          </a:prstGeom>
          <a:solidFill>
            <a:schemeClr val="bg2">
              <a:lumMod val="10000"/>
              <a:lumOff val="90000"/>
            </a:schemeClr>
          </a:solidFill>
          <a:ln w="9525">
            <a:solidFill>
              <a:srgbClr val="800080"/>
            </a:solidFill>
            <a:prstDash val="dash"/>
            <a:miter lim="800000"/>
            <a:headEnd/>
            <a:tailEnd/>
          </a:ln>
        </p:spPr>
        <p:txBody>
          <a:bodyPr/>
          <a:lstStyle/>
          <a:p>
            <a:pPr algn="ctr">
              <a:defRPr/>
            </a:pPr>
            <a:r>
              <a:rPr lang="zh-CN" altLang="en-US" sz="2400" dirty="0">
                <a:latin typeface="华文中宋" pitchFamily="2" charset="-122"/>
                <a:ea typeface="华文中宋" pitchFamily="2" charset="-122"/>
              </a:rPr>
              <a:t>噪声等效带宽</a:t>
            </a:r>
          </a:p>
        </p:txBody>
      </p:sp>
      <p:sp>
        <p:nvSpPr>
          <p:cNvPr id="30" name="AutoShape 13"/>
          <p:cNvSpPr>
            <a:spLocks noChangeArrowheads="1"/>
          </p:cNvSpPr>
          <p:nvPr/>
        </p:nvSpPr>
        <p:spPr bwMode="auto">
          <a:xfrm>
            <a:off x="1668463" y="2165350"/>
            <a:ext cx="766762" cy="449263"/>
          </a:xfrm>
          <a:prstGeom prst="wedgeRoundRectCallout">
            <a:avLst>
              <a:gd name="adj1" fmla="val 142068"/>
              <a:gd name="adj2" fmla="val 41302"/>
              <a:gd name="adj3" fmla="val 16667"/>
            </a:avLst>
          </a:prstGeom>
          <a:solidFill>
            <a:srgbClr val="FFCF0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auto">
              <a:spcBef>
                <a:spcPts val="0"/>
              </a:spcBef>
              <a:spcAft>
                <a:spcPts val="0"/>
              </a:spcAft>
              <a:defRPr/>
            </a:pPr>
            <a:r>
              <a:rPr lang="en-US" altLang="zh-CN" i="1" kern="0" dirty="0" err="1">
                <a:solidFill>
                  <a:sysClr val="windowText" lastClr="000000"/>
                </a:solidFill>
                <a:latin typeface="Times New Roman" pitchFamily="18" charset="0"/>
                <a:ea typeface="宋体" pitchFamily="2" charset="-122"/>
              </a:rPr>
              <a:t>P</a:t>
            </a:r>
            <a:r>
              <a:rPr lang="en-US" altLang="zh-CN" kern="0" baseline="-25000" dirty="0" err="1">
                <a:solidFill>
                  <a:sysClr val="windowText" lastClr="000000"/>
                </a:solidFill>
                <a:latin typeface="Times New Roman" pitchFamily="18" charset="0"/>
                <a:ea typeface="宋体" pitchFamily="2" charset="-122"/>
              </a:rPr>
              <a:t>n</a:t>
            </a:r>
            <a:r>
              <a:rPr lang="en-US" altLang="zh-CN" kern="0" dirty="0">
                <a:solidFill>
                  <a:sysClr val="windowText" lastClr="000000"/>
                </a:solidFill>
                <a:latin typeface="Times New Roman" pitchFamily="18" charset="0"/>
                <a:ea typeface="宋体" pitchFamily="2" charset="-122"/>
              </a:rPr>
              <a:t> (</a:t>
            </a:r>
            <a:r>
              <a:rPr lang="en-US" altLang="zh-CN" i="1" kern="0" dirty="0">
                <a:solidFill>
                  <a:sysClr val="windowText" lastClr="000000"/>
                </a:solidFill>
                <a:latin typeface="Times New Roman" pitchFamily="18" charset="0"/>
                <a:ea typeface="宋体" pitchFamily="2" charset="-122"/>
              </a:rPr>
              <a:t>f</a:t>
            </a:r>
            <a:r>
              <a:rPr lang="en-US" altLang="zh-CN" i="1" kern="0" baseline="-25000" dirty="0">
                <a:solidFill>
                  <a:sysClr val="windowText" lastClr="000000"/>
                </a:solidFill>
                <a:latin typeface="Times New Roman" pitchFamily="18" charset="0"/>
                <a:ea typeface="宋体" pitchFamily="2" charset="-122"/>
              </a:rPr>
              <a:t>0</a:t>
            </a:r>
            <a:r>
              <a:rPr lang="en-US" altLang="zh-CN" kern="0" dirty="0">
                <a:solidFill>
                  <a:sysClr val="windowText" lastClr="000000"/>
                </a:solidFill>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855203E-3B47-40D6-8DC5-0F32E99F250E}" type="slidenum">
              <a:rPr lang="en-US" altLang="zh-CN" smtClean="0">
                <a:latin typeface="Tahoma" pitchFamily="34" charset="0"/>
              </a:rPr>
              <a:pPr eaLnBrk="1" hangingPunct="1"/>
              <a:t>49</a:t>
            </a:fld>
            <a:endParaRPr lang="en-US" altLang="zh-CN" smtClean="0">
              <a:latin typeface="Tahoma" pitchFamily="34" charset="0"/>
            </a:endParaRPr>
          </a:p>
        </p:txBody>
      </p:sp>
      <p:sp>
        <p:nvSpPr>
          <p:cNvPr id="49155" name="Rectangle 3"/>
          <p:cNvSpPr>
            <a:spLocks noGrp="1" noChangeArrowheads="1"/>
          </p:cNvSpPr>
          <p:nvPr>
            <p:ph type="body" sz="half" idx="1"/>
          </p:nvPr>
        </p:nvSpPr>
        <p:spPr>
          <a:xfrm>
            <a:off x="746125" y="1089025"/>
            <a:ext cx="6978650" cy="495300"/>
          </a:xfrm>
        </p:spPr>
        <p:txBody>
          <a:bodyPr/>
          <a:lstStyle/>
          <a:p>
            <a:pPr eaLnBrk="1" hangingPunct="1">
              <a:buFont typeface="Wingdings" pitchFamily="2" charset="2"/>
              <a:buNone/>
            </a:pPr>
            <a:r>
              <a:rPr lang="zh-CN" altLang="en-US" sz="2800" smtClean="0">
                <a:latin typeface="华文中宋" pitchFamily="2" charset="-122"/>
                <a:ea typeface="华文中宋" pitchFamily="2" charset="-122"/>
              </a:rPr>
              <a:t>信道能够</a:t>
            </a:r>
            <a:r>
              <a:rPr lang="zh-CN" altLang="en-US" sz="2800" smtClean="0">
                <a:solidFill>
                  <a:schemeClr val="hlink"/>
                </a:solidFill>
                <a:latin typeface="华文中宋" pitchFamily="2" charset="-122"/>
                <a:ea typeface="华文中宋" pitchFamily="2" charset="-122"/>
              </a:rPr>
              <a:t>无差错</a:t>
            </a:r>
            <a:r>
              <a:rPr lang="zh-CN" altLang="en-US" sz="2800" smtClean="0">
                <a:latin typeface="华文中宋" pitchFamily="2" charset="-122"/>
                <a:ea typeface="华文中宋" pitchFamily="2" charset="-122"/>
              </a:rPr>
              <a:t>传输时的</a:t>
            </a:r>
            <a:r>
              <a:rPr lang="zh-CN" altLang="en-US" sz="2800" smtClean="0">
                <a:solidFill>
                  <a:schemeClr val="hlink"/>
                </a:solidFill>
                <a:latin typeface="华文中宋" pitchFamily="2" charset="-122"/>
                <a:ea typeface="华文中宋" pitchFamily="2" charset="-122"/>
              </a:rPr>
              <a:t>最大</a:t>
            </a:r>
            <a:r>
              <a:rPr lang="zh-CN" altLang="en-US" sz="2800" smtClean="0">
                <a:latin typeface="华文中宋" pitchFamily="2" charset="-122"/>
                <a:ea typeface="华文中宋" pitchFamily="2" charset="-122"/>
              </a:rPr>
              <a:t>平均信息速率。</a:t>
            </a:r>
            <a:endParaRPr lang="en-US" altLang="zh-CN" sz="2800" smtClean="0">
              <a:latin typeface="华文中宋" pitchFamily="2" charset="-122"/>
              <a:ea typeface="华文中宋" pitchFamily="2" charset="-122"/>
            </a:endParaRPr>
          </a:p>
        </p:txBody>
      </p:sp>
      <p:sp>
        <p:nvSpPr>
          <p:cNvPr id="7" name="矩形 6"/>
          <p:cNvSpPr>
            <a:spLocks noChangeArrowheads="1"/>
          </p:cNvSpPr>
          <p:nvPr/>
        </p:nvSpPr>
        <p:spPr bwMode="auto">
          <a:xfrm>
            <a:off x="660400" y="1695450"/>
            <a:ext cx="7689850"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buClr>
                <a:srgbClr val="FF0000"/>
              </a:buClr>
              <a:buSzPct val="80000"/>
              <a:defRPr/>
            </a:pPr>
            <a:r>
              <a:rPr lang="en-US" altLang="zh-CN" sz="2800" b="1" dirty="0">
                <a:solidFill>
                  <a:srgbClr val="800080"/>
                </a:solidFill>
                <a:ea typeface="微软雅黑" pitchFamily="34" charset="-122"/>
                <a:cs typeface="Arial" charset="0"/>
              </a:rPr>
              <a:t> 4.6.1 </a:t>
            </a:r>
            <a:r>
              <a:rPr lang="zh-CN" altLang="en-US" sz="2800" b="1" dirty="0">
                <a:latin typeface="黑体" pitchFamily="2" charset="-122"/>
                <a:ea typeface="黑体" pitchFamily="2" charset="-122"/>
                <a:cs typeface="Arial" charset="0"/>
              </a:rPr>
              <a:t>离散信道容量</a:t>
            </a:r>
            <a:endParaRPr lang="zh-CN" altLang="en-US" sz="2800" b="1" dirty="0">
              <a:solidFill>
                <a:srgbClr val="000000"/>
              </a:solidFill>
              <a:latin typeface="黑体" pitchFamily="2" charset="-122"/>
              <a:ea typeface="黑体" pitchFamily="2" charset="-122"/>
              <a:cs typeface="Arial" charset="0"/>
            </a:endParaRPr>
          </a:p>
        </p:txBody>
      </p:sp>
      <p:sp>
        <p:nvSpPr>
          <p:cNvPr id="49157" name="矩形 7"/>
          <p:cNvSpPr>
            <a:spLocks noChangeArrowheads="1"/>
          </p:cNvSpPr>
          <p:nvPr/>
        </p:nvSpPr>
        <p:spPr bwMode="auto">
          <a:xfrm>
            <a:off x="-6350" y="400050"/>
            <a:ext cx="3667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en-US" sz="3200" b="1">
                <a:solidFill>
                  <a:srgbClr val="003399"/>
                </a:solidFill>
              </a:rPr>
              <a:t>§</a:t>
            </a:r>
            <a:r>
              <a:rPr lang="en-US" altLang="en-US" sz="3200" b="1">
                <a:solidFill>
                  <a:srgbClr val="003399"/>
                </a:solidFill>
                <a:ea typeface="微软雅黑" pitchFamily="34" charset="-122"/>
                <a:cs typeface="Arial" charset="0"/>
              </a:rPr>
              <a:t>4</a:t>
            </a:r>
            <a:r>
              <a:rPr lang="en-US" altLang="zh-CN" sz="3200" b="1">
                <a:solidFill>
                  <a:srgbClr val="003399"/>
                </a:solidFill>
                <a:ea typeface="微软雅黑" pitchFamily="34" charset="-122"/>
                <a:cs typeface="Arial" charset="0"/>
              </a:rPr>
              <a:t>.6  </a:t>
            </a:r>
            <a:r>
              <a:rPr lang="zh-CN" altLang="en-US" sz="3200" b="1">
                <a:solidFill>
                  <a:srgbClr val="003399"/>
                </a:solidFill>
                <a:latin typeface="微软雅黑" pitchFamily="34" charset="-122"/>
                <a:ea typeface="微软雅黑" pitchFamily="34" charset="-122"/>
              </a:rPr>
              <a:t>信道容量</a:t>
            </a:r>
            <a:endParaRPr lang="zh-CN" altLang="en-US" sz="3200"/>
          </a:p>
        </p:txBody>
      </p:sp>
      <p:graphicFrame>
        <p:nvGraphicFramePr>
          <p:cNvPr id="49158" name="Object 8"/>
          <p:cNvGraphicFramePr>
            <a:graphicFrameLocks noChangeAspect="1"/>
          </p:cNvGraphicFramePr>
          <p:nvPr/>
        </p:nvGraphicFramePr>
        <p:xfrm>
          <a:off x="6083300" y="2495550"/>
          <a:ext cx="2425700" cy="1822450"/>
        </p:xfrm>
        <a:graphic>
          <a:graphicData uri="http://schemas.openxmlformats.org/presentationml/2006/ole">
            <mc:AlternateContent xmlns:mc="http://schemas.openxmlformats.org/markup-compatibility/2006">
              <mc:Choice xmlns:v="urn:schemas-microsoft-com:vml" Requires="v">
                <p:oleObj spid="_x0000_s49171" name="Visio" r:id="rId3" imgW="1728022" imgH="1296479" progId="Visio.Drawing.11">
                  <p:embed/>
                </p:oleObj>
              </mc:Choice>
              <mc:Fallback>
                <p:oleObj name="Visio" r:id="rId3" imgW="1728022" imgH="1296479"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300" y="2495550"/>
                        <a:ext cx="24257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9" name="矩形 15"/>
          <p:cNvSpPr>
            <a:spLocks noChangeArrowheads="1"/>
          </p:cNvSpPr>
          <p:nvPr/>
        </p:nvSpPr>
        <p:spPr bwMode="auto">
          <a:xfrm>
            <a:off x="1016000" y="3743325"/>
            <a:ext cx="573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latin typeface="Times New Roman" pitchFamily="18" charset="0"/>
                <a:ea typeface="华文中宋" pitchFamily="2" charset="-122"/>
                <a:cs typeface="Arial" charset="0"/>
              </a:rPr>
              <a:t>式中，</a:t>
            </a:r>
            <a:r>
              <a:rPr lang="en-US" altLang="zh-CN" sz="2000" i="1">
                <a:latin typeface="Times New Roman" pitchFamily="18" charset="0"/>
                <a:ea typeface="华文中宋" pitchFamily="2" charset="-122"/>
                <a:cs typeface="Arial" charset="0"/>
              </a:rPr>
              <a:t>P</a:t>
            </a:r>
            <a:r>
              <a:rPr lang="en-US" altLang="zh-CN" sz="2000">
                <a:latin typeface="Times New Roman" pitchFamily="18" charset="0"/>
                <a:ea typeface="华文中宋" pitchFamily="2" charset="-122"/>
                <a:cs typeface="Arial" charset="0"/>
              </a:rPr>
              <a:t>(</a:t>
            </a:r>
            <a:r>
              <a:rPr lang="en-US" altLang="zh-CN" sz="2000" i="1">
                <a:latin typeface="Times New Roman" pitchFamily="18" charset="0"/>
                <a:ea typeface="华文中宋" pitchFamily="2" charset="-122"/>
                <a:cs typeface="Arial" charset="0"/>
              </a:rPr>
              <a:t>x</a:t>
            </a:r>
            <a:r>
              <a:rPr lang="en-US" altLang="zh-CN" sz="2000" i="1" baseline="-30000">
                <a:latin typeface="Times New Roman" pitchFamily="18" charset="0"/>
                <a:ea typeface="华文中宋" pitchFamily="2" charset="-122"/>
                <a:cs typeface="Arial" charset="0"/>
              </a:rPr>
              <a:t>i</a:t>
            </a:r>
            <a:r>
              <a:rPr lang="en-US" altLang="zh-CN" sz="2000">
                <a:latin typeface="Times New Roman" pitchFamily="18" charset="0"/>
                <a:ea typeface="华文中宋" pitchFamily="2" charset="-122"/>
                <a:cs typeface="Arial" charset="0"/>
              </a:rPr>
              <a:t>) </a:t>
            </a:r>
            <a:r>
              <a:rPr lang="en-US" altLang="zh-CN" sz="2000" b="1">
                <a:latin typeface="Times New Roman" pitchFamily="18" charset="0"/>
                <a:ea typeface="Cambria Math" pitchFamily="18" charset="0"/>
                <a:cs typeface="Arial" charset="0"/>
              </a:rPr>
              <a:t>‒</a:t>
            </a:r>
            <a:r>
              <a:rPr lang="zh-CN" altLang="en-US" sz="2000">
                <a:latin typeface="Times New Roman" pitchFamily="18" charset="0"/>
                <a:ea typeface="华文中宋" pitchFamily="2" charset="-122"/>
                <a:cs typeface="Arial" charset="0"/>
              </a:rPr>
              <a:t>发送符号</a:t>
            </a:r>
            <a:r>
              <a:rPr lang="en-US" altLang="zh-CN" sz="2000" i="1">
                <a:latin typeface="Times New Roman" pitchFamily="18" charset="0"/>
                <a:ea typeface="华文中宋" pitchFamily="2" charset="-122"/>
                <a:cs typeface="Arial" charset="0"/>
              </a:rPr>
              <a:t>x</a:t>
            </a:r>
            <a:r>
              <a:rPr lang="en-US" altLang="zh-CN" sz="2000" i="1" baseline="-30000">
                <a:latin typeface="Times New Roman" pitchFamily="18" charset="0"/>
                <a:ea typeface="华文中宋" pitchFamily="2" charset="-122"/>
                <a:cs typeface="Arial" charset="0"/>
              </a:rPr>
              <a:t>i</a:t>
            </a:r>
            <a:r>
              <a:rPr lang="zh-CN" altLang="en-US" sz="2000">
                <a:latin typeface="Times New Roman" pitchFamily="18" charset="0"/>
                <a:ea typeface="华文中宋" pitchFamily="2" charset="-122"/>
                <a:cs typeface="Arial" charset="0"/>
              </a:rPr>
              <a:t>的概率（</a:t>
            </a:r>
            <a:r>
              <a:rPr lang="en-US" altLang="zh-CN" sz="2000" i="1">
                <a:latin typeface="Times New Roman" pitchFamily="18" charset="0"/>
                <a:ea typeface="华文中宋" pitchFamily="2" charset="-122"/>
                <a:cs typeface="Arial" charset="0"/>
              </a:rPr>
              <a:t>i</a:t>
            </a:r>
            <a:r>
              <a:rPr lang="en-US" altLang="zh-CN" sz="2000">
                <a:latin typeface="Times New Roman" pitchFamily="18" charset="0"/>
                <a:ea typeface="华文中宋" pitchFamily="2" charset="-122"/>
                <a:cs typeface="Arial" charset="0"/>
              </a:rPr>
              <a:t>=1,2,3,</a:t>
            </a:r>
            <a:r>
              <a:rPr lang="en-US" altLang="zh-CN" sz="2000">
                <a:latin typeface="Times New Roman" pitchFamily="18" charset="0"/>
              </a:rPr>
              <a:t>⋯,</a:t>
            </a:r>
            <a:r>
              <a:rPr lang="en-US" altLang="zh-CN" sz="2000" i="1">
                <a:latin typeface="Times New Roman" pitchFamily="18" charset="0"/>
                <a:ea typeface="华文中宋" pitchFamily="2" charset="-122"/>
              </a:rPr>
              <a:t>n</a:t>
            </a:r>
            <a:r>
              <a:rPr lang="zh-CN" altLang="en-US" sz="2000">
                <a:latin typeface="Times New Roman" pitchFamily="18" charset="0"/>
                <a:ea typeface="华文中宋" pitchFamily="2" charset="-122"/>
              </a:rPr>
              <a:t>）</a:t>
            </a:r>
          </a:p>
        </p:txBody>
      </p:sp>
      <p:sp>
        <p:nvSpPr>
          <p:cNvPr id="49160" name="矩形 21"/>
          <p:cNvSpPr>
            <a:spLocks noChangeArrowheads="1"/>
          </p:cNvSpPr>
          <p:nvPr/>
        </p:nvSpPr>
        <p:spPr bwMode="auto">
          <a:xfrm>
            <a:off x="482600" y="2317750"/>
            <a:ext cx="537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000080"/>
                </a:solidFill>
                <a:ea typeface="华文中宋" pitchFamily="2" charset="-122"/>
                <a:cs typeface="Arial" charset="0"/>
              </a:rPr>
              <a:t>（</a:t>
            </a:r>
            <a:r>
              <a:rPr lang="en-US" altLang="zh-CN" sz="2400">
                <a:solidFill>
                  <a:srgbClr val="000080"/>
                </a:solidFill>
                <a:ea typeface="华文中宋" pitchFamily="2" charset="-122"/>
                <a:cs typeface="Arial" charset="0"/>
              </a:rPr>
              <a:t>1</a:t>
            </a:r>
            <a:r>
              <a:rPr lang="zh-CN" altLang="en-US" sz="2400">
                <a:solidFill>
                  <a:srgbClr val="000080"/>
                </a:solidFill>
                <a:ea typeface="华文中宋" pitchFamily="2" charset="-122"/>
                <a:cs typeface="Arial" charset="0"/>
              </a:rPr>
              <a:t>）信源发送的平均信息量（熵）</a:t>
            </a:r>
            <a:endParaRPr lang="zh-CN" altLang="en-US" sz="2400">
              <a:solidFill>
                <a:srgbClr val="000000"/>
              </a:solidFill>
              <a:ea typeface="华文中宋" pitchFamily="2" charset="-122"/>
              <a:cs typeface="Arial" charset="0"/>
            </a:endParaRPr>
          </a:p>
        </p:txBody>
      </p:sp>
      <p:graphicFrame>
        <p:nvGraphicFramePr>
          <p:cNvPr id="49161" name="Object 12"/>
          <p:cNvGraphicFramePr>
            <a:graphicFrameLocks noChangeAspect="1"/>
          </p:cNvGraphicFramePr>
          <p:nvPr/>
        </p:nvGraphicFramePr>
        <p:xfrm>
          <a:off x="2276475" y="2806700"/>
          <a:ext cx="3273425" cy="800100"/>
        </p:xfrm>
        <a:graphic>
          <a:graphicData uri="http://schemas.openxmlformats.org/presentationml/2006/ole">
            <mc:AlternateContent xmlns:mc="http://schemas.openxmlformats.org/markup-compatibility/2006">
              <mc:Choice xmlns:v="urn:schemas-microsoft-com:vml" Requires="v">
                <p:oleObj spid="_x0000_s49172" name="公式" r:id="rId5" imgW="1752600" imgH="431800" progId="Equation.3">
                  <p:embed/>
                </p:oleObj>
              </mc:Choice>
              <mc:Fallback>
                <p:oleObj name="公式" r:id="rId5" imgW="1752600" imgH="4318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6475" y="2806700"/>
                        <a:ext cx="3273425" cy="800100"/>
                      </a:xfrm>
                      <a:prstGeom prst="rect">
                        <a:avLst/>
                      </a:prstGeom>
                      <a:noFill/>
                      <a:ln w="38100" cmpd="dbl">
                        <a:solidFill>
                          <a:srgbClr val="808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2" name="矩形 25"/>
          <p:cNvSpPr>
            <a:spLocks noChangeArrowheads="1"/>
          </p:cNvSpPr>
          <p:nvPr/>
        </p:nvSpPr>
        <p:spPr bwMode="auto">
          <a:xfrm>
            <a:off x="527050" y="4273550"/>
            <a:ext cx="657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000080"/>
                </a:solidFill>
                <a:ea typeface="华文中宋" pitchFamily="2" charset="-122"/>
                <a:cs typeface="Arial" charset="0"/>
              </a:rPr>
              <a:t>（</a:t>
            </a:r>
            <a:r>
              <a:rPr lang="en-US" altLang="zh-CN" sz="2400">
                <a:solidFill>
                  <a:srgbClr val="000080"/>
                </a:solidFill>
                <a:ea typeface="华文中宋" pitchFamily="2" charset="-122"/>
                <a:cs typeface="Arial" charset="0"/>
              </a:rPr>
              <a:t>2</a:t>
            </a:r>
            <a:r>
              <a:rPr lang="zh-CN" altLang="en-US" sz="2400">
                <a:solidFill>
                  <a:srgbClr val="000080"/>
                </a:solidFill>
                <a:ea typeface="华文中宋" pitchFamily="2" charset="-122"/>
                <a:cs typeface="Arial" charset="0"/>
              </a:rPr>
              <a:t>）因信道噪声而损失的平均信息量</a:t>
            </a:r>
            <a:endParaRPr lang="zh-CN" altLang="en-US" sz="2400">
              <a:solidFill>
                <a:srgbClr val="000000"/>
              </a:solidFill>
              <a:ea typeface="华文中宋" pitchFamily="2" charset="-122"/>
              <a:cs typeface="Arial" charset="0"/>
            </a:endParaRPr>
          </a:p>
        </p:txBody>
      </p:sp>
      <p:graphicFrame>
        <p:nvGraphicFramePr>
          <p:cNvPr id="49163" name="Object 15"/>
          <p:cNvGraphicFramePr>
            <a:graphicFrameLocks noChangeAspect="1"/>
          </p:cNvGraphicFramePr>
          <p:nvPr/>
        </p:nvGraphicFramePr>
        <p:xfrm>
          <a:off x="2273300" y="4762500"/>
          <a:ext cx="5499100" cy="835025"/>
        </p:xfrm>
        <a:graphic>
          <a:graphicData uri="http://schemas.openxmlformats.org/presentationml/2006/ole">
            <mc:AlternateContent xmlns:mc="http://schemas.openxmlformats.org/markup-compatibility/2006">
              <mc:Choice xmlns:v="urn:schemas-microsoft-com:vml" Requires="v">
                <p:oleObj spid="_x0000_s49173" name="公式" r:id="rId7" imgW="2946400" imgH="444500" progId="Equation.3">
                  <p:embed/>
                </p:oleObj>
              </mc:Choice>
              <mc:Fallback>
                <p:oleObj name="公式" r:id="rId7" imgW="2946400" imgH="4445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3300" y="4762500"/>
                        <a:ext cx="5499100" cy="835025"/>
                      </a:xfrm>
                      <a:prstGeom prst="rect">
                        <a:avLst/>
                      </a:prstGeom>
                      <a:noFill/>
                      <a:ln w="38100" cmpd="dbl">
                        <a:solidFill>
                          <a:srgbClr val="808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4" name="矩形 32"/>
          <p:cNvSpPr>
            <a:spLocks noChangeArrowheads="1"/>
          </p:cNvSpPr>
          <p:nvPr/>
        </p:nvSpPr>
        <p:spPr bwMode="auto">
          <a:xfrm>
            <a:off x="1016000" y="5651500"/>
            <a:ext cx="76009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000"/>
              </a:lnSpc>
            </a:pPr>
            <a:r>
              <a:rPr lang="zh-CN" altLang="en-US" sz="2000">
                <a:latin typeface="Times New Roman" pitchFamily="18" charset="0"/>
                <a:ea typeface="华文中宋" pitchFamily="2" charset="-122"/>
                <a:cs typeface="Arial" charset="0"/>
              </a:rPr>
              <a:t>式中，</a:t>
            </a:r>
            <a:r>
              <a:rPr lang="en-US" altLang="zh-CN" sz="2000" i="1">
                <a:latin typeface="Times New Roman" pitchFamily="18" charset="0"/>
                <a:ea typeface="华文中宋" pitchFamily="2" charset="-122"/>
                <a:cs typeface="Arial" charset="0"/>
              </a:rPr>
              <a:t>P</a:t>
            </a:r>
            <a:r>
              <a:rPr lang="en-US" altLang="zh-CN" sz="2000">
                <a:latin typeface="Times New Roman" pitchFamily="18" charset="0"/>
                <a:ea typeface="华文中宋" pitchFamily="2" charset="-122"/>
                <a:cs typeface="Arial" charset="0"/>
              </a:rPr>
              <a:t>(</a:t>
            </a:r>
            <a:r>
              <a:rPr lang="en-US" altLang="zh-CN" sz="2000" i="1">
                <a:latin typeface="Times New Roman" pitchFamily="18" charset="0"/>
                <a:ea typeface="华文中宋" pitchFamily="2" charset="-122"/>
                <a:cs typeface="Arial" charset="0"/>
              </a:rPr>
              <a:t>y</a:t>
            </a:r>
            <a:r>
              <a:rPr lang="en-US" altLang="zh-CN" sz="2000" i="1" baseline="-30000">
                <a:latin typeface="Times New Roman" pitchFamily="18" charset="0"/>
                <a:ea typeface="华文中宋" pitchFamily="2" charset="-122"/>
                <a:cs typeface="Arial" charset="0"/>
              </a:rPr>
              <a:t>j</a:t>
            </a:r>
            <a:r>
              <a:rPr lang="en-US" altLang="zh-CN" sz="2000">
                <a:latin typeface="Times New Roman" pitchFamily="18" charset="0"/>
                <a:ea typeface="华文中宋" pitchFamily="2" charset="-122"/>
                <a:cs typeface="Arial" charset="0"/>
              </a:rPr>
              <a:t>) </a:t>
            </a:r>
            <a:r>
              <a:rPr lang="en-US" altLang="zh-CN" sz="2000" b="1">
                <a:latin typeface="Times New Roman" pitchFamily="18" charset="0"/>
                <a:ea typeface="Cambria Math" pitchFamily="18" charset="0"/>
                <a:cs typeface="Arial" charset="0"/>
              </a:rPr>
              <a:t>‒</a:t>
            </a:r>
            <a:r>
              <a:rPr lang="zh-CN" altLang="en-US" sz="2000">
                <a:latin typeface="Times New Roman" pitchFamily="18" charset="0"/>
                <a:ea typeface="华文中宋" pitchFamily="2" charset="-122"/>
                <a:cs typeface="Arial" charset="0"/>
              </a:rPr>
              <a:t>收到</a:t>
            </a:r>
            <a:r>
              <a:rPr lang="en-US" altLang="zh-CN" sz="2000" i="1">
                <a:latin typeface="Times New Roman" pitchFamily="18" charset="0"/>
                <a:ea typeface="华文中宋" pitchFamily="2" charset="-122"/>
                <a:cs typeface="Arial" charset="0"/>
              </a:rPr>
              <a:t>y</a:t>
            </a:r>
            <a:r>
              <a:rPr lang="en-US" altLang="zh-CN" sz="2000" i="1" baseline="-30000">
                <a:latin typeface="Times New Roman" pitchFamily="18" charset="0"/>
                <a:ea typeface="华文中宋" pitchFamily="2" charset="-122"/>
                <a:cs typeface="Arial" charset="0"/>
              </a:rPr>
              <a:t>j</a:t>
            </a:r>
            <a:r>
              <a:rPr lang="zh-CN" altLang="en-US" sz="2000">
                <a:latin typeface="Times New Roman" pitchFamily="18" charset="0"/>
                <a:ea typeface="华文中宋" pitchFamily="2" charset="-122"/>
                <a:cs typeface="Arial" charset="0"/>
              </a:rPr>
              <a:t>的概率（</a:t>
            </a:r>
            <a:r>
              <a:rPr lang="en-US" altLang="zh-CN" sz="2000" i="1">
                <a:latin typeface="Times New Roman" pitchFamily="18" charset="0"/>
                <a:ea typeface="华文中宋" pitchFamily="2" charset="-122"/>
                <a:cs typeface="Arial" charset="0"/>
              </a:rPr>
              <a:t>j</a:t>
            </a:r>
            <a:r>
              <a:rPr lang="en-US" altLang="zh-CN" sz="2000">
                <a:latin typeface="Times New Roman" pitchFamily="18" charset="0"/>
                <a:ea typeface="华文中宋" pitchFamily="2" charset="-122"/>
                <a:cs typeface="Arial" charset="0"/>
              </a:rPr>
              <a:t>=1,2,3,</a:t>
            </a:r>
            <a:r>
              <a:rPr lang="en-US" altLang="zh-CN" sz="2000">
                <a:latin typeface="Times New Roman" pitchFamily="18" charset="0"/>
              </a:rPr>
              <a:t>⋯,</a:t>
            </a:r>
            <a:r>
              <a:rPr lang="en-US" altLang="zh-CN" sz="2000" i="1">
                <a:latin typeface="Times New Roman" pitchFamily="18" charset="0"/>
                <a:ea typeface="华文中宋" pitchFamily="2" charset="-122"/>
              </a:rPr>
              <a:t>m</a:t>
            </a:r>
            <a:r>
              <a:rPr lang="zh-CN" altLang="en-US" sz="2000">
                <a:latin typeface="Times New Roman" pitchFamily="18" charset="0"/>
                <a:ea typeface="华文中宋" pitchFamily="2" charset="-122"/>
              </a:rPr>
              <a:t>）；</a:t>
            </a:r>
          </a:p>
          <a:p>
            <a:pPr>
              <a:lnSpc>
                <a:spcPts val="3000"/>
              </a:lnSpc>
            </a:pPr>
            <a:r>
              <a:rPr lang="en-US" altLang="zh-CN" sz="2000" i="1">
                <a:latin typeface="Times New Roman" pitchFamily="18" charset="0"/>
                <a:ea typeface="华文中宋" pitchFamily="2" charset="-122"/>
              </a:rPr>
              <a:t>           </a:t>
            </a:r>
            <a:r>
              <a:rPr lang="en-US" altLang="zh-CN" sz="2000" i="1">
                <a:solidFill>
                  <a:schemeClr val="hlink"/>
                </a:solidFill>
                <a:latin typeface="Times New Roman" pitchFamily="18" charset="0"/>
                <a:ea typeface="华文中宋" pitchFamily="2" charset="-122"/>
              </a:rPr>
              <a:t>P</a:t>
            </a:r>
            <a:r>
              <a:rPr lang="en-US" altLang="zh-CN" sz="2000">
                <a:solidFill>
                  <a:schemeClr val="hlink"/>
                </a:solidFill>
                <a:latin typeface="Times New Roman" pitchFamily="18" charset="0"/>
                <a:ea typeface="华文中宋" pitchFamily="2" charset="-122"/>
              </a:rPr>
              <a:t>(</a:t>
            </a:r>
            <a:r>
              <a:rPr lang="en-US" altLang="zh-CN" sz="2000" i="1">
                <a:solidFill>
                  <a:schemeClr val="hlink"/>
                </a:solidFill>
                <a:latin typeface="Times New Roman" pitchFamily="18" charset="0"/>
                <a:ea typeface="华文中宋" pitchFamily="2" charset="-122"/>
              </a:rPr>
              <a:t>x</a:t>
            </a:r>
            <a:r>
              <a:rPr lang="en-US" altLang="zh-CN" sz="2000" i="1" baseline="-25000">
                <a:solidFill>
                  <a:schemeClr val="hlink"/>
                </a:solidFill>
                <a:latin typeface="Times New Roman" pitchFamily="18" charset="0"/>
                <a:ea typeface="华文中宋" pitchFamily="2" charset="-122"/>
              </a:rPr>
              <a:t>i</a:t>
            </a:r>
            <a:r>
              <a:rPr lang="en-US" altLang="zh-CN" sz="2000" i="1">
                <a:solidFill>
                  <a:schemeClr val="hlink"/>
                </a:solidFill>
                <a:latin typeface="Times New Roman" pitchFamily="18" charset="0"/>
                <a:ea typeface="华文中宋" pitchFamily="2" charset="-122"/>
              </a:rPr>
              <a:t>/y</a:t>
            </a:r>
            <a:r>
              <a:rPr lang="en-US" altLang="zh-CN" sz="2000" i="1" baseline="-25000">
                <a:solidFill>
                  <a:schemeClr val="hlink"/>
                </a:solidFill>
                <a:latin typeface="Times New Roman" pitchFamily="18" charset="0"/>
                <a:ea typeface="华文中宋" pitchFamily="2" charset="-122"/>
              </a:rPr>
              <a:t>j</a:t>
            </a:r>
            <a:r>
              <a:rPr lang="en-US" altLang="zh-CN" sz="2000">
                <a:solidFill>
                  <a:schemeClr val="hlink"/>
                </a:solidFill>
                <a:latin typeface="Times New Roman" pitchFamily="18" charset="0"/>
                <a:ea typeface="华文中宋" pitchFamily="2" charset="-122"/>
              </a:rPr>
              <a:t>) </a:t>
            </a:r>
            <a:r>
              <a:rPr lang="en-US" altLang="zh-CN" sz="2000" b="1">
                <a:solidFill>
                  <a:schemeClr val="hlink"/>
                </a:solidFill>
                <a:latin typeface="Times New Roman" pitchFamily="18" charset="0"/>
              </a:rPr>
              <a:t>‒</a:t>
            </a:r>
            <a:r>
              <a:rPr lang="zh-CN" altLang="en-US" sz="2000">
                <a:solidFill>
                  <a:schemeClr val="hlink"/>
                </a:solidFill>
                <a:latin typeface="Times New Roman" pitchFamily="18" charset="0"/>
                <a:ea typeface="华文中宋" pitchFamily="2" charset="-122"/>
              </a:rPr>
              <a:t>收到</a:t>
            </a:r>
            <a:r>
              <a:rPr lang="en-US" altLang="zh-CN" sz="2000" i="1">
                <a:solidFill>
                  <a:schemeClr val="hlink"/>
                </a:solidFill>
                <a:latin typeface="Times New Roman" pitchFamily="18" charset="0"/>
                <a:ea typeface="华文中宋" pitchFamily="2" charset="-122"/>
              </a:rPr>
              <a:t>y</a:t>
            </a:r>
            <a:r>
              <a:rPr lang="en-US" altLang="zh-CN" sz="2000" i="1" baseline="-25000">
                <a:solidFill>
                  <a:schemeClr val="hlink"/>
                </a:solidFill>
                <a:latin typeface="Times New Roman" pitchFamily="18" charset="0"/>
                <a:ea typeface="华文中宋" pitchFamily="2" charset="-122"/>
              </a:rPr>
              <a:t>j</a:t>
            </a:r>
            <a:r>
              <a:rPr lang="zh-CN" altLang="en-US" sz="2000">
                <a:solidFill>
                  <a:schemeClr val="hlink"/>
                </a:solidFill>
                <a:latin typeface="Times New Roman" pitchFamily="18" charset="0"/>
                <a:ea typeface="华文中宋" pitchFamily="2" charset="-122"/>
              </a:rPr>
              <a:t>后判断发送的是</a:t>
            </a:r>
            <a:r>
              <a:rPr lang="en-US" altLang="zh-CN" sz="2000" i="1">
                <a:solidFill>
                  <a:schemeClr val="hlink"/>
                </a:solidFill>
                <a:latin typeface="Times New Roman" pitchFamily="18" charset="0"/>
                <a:ea typeface="华文中宋" pitchFamily="2" charset="-122"/>
              </a:rPr>
              <a:t>x</a:t>
            </a:r>
            <a:r>
              <a:rPr lang="en-US" altLang="zh-CN" sz="2000" i="1" baseline="-25000">
                <a:solidFill>
                  <a:schemeClr val="hlink"/>
                </a:solidFill>
                <a:latin typeface="Times New Roman" pitchFamily="18" charset="0"/>
                <a:ea typeface="华文中宋" pitchFamily="2" charset="-122"/>
              </a:rPr>
              <a:t>i</a:t>
            </a:r>
            <a:r>
              <a:rPr lang="zh-CN" altLang="en-US" sz="2000">
                <a:solidFill>
                  <a:schemeClr val="hlink"/>
                </a:solidFill>
                <a:latin typeface="Times New Roman" pitchFamily="18" charset="0"/>
                <a:ea typeface="华文中宋" pitchFamily="2" charset="-122"/>
              </a:rPr>
              <a:t>的转移概率</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73A2FE-94A5-46C3-8F35-3D1371B87A3D}" type="slidenum">
              <a:rPr lang="en-US" altLang="zh-CN" smtClean="0"/>
              <a:pPr>
                <a:defRPr/>
              </a:pPr>
              <a:t>5</a:t>
            </a:fld>
            <a:endParaRPr lang="en-US" altLang="zh-CN" dirty="0"/>
          </a:p>
        </p:txBody>
      </p:sp>
      <p:sp>
        <p:nvSpPr>
          <p:cNvPr id="5" name="灯片编号占位符 3"/>
          <p:cNvSpPr txBox="1">
            <a:spLocks/>
          </p:cNvSpPr>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2B73A2FE-94A5-46C3-8F35-3D1371B87A3D}" type="slidenum">
              <a:rPr lang="en-US" altLang="zh-CN" smtClean="0"/>
              <a:pPr>
                <a:defRPr/>
              </a:pPr>
              <a:t>5</a:t>
            </a:fld>
            <a:endParaRPr lang="en-US" altLang="zh-CN" dirty="0"/>
          </a:p>
        </p:txBody>
      </p:sp>
      <p:grpSp>
        <p:nvGrpSpPr>
          <p:cNvPr id="12" name="组合 11"/>
          <p:cNvGrpSpPr/>
          <p:nvPr/>
        </p:nvGrpSpPr>
        <p:grpSpPr>
          <a:xfrm>
            <a:off x="-4031" y="732155"/>
            <a:ext cx="9121536" cy="5762865"/>
            <a:chOff x="22464" y="732155"/>
            <a:chExt cx="9121536" cy="5762865"/>
          </a:xfrm>
        </p:grpSpPr>
        <p:pic>
          <p:nvPicPr>
            <p:cNvPr id="7" name="图片 5"/>
            <p:cNvPicPr>
              <a:picLocks noChangeAspect="1"/>
            </p:cNvPicPr>
            <p:nvPr/>
          </p:nvPicPr>
          <p:blipFill rotWithShape="1">
            <a:blip r:embed="rId2">
              <a:extLst>
                <a:ext uri="{28A0092B-C50C-407E-A947-70E740481C1C}">
                  <a14:useLocalDpi xmlns:a14="http://schemas.microsoft.com/office/drawing/2010/main" val="0"/>
                </a:ext>
              </a:extLst>
            </a:blip>
            <a:srcRect t="7203" r="11"/>
            <a:stretch/>
          </p:blipFill>
          <p:spPr bwMode="auto">
            <a:xfrm>
              <a:off x="22465" y="732155"/>
              <a:ext cx="9121535" cy="300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p:cNvPicPr>
            <p:nvPr/>
          </p:nvPicPr>
          <p:blipFill rotWithShape="1">
            <a:blip r:embed="rId3">
              <a:extLst>
                <a:ext uri="{28A0092B-C50C-407E-A947-70E740481C1C}">
                  <a14:useLocalDpi xmlns:a14="http://schemas.microsoft.com/office/drawing/2010/main" val="0"/>
                </a:ext>
              </a:extLst>
            </a:blip>
            <a:srcRect l="246" t="8722" r="108" b="55892"/>
            <a:stretch/>
          </p:blipFill>
          <p:spPr bwMode="auto">
            <a:xfrm>
              <a:off x="22464" y="3739140"/>
              <a:ext cx="9121535" cy="275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3"/>
          <p:cNvSpPr txBox="1">
            <a:spLocks noChangeArrowheads="1"/>
          </p:cNvSpPr>
          <p:nvPr/>
        </p:nvSpPr>
        <p:spPr bwMode="auto">
          <a:xfrm>
            <a:off x="177281" y="212660"/>
            <a:ext cx="5967155" cy="411755"/>
          </a:xfrm>
          <a:prstGeom prst="rect">
            <a:avLst/>
          </a:prstGeom>
          <a:noFill/>
          <a:ln w="9525">
            <a:noFill/>
            <a:miter lim="800000"/>
            <a:headEnd/>
            <a:tailEnd/>
          </a:ln>
        </p:spPr>
        <p:txBody>
          <a:bodyPr/>
          <a:lstStyle/>
          <a:p>
            <a:pPr marL="285750" indent="-285750">
              <a:spcBef>
                <a:spcPct val="20000"/>
              </a:spcBef>
              <a:buClr>
                <a:schemeClr val="hlink"/>
              </a:buClr>
              <a:buSzPct val="65000"/>
              <a:defRPr/>
            </a:pPr>
            <a:r>
              <a:rPr lang="zh-CN" altLang="en-US" sz="2400" b="1" kern="0" dirty="0" smtClean="0">
                <a:solidFill>
                  <a:srgbClr val="003399"/>
                </a:solidFill>
                <a:latin typeface="等线" panose="02010600030101010101" pitchFamily="2" charset="-122"/>
                <a:ea typeface="等线" panose="02010600030101010101" pitchFamily="2" charset="-122"/>
              </a:rPr>
              <a:t>电磁波频段及典型应用</a:t>
            </a:r>
            <a:endParaRPr lang="en-US" altLang="zh-CN" sz="2400" b="1" kern="0" dirty="0">
              <a:solidFill>
                <a:srgbClr val="0033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3878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C90C022-71DA-4FE4-8EC1-522BB29F4893}" type="slidenum">
              <a:rPr lang="en-US" altLang="zh-CN" smtClean="0">
                <a:latin typeface="Tahoma" pitchFamily="34" charset="0"/>
              </a:rPr>
              <a:pPr eaLnBrk="1" hangingPunct="1"/>
              <a:t>50</a:t>
            </a:fld>
            <a:endParaRPr lang="en-US" altLang="zh-CN" smtClean="0">
              <a:latin typeface="Tahoma" pitchFamily="34" charset="0"/>
            </a:endParaRPr>
          </a:p>
        </p:txBody>
      </p:sp>
      <p:sp>
        <p:nvSpPr>
          <p:cNvPr id="50179" name="矩形 8"/>
          <p:cNvSpPr>
            <a:spLocks noChangeArrowheads="1"/>
          </p:cNvSpPr>
          <p:nvPr/>
        </p:nvSpPr>
        <p:spPr bwMode="auto">
          <a:xfrm>
            <a:off x="274638" y="458788"/>
            <a:ext cx="7024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000080"/>
                </a:solidFill>
                <a:ea typeface="华文中宋" pitchFamily="2" charset="-122"/>
                <a:cs typeface="Arial" charset="0"/>
              </a:rPr>
              <a:t>（</a:t>
            </a:r>
            <a:r>
              <a:rPr lang="en-US" altLang="zh-CN" sz="2400">
                <a:solidFill>
                  <a:srgbClr val="000080"/>
                </a:solidFill>
                <a:ea typeface="华文中宋" pitchFamily="2" charset="-122"/>
                <a:cs typeface="Arial" charset="0"/>
              </a:rPr>
              <a:t>3</a:t>
            </a:r>
            <a:r>
              <a:rPr lang="zh-CN" altLang="en-US" sz="2400">
                <a:solidFill>
                  <a:srgbClr val="000080"/>
                </a:solidFill>
                <a:ea typeface="华文中宋" pitchFamily="2" charset="-122"/>
                <a:cs typeface="Arial" charset="0"/>
              </a:rPr>
              <a:t>）信息传输速率</a:t>
            </a:r>
            <a:r>
              <a:rPr lang="en-US" altLang="zh-CN" sz="2400" i="1">
                <a:solidFill>
                  <a:srgbClr val="FF0000"/>
                </a:solidFill>
                <a:ea typeface="华文中宋" pitchFamily="2" charset="-122"/>
                <a:cs typeface="Arial" charset="0"/>
              </a:rPr>
              <a:t>R</a:t>
            </a:r>
            <a:r>
              <a:rPr lang="en-US" altLang="zh-CN" sz="2400" i="1">
                <a:solidFill>
                  <a:srgbClr val="000080"/>
                </a:solidFill>
                <a:ea typeface="华文中宋" pitchFamily="2" charset="-122"/>
                <a:cs typeface="Arial" charset="0"/>
              </a:rPr>
              <a:t> </a:t>
            </a:r>
            <a:r>
              <a:rPr lang="en-US" altLang="zh-CN" sz="2000" i="1">
                <a:ea typeface="华文中宋" pitchFamily="2" charset="-122"/>
                <a:cs typeface="Arial" charset="0"/>
              </a:rPr>
              <a:t>——</a:t>
            </a:r>
            <a:r>
              <a:rPr lang="zh-CN" altLang="en-US" sz="2000">
                <a:latin typeface="华文中宋" pitchFamily="2" charset="-122"/>
                <a:ea typeface="华文中宋" pitchFamily="2" charset="-122"/>
                <a:cs typeface="Arial" charset="0"/>
              </a:rPr>
              <a:t>信道每秒传输的平均信息量</a:t>
            </a:r>
            <a:endParaRPr lang="en-US" altLang="zh-CN" sz="2000">
              <a:latin typeface="华文中宋" pitchFamily="2" charset="-122"/>
              <a:ea typeface="华文中宋" pitchFamily="2" charset="-122"/>
              <a:cs typeface="Arial" charset="0"/>
            </a:endParaRPr>
          </a:p>
        </p:txBody>
      </p:sp>
      <p:sp>
        <p:nvSpPr>
          <p:cNvPr id="50180" name="矩形 9"/>
          <p:cNvSpPr>
            <a:spLocks noChangeArrowheads="1"/>
          </p:cNvSpPr>
          <p:nvPr/>
        </p:nvSpPr>
        <p:spPr bwMode="auto">
          <a:xfrm>
            <a:off x="1557338" y="2338388"/>
            <a:ext cx="4957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a:latin typeface="Times New Roman" pitchFamily="18" charset="0"/>
                <a:ea typeface="华文中宋" pitchFamily="2" charset="-122"/>
                <a:cs typeface="Arial" charset="0"/>
              </a:rPr>
              <a:t>[</a:t>
            </a:r>
            <a:r>
              <a:rPr lang="en-US" altLang="zh-CN" sz="2000" i="1">
                <a:latin typeface="Times New Roman" pitchFamily="18" charset="0"/>
                <a:ea typeface="华文中宋" pitchFamily="2" charset="-122"/>
                <a:cs typeface="Arial" charset="0"/>
              </a:rPr>
              <a:t>H</a:t>
            </a:r>
            <a:r>
              <a:rPr lang="en-US" altLang="zh-CN" sz="2000">
                <a:latin typeface="Times New Roman" pitchFamily="18" charset="0"/>
                <a:ea typeface="华文中宋" pitchFamily="2" charset="-122"/>
                <a:cs typeface="Arial" charset="0"/>
              </a:rPr>
              <a:t>(</a:t>
            </a:r>
            <a:r>
              <a:rPr lang="en-US" altLang="zh-CN" sz="2000" i="1">
                <a:latin typeface="Times New Roman" pitchFamily="18" charset="0"/>
                <a:ea typeface="华文中宋" pitchFamily="2" charset="-122"/>
                <a:cs typeface="Arial" charset="0"/>
              </a:rPr>
              <a:t>x</a:t>
            </a:r>
            <a:r>
              <a:rPr lang="en-US" altLang="zh-CN" sz="2000">
                <a:latin typeface="Times New Roman" pitchFamily="18" charset="0"/>
                <a:ea typeface="华文中宋" pitchFamily="2" charset="-122"/>
                <a:cs typeface="Arial" charset="0"/>
              </a:rPr>
              <a:t>) – </a:t>
            </a:r>
            <a:r>
              <a:rPr lang="en-US" altLang="zh-CN" sz="2000" i="1">
                <a:latin typeface="Times New Roman" pitchFamily="18" charset="0"/>
                <a:ea typeface="华文中宋" pitchFamily="2" charset="-122"/>
                <a:cs typeface="Arial" charset="0"/>
              </a:rPr>
              <a:t>H</a:t>
            </a:r>
            <a:r>
              <a:rPr lang="en-US" altLang="zh-CN" sz="2000">
                <a:latin typeface="Times New Roman" pitchFamily="18" charset="0"/>
                <a:ea typeface="华文中宋" pitchFamily="2" charset="-122"/>
                <a:cs typeface="Arial" charset="0"/>
              </a:rPr>
              <a:t>(</a:t>
            </a:r>
            <a:r>
              <a:rPr lang="en-US" altLang="zh-CN" sz="2000" i="1">
                <a:latin typeface="Times New Roman" pitchFamily="18" charset="0"/>
                <a:ea typeface="华文中宋" pitchFamily="2" charset="-122"/>
                <a:cs typeface="Arial" charset="0"/>
              </a:rPr>
              <a:t>x</a:t>
            </a:r>
            <a:r>
              <a:rPr lang="en-US" altLang="zh-CN" sz="2000">
                <a:latin typeface="Times New Roman" pitchFamily="18" charset="0"/>
                <a:ea typeface="华文中宋" pitchFamily="2" charset="-122"/>
                <a:cs typeface="Arial" charset="0"/>
              </a:rPr>
              <a:t>/</a:t>
            </a:r>
            <a:r>
              <a:rPr lang="en-US" altLang="zh-CN" sz="2000" i="1">
                <a:latin typeface="Times New Roman" pitchFamily="18" charset="0"/>
                <a:ea typeface="华文中宋" pitchFamily="2" charset="-122"/>
                <a:cs typeface="Arial" charset="0"/>
              </a:rPr>
              <a:t>y</a:t>
            </a:r>
            <a:r>
              <a:rPr lang="en-US" altLang="zh-CN" sz="2000">
                <a:latin typeface="Times New Roman" pitchFamily="18" charset="0"/>
                <a:ea typeface="华文中宋" pitchFamily="2" charset="-122"/>
                <a:cs typeface="Arial" charset="0"/>
              </a:rPr>
              <a:t>)]</a:t>
            </a:r>
            <a:r>
              <a:rPr lang="en-US" altLang="zh-CN" sz="2000" b="1">
                <a:solidFill>
                  <a:srgbClr val="003399"/>
                </a:solidFill>
                <a:latin typeface="Times New Roman" pitchFamily="18" charset="0"/>
                <a:ea typeface="华文中宋" pitchFamily="2" charset="-122"/>
                <a:cs typeface="Arial" charset="0"/>
              </a:rPr>
              <a:t> </a:t>
            </a:r>
            <a:r>
              <a:rPr lang="en-US" altLang="zh-CN" sz="2000" b="1">
                <a:latin typeface="Times New Roman" pitchFamily="18" charset="0"/>
                <a:ea typeface="华文中宋" pitchFamily="2" charset="-122"/>
                <a:cs typeface="Arial" charset="0"/>
              </a:rPr>
              <a:t>‒</a:t>
            </a:r>
            <a:r>
              <a:rPr lang="zh-CN" altLang="en-US" sz="2000">
                <a:latin typeface="Times New Roman" pitchFamily="18" charset="0"/>
                <a:ea typeface="华文中宋" pitchFamily="2" charset="-122"/>
                <a:cs typeface="Arial" charset="0"/>
              </a:rPr>
              <a:t>是接收端得到的平均信息量</a:t>
            </a:r>
          </a:p>
        </p:txBody>
      </p:sp>
      <p:graphicFrame>
        <p:nvGraphicFramePr>
          <p:cNvPr id="50181" name="Object 21"/>
          <p:cNvGraphicFramePr>
            <a:graphicFrameLocks noChangeAspect="1"/>
          </p:cNvGraphicFramePr>
          <p:nvPr/>
        </p:nvGraphicFramePr>
        <p:xfrm>
          <a:off x="1601788" y="1271588"/>
          <a:ext cx="3908425" cy="446087"/>
        </p:xfrm>
        <a:graphic>
          <a:graphicData uri="http://schemas.openxmlformats.org/presentationml/2006/ole">
            <mc:AlternateContent xmlns:mc="http://schemas.openxmlformats.org/markup-compatibility/2006">
              <mc:Choice xmlns:v="urn:schemas-microsoft-com:vml" Requires="v">
                <p:oleObj spid="_x0000_s50197" name="Equation" r:id="rId3" imgW="1777229" imgH="203112" progId="Equation.DSMT4">
                  <p:embed/>
                </p:oleObj>
              </mc:Choice>
              <mc:Fallback>
                <p:oleObj name="Equation" r:id="rId3" imgW="1777229" imgH="203112"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1271588"/>
                        <a:ext cx="3908425" cy="446087"/>
                      </a:xfrm>
                      <a:prstGeom prst="rect">
                        <a:avLst/>
                      </a:prstGeom>
                      <a:noFill/>
                      <a:ln w="38100" cmpd="dbl">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737373"/>
                              </a:outerShdw>
                            </a:effectLst>
                          </a14:hiddenEffects>
                        </a:ext>
                      </a:extLst>
                    </p:spPr>
                  </p:pic>
                </p:oleObj>
              </mc:Fallback>
            </mc:AlternateContent>
          </a:graphicData>
        </a:graphic>
      </p:graphicFrame>
      <p:sp>
        <p:nvSpPr>
          <p:cNvPr id="50182" name="矩形 13"/>
          <p:cNvSpPr>
            <a:spLocks noChangeArrowheads="1"/>
          </p:cNvSpPr>
          <p:nvPr/>
        </p:nvSpPr>
        <p:spPr bwMode="auto">
          <a:xfrm>
            <a:off x="1550988" y="1893888"/>
            <a:ext cx="4645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ea typeface="华文中宋" pitchFamily="2" charset="-122"/>
                <a:cs typeface="Arial" charset="0"/>
              </a:rPr>
              <a:t> </a:t>
            </a:r>
            <a:r>
              <a:rPr lang="en-US" altLang="zh-CN" sz="2000" b="1" i="1">
                <a:solidFill>
                  <a:srgbClr val="003399"/>
                </a:solidFill>
                <a:ea typeface="华文中宋" pitchFamily="2" charset="-122"/>
                <a:cs typeface="Arial" charset="0"/>
              </a:rPr>
              <a:t>r</a:t>
            </a:r>
            <a:r>
              <a:rPr lang="en-US" altLang="zh-CN" sz="2000" b="1">
                <a:solidFill>
                  <a:srgbClr val="003399"/>
                </a:solidFill>
                <a:ea typeface="华文中宋" pitchFamily="2" charset="-122"/>
                <a:cs typeface="Arial" charset="0"/>
              </a:rPr>
              <a:t> </a:t>
            </a:r>
            <a:r>
              <a:rPr lang="en-US" altLang="zh-CN" sz="2000" b="1">
                <a:ea typeface="华文中宋" pitchFamily="2" charset="-122"/>
                <a:cs typeface="Arial" charset="0"/>
              </a:rPr>
              <a:t>‒</a:t>
            </a:r>
            <a:r>
              <a:rPr lang="zh-CN" altLang="en-US" sz="2000">
                <a:ea typeface="华文中宋" pitchFamily="2" charset="-122"/>
                <a:cs typeface="Arial" charset="0"/>
              </a:rPr>
              <a:t>信道每秒传输的符号数（符号速率</a:t>
            </a:r>
            <a:r>
              <a:rPr lang="zh-CN" altLang="en-US">
                <a:ea typeface="华文中宋" pitchFamily="2" charset="-122"/>
                <a:cs typeface="Arial" charset="0"/>
              </a:rPr>
              <a:t>）</a:t>
            </a:r>
          </a:p>
        </p:txBody>
      </p:sp>
      <p:sp>
        <p:nvSpPr>
          <p:cNvPr id="50183" name="矩形 15"/>
          <p:cNvSpPr>
            <a:spLocks noChangeArrowheads="1"/>
          </p:cNvSpPr>
          <p:nvPr/>
        </p:nvSpPr>
        <p:spPr bwMode="auto">
          <a:xfrm>
            <a:off x="484188" y="3468688"/>
            <a:ext cx="85725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500"/>
              </a:lnSpc>
            </a:pPr>
            <a:r>
              <a:rPr lang="en-US" altLang="zh-CN" sz="2000">
                <a:solidFill>
                  <a:srgbClr val="FF0000"/>
                </a:solidFill>
                <a:latin typeface="华文中宋" pitchFamily="2" charset="-122"/>
                <a:ea typeface="华文中宋" pitchFamily="2" charset="-122"/>
                <a:cs typeface="Arial" charset="0"/>
              </a:rPr>
              <a:t>——</a:t>
            </a:r>
            <a:r>
              <a:rPr lang="zh-CN" altLang="en-US" sz="2000">
                <a:solidFill>
                  <a:srgbClr val="FF0000"/>
                </a:solidFill>
                <a:latin typeface="华文中宋" pitchFamily="2" charset="-122"/>
                <a:ea typeface="华文中宋" pitchFamily="2" charset="-122"/>
                <a:cs typeface="Arial" charset="0"/>
              </a:rPr>
              <a:t>最大</a:t>
            </a:r>
            <a:r>
              <a:rPr lang="zh-CN" altLang="en-US" sz="2000">
                <a:latin typeface="华文中宋" pitchFamily="2" charset="-122"/>
                <a:ea typeface="华文中宋" pitchFamily="2" charset="-122"/>
                <a:cs typeface="Arial" charset="0"/>
              </a:rPr>
              <a:t>信息传输速率：</a:t>
            </a:r>
            <a:r>
              <a:rPr lang="zh-CN" altLang="en-US" sz="2000">
                <a:solidFill>
                  <a:srgbClr val="000000"/>
                </a:solidFill>
                <a:ea typeface="华文中宋" pitchFamily="2" charset="-122"/>
                <a:cs typeface="Arial" charset="0"/>
              </a:rPr>
              <a:t>对一切可能的信源概率分布，求</a:t>
            </a:r>
            <a:r>
              <a:rPr lang="fr-FR" altLang="zh-CN" sz="2400" i="1">
                <a:solidFill>
                  <a:srgbClr val="FF0000"/>
                </a:solidFill>
                <a:ea typeface="华文中宋" pitchFamily="2" charset="-122"/>
                <a:cs typeface="Arial" charset="0"/>
              </a:rPr>
              <a:t>R</a:t>
            </a:r>
            <a:r>
              <a:rPr lang="zh-CN" altLang="en-US" sz="2000">
                <a:solidFill>
                  <a:srgbClr val="000000"/>
                </a:solidFill>
                <a:ea typeface="华文中宋" pitchFamily="2" charset="-122"/>
                <a:cs typeface="Arial" charset="0"/>
              </a:rPr>
              <a:t>的最大值：</a:t>
            </a:r>
            <a:endParaRPr lang="en-US" altLang="zh-CN" sz="2000">
              <a:latin typeface="华文中宋" pitchFamily="2" charset="-122"/>
              <a:ea typeface="华文中宋" pitchFamily="2" charset="-122"/>
              <a:cs typeface="Arial" charset="0"/>
            </a:endParaRPr>
          </a:p>
        </p:txBody>
      </p:sp>
      <p:sp>
        <p:nvSpPr>
          <p:cNvPr id="123909" name="Rectangle 5"/>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ea typeface="宋体" pitchFamily="2" charset="-122"/>
            </a:endParaRPr>
          </a:p>
        </p:txBody>
      </p:sp>
      <p:graphicFrame>
        <p:nvGraphicFramePr>
          <p:cNvPr id="50185" name="Object 4"/>
          <p:cNvGraphicFramePr>
            <a:graphicFrameLocks noChangeAspect="1"/>
          </p:cNvGraphicFramePr>
          <p:nvPr/>
        </p:nvGraphicFramePr>
        <p:xfrm>
          <a:off x="1871663" y="4143375"/>
          <a:ext cx="6169025" cy="650875"/>
        </p:xfrm>
        <a:graphic>
          <a:graphicData uri="http://schemas.openxmlformats.org/presentationml/2006/ole">
            <mc:AlternateContent xmlns:mc="http://schemas.openxmlformats.org/markup-compatibility/2006">
              <mc:Choice xmlns:v="urn:schemas-microsoft-com:vml" Requires="v">
                <p:oleObj spid="_x0000_s50198" name="Equation" r:id="rId5" imgW="2794000" imgH="292100" progId="Equation.DSMT4">
                  <p:embed/>
                </p:oleObj>
              </mc:Choice>
              <mc:Fallback>
                <p:oleObj name="Equation" r:id="rId5" imgW="2794000" imgH="2921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4143375"/>
                        <a:ext cx="6169025" cy="650875"/>
                      </a:xfrm>
                      <a:prstGeom prst="rect">
                        <a:avLst/>
                      </a:prstGeom>
                      <a:noFill/>
                      <a:ln w="38100" cmpd="dbl">
                        <a:solidFill>
                          <a:srgbClr val="66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11" name="Rectangle 7"/>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ea typeface="宋体" pitchFamily="2" charset="-122"/>
            </a:endParaRPr>
          </a:p>
        </p:txBody>
      </p:sp>
      <p:sp>
        <p:nvSpPr>
          <p:cNvPr id="50187" name="矩形 22"/>
          <p:cNvSpPr>
            <a:spLocks noChangeArrowheads="1"/>
          </p:cNvSpPr>
          <p:nvPr/>
        </p:nvSpPr>
        <p:spPr bwMode="auto">
          <a:xfrm>
            <a:off x="2147888" y="5832475"/>
            <a:ext cx="5057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latin typeface="华文中宋" pitchFamily="2" charset="-122"/>
                <a:ea typeface="华文中宋" pitchFamily="2" charset="-122"/>
              </a:rPr>
              <a:t>含义：每个符号能够传输的最大平均信息量</a:t>
            </a:r>
          </a:p>
        </p:txBody>
      </p:sp>
      <p:graphicFrame>
        <p:nvGraphicFramePr>
          <p:cNvPr id="50188" name="Object 4"/>
          <p:cNvGraphicFramePr>
            <a:graphicFrameLocks noChangeAspect="1"/>
          </p:cNvGraphicFramePr>
          <p:nvPr/>
        </p:nvGraphicFramePr>
        <p:xfrm>
          <a:off x="2355850" y="5092700"/>
          <a:ext cx="4795838" cy="650875"/>
        </p:xfrm>
        <a:graphic>
          <a:graphicData uri="http://schemas.openxmlformats.org/presentationml/2006/ole">
            <mc:AlternateContent xmlns:mc="http://schemas.openxmlformats.org/markup-compatibility/2006">
              <mc:Choice xmlns:v="urn:schemas-microsoft-com:vml" Requires="v">
                <p:oleObj spid="_x0000_s50199" name="Equation" r:id="rId7" imgW="2171700" imgH="292100" progId="Equation.DSMT4">
                  <p:embed/>
                </p:oleObj>
              </mc:Choice>
              <mc:Fallback>
                <p:oleObj name="Equation" r:id="rId7" imgW="2171700" imgH="2921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5850" y="5092700"/>
                        <a:ext cx="4795838" cy="650875"/>
                      </a:xfrm>
                      <a:prstGeom prst="rect">
                        <a:avLst/>
                      </a:prstGeom>
                      <a:noFill/>
                      <a:ln w="38100" cmpd="dbl">
                        <a:solidFill>
                          <a:srgbClr val="66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9" name="矩形 11"/>
          <p:cNvSpPr>
            <a:spLocks noChangeArrowheads="1"/>
          </p:cNvSpPr>
          <p:nvPr/>
        </p:nvSpPr>
        <p:spPr bwMode="auto">
          <a:xfrm>
            <a:off x="260350" y="2973388"/>
            <a:ext cx="36433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ts val="3500"/>
              </a:lnSpc>
            </a:pPr>
            <a:r>
              <a:rPr lang="zh-CN" altLang="en-US" sz="2400">
                <a:solidFill>
                  <a:srgbClr val="000080"/>
                </a:solidFill>
                <a:ea typeface="华文中宋" pitchFamily="2" charset="-122"/>
                <a:cs typeface="Arial" charset="0"/>
              </a:rPr>
              <a:t>（</a:t>
            </a:r>
            <a:r>
              <a:rPr lang="en-US" altLang="zh-CN" sz="2400">
                <a:solidFill>
                  <a:srgbClr val="000080"/>
                </a:solidFill>
                <a:ea typeface="华文中宋" pitchFamily="2" charset="-122"/>
                <a:cs typeface="Arial" charset="0"/>
              </a:rPr>
              <a:t>4</a:t>
            </a:r>
            <a:r>
              <a:rPr lang="zh-CN" altLang="en-US" sz="2400">
                <a:solidFill>
                  <a:srgbClr val="000080"/>
                </a:solidFill>
                <a:ea typeface="华文中宋" pitchFamily="2" charset="-122"/>
                <a:cs typeface="Arial" charset="0"/>
              </a:rPr>
              <a:t>）信道容量</a:t>
            </a:r>
            <a:r>
              <a:rPr lang="fr-FR" altLang="zh-CN" sz="2400" i="1">
                <a:solidFill>
                  <a:srgbClr val="FF0000"/>
                </a:solidFill>
                <a:ea typeface="华文中宋" pitchFamily="2" charset="-122"/>
                <a:cs typeface="Arial" charset="0"/>
              </a:rPr>
              <a:t>C</a:t>
            </a:r>
            <a:r>
              <a:rPr lang="fr-FR" altLang="zh-CN" sz="2400" i="1" baseline="-25000">
                <a:solidFill>
                  <a:srgbClr val="FF0000"/>
                </a:solidFill>
                <a:ea typeface="华文中宋" pitchFamily="2" charset="-122"/>
                <a:cs typeface="Arial" charset="0"/>
              </a:rPr>
              <a:t>t</a:t>
            </a:r>
            <a:r>
              <a:rPr lang="fr-FR" altLang="zh-CN" sz="2400" i="1" baseline="-25000">
                <a:solidFill>
                  <a:srgbClr val="000000"/>
                </a:solidFill>
                <a:ea typeface="华文中宋" pitchFamily="2" charset="-122"/>
                <a:cs typeface="Arial" charset="0"/>
              </a:rPr>
              <a:t> </a:t>
            </a:r>
          </a:p>
        </p:txBody>
      </p:sp>
      <p:sp>
        <p:nvSpPr>
          <p:cNvPr id="50190" name="矩形 24"/>
          <p:cNvSpPr>
            <a:spLocks noChangeArrowheads="1"/>
          </p:cNvSpPr>
          <p:nvPr/>
        </p:nvSpPr>
        <p:spPr bwMode="auto">
          <a:xfrm>
            <a:off x="688975" y="4943475"/>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solidFill>
                  <a:srgbClr val="003399"/>
                </a:solidFill>
                <a:latin typeface="黑体" pitchFamily="2" charset="-122"/>
                <a:ea typeface="黑体" pitchFamily="2" charset="-122"/>
                <a:cs typeface="Times New Roman" pitchFamily="18" charset="0"/>
              </a:rPr>
              <a:t>等价式：</a:t>
            </a:r>
            <a:endParaRPr lang="zh-CN" altLang="en-US" sz="2000">
              <a:solidFill>
                <a:srgbClr val="003399"/>
              </a:solidFill>
              <a:ea typeface="黑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B57BD4C-B2A6-41E5-8877-135C5DF1F0F2}" type="slidenum">
              <a:rPr lang="en-US" altLang="zh-CN" smtClean="0">
                <a:latin typeface="Tahoma" pitchFamily="34" charset="0"/>
              </a:rPr>
              <a:pPr eaLnBrk="1" hangingPunct="1"/>
              <a:t>51</a:t>
            </a:fld>
            <a:endParaRPr lang="en-US" altLang="zh-CN" smtClean="0">
              <a:latin typeface="Tahoma" pitchFamily="34" charset="0"/>
            </a:endParaRPr>
          </a:p>
        </p:txBody>
      </p:sp>
      <p:grpSp>
        <p:nvGrpSpPr>
          <p:cNvPr id="51203" name="Group 2"/>
          <p:cNvGrpSpPr>
            <a:grpSpLocks/>
          </p:cNvGrpSpPr>
          <p:nvPr/>
        </p:nvGrpSpPr>
        <p:grpSpPr bwMode="auto">
          <a:xfrm>
            <a:off x="2141538" y="3384550"/>
            <a:ext cx="5033962" cy="2700338"/>
            <a:chOff x="1434" y="2273"/>
            <a:chExt cx="3171" cy="1701"/>
          </a:xfrm>
        </p:grpSpPr>
        <p:grpSp>
          <p:nvGrpSpPr>
            <p:cNvPr id="51209" name="Group 3"/>
            <p:cNvGrpSpPr>
              <a:grpSpLocks/>
            </p:cNvGrpSpPr>
            <p:nvPr/>
          </p:nvGrpSpPr>
          <p:grpSpPr bwMode="auto">
            <a:xfrm>
              <a:off x="1434" y="2273"/>
              <a:ext cx="2977" cy="1701"/>
              <a:chOff x="2955" y="10260"/>
              <a:chExt cx="4575" cy="2340"/>
            </a:xfrm>
          </p:grpSpPr>
          <p:grpSp>
            <p:nvGrpSpPr>
              <p:cNvPr id="51211" name="Group 4"/>
              <p:cNvGrpSpPr>
                <a:grpSpLocks/>
              </p:cNvGrpSpPr>
              <p:nvPr/>
            </p:nvGrpSpPr>
            <p:grpSpPr bwMode="auto">
              <a:xfrm>
                <a:off x="2955" y="10260"/>
                <a:ext cx="4575" cy="1935"/>
                <a:chOff x="2955" y="10260"/>
                <a:chExt cx="4575" cy="1935"/>
              </a:xfrm>
            </p:grpSpPr>
            <p:sp>
              <p:nvSpPr>
                <p:cNvPr id="51213" name="Line 5"/>
                <p:cNvSpPr>
                  <a:spLocks noChangeShapeType="1"/>
                </p:cNvSpPr>
                <p:nvPr/>
              </p:nvSpPr>
              <p:spPr bwMode="auto">
                <a:xfrm>
                  <a:off x="3690" y="10620"/>
                  <a:ext cx="340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4" name="Line 6"/>
                <p:cNvSpPr>
                  <a:spLocks noChangeShapeType="1"/>
                </p:cNvSpPr>
                <p:nvPr/>
              </p:nvSpPr>
              <p:spPr bwMode="auto">
                <a:xfrm>
                  <a:off x="3660" y="11985"/>
                  <a:ext cx="340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5" name="Line 7"/>
                <p:cNvSpPr>
                  <a:spLocks noChangeShapeType="1"/>
                </p:cNvSpPr>
                <p:nvPr/>
              </p:nvSpPr>
              <p:spPr bwMode="auto">
                <a:xfrm>
                  <a:off x="3690" y="10620"/>
                  <a:ext cx="3360" cy="1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6" name="Line 8"/>
                <p:cNvSpPr>
                  <a:spLocks noChangeShapeType="1"/>
                </p:cNvSpPr>
                <p:nvPr/>
              </p:nvSpPr>
              <p:spPr bwMode="auto">
                <a:xfrm flipV="1">
                  <a:off x="3690" y="10620"/>
                  <a:ext cx="3360" cy="1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7" name="Text Box 9"/>
                <p:cNvSpPr txBox="1">
                  <a:spLocks noChangeArrowheads="1"/>
                </p:cNvSpPr>
                <p:nvPr/>
              </p:nvSpPr>
              <p:spPr bwMode="auto">
                <a:xfrm>
                  <a:off x="3300" y="10395"/>
                  <a:ext cx="45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a:latin typeface="Times New Roman" pitchFamily="18" charset="0"/>
                    </a:rPr>
                    <a:t>0</a:t>
                  </a:r>
                  <a:endParaRPr lang="en-US" altLang="zh-CN" sz="3600">
                    <a:latin typeface="Tahoma" pitchFamily="34" charset="0"/>
                  </a:endParaRPr>
                </a:p>
              </p:txBody>
            </p:sp>
            <p:sp>
              <p:nvSpPr>
                <p:cNvPr id="51218" name="Text Box 10"/>
                <p:cNvSpPr txBox="1">
                  <a:spLocks noChangeArrowheads="1"/>
                </p:cNvSpPr>
                <p:nvPr/>
              </p:nvSpPr>
              <p:spPr bwMode="auto">
                <a:xfrm>
                  <a:off x="7080" y="10380"/>
                  <a:ext cx="45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a:latin typeface="Times New Roman" pitchFamily="18" charset="0"/>
                    </a:rPr>
                    <a:t>0</a:t>
                  </a:r>
                  <a:endParaRPr lang="en-US" altLang="zh-CN" sz="3600">
                    <a:latin typeface="Tahoma" pitchFamily="34" charset="0"/>
                  </a:endParaRPr>
                </a:p>
              </p:txBody>
            </p:sp>
            <p:sp>
              <p:nvSpPr>
                <p:cNvPr id="51219" name="Text Box 11"/>
                <p:cNvSpPr txBox="1">
                  <a:spLocks noChangeArrowheads="1"/>
                </p:cNvSpPr>
                <p:nvPr/>
              </p:nvSpPr>
              <p:spPr bwMode="auto">
                <a:xfrm>
                  <a:off x="3315" y="11775"/>
                  <a:ext cx="45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a:latin typeface="Times New Roman" pitchFamily="18" charset="0"/>
                    </a:rPr>
                    <a:t>1</a:t>
                  </a:r>
                  <a:endParaRPr lang="en-US" altLang="zh-CN" sz="3600">
                    <a:latin typeface="Tahoma" pitchFamily="34" charset="0"/>
                  </a:endParaRPr>
                </a:p>
              </p:txBody>
            </p:sp>
            <p:sp>
              <p:nvSpPr>
                <p:cNvPr id="51220" name="Text Box 12"/>
                <p:cNvSpPr txBox="1">
                  <a:spLocks noChangeArrowheads="1"/>
                </p:cNvSpPr>
                <p:nvPr/>
              </p:nvSpPr>
              <p:spPr bwMode="auto">
                <a:xfrm>
                  <a:off x="7080" y="11760"/>
                  <a:ext cx="45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a:latin typeface="Times New Roman" pitchFamily="18" charset="0"/>
                    </a:rPr>
                    <a:t>1</a:t>
                  </a:r>
                  <a:endParaRPr lang="en-US" altLang="zh-CN" sz="3600">
                    <a:latin typeface="Tahoma" pitchFamily="34" charset="0"/>
                  </a:endParaRPr>
                </a:p>
              </p:txBody>
            </p:sp>
            <p:sp>
              <p:nvSpPr>
                <p:cNvPr id="51221" name="Text Box 13"/>
                <p:cNvSpPr txBox="1">
                  <a:spLocks noChangeArrowheads="1"/>
                </p:cNvSpPr>
                <p:nvPr/>
              </p:nvSpPr>
              <p:spPr bwMode="auto">
                <a:xfrm>
                  <a:off x="4710" y="10260"/>
                  <a:ext cx="180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P(0/0) = 127/128</a:t>
                  </a:r>
                  <a:endParaRPr lang="en-US" altLang="zh-CN" sz="3200">
                    <a:latin typeface="Tahoma" pitchFamily="34" charset="0"/>
                  </a:endParaRPr>
                </a:p>
              </p:txBody>
            </p:sp>
            <p:sp>
              <p:nvSpPr>
                <p:cNvPr id="51222" name="Text Box 14"/>
                <p:cNvSpPr txBox="1">
                  <a:spLocks noChangeArrowheads="1"/>
                </p:cNvSpPr>
                <p:nvPr/>
              </p:nvSpPr>
              <p:spPr bwMode="auto">
                <a:xfrm>
                  <a:off x="4500" y="11625"/>
                  <a:ext cx="180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P(1/1) = 127/128</a:t>
                  </a:r>
                  <a:endParaRPr lang="en-US" altLang="zh-CN" sz="3200">
                    <a:latin typeface="Tahoma" pitchFamily="34" charset="0"/>
                  </a:endParaRPr>
                </a:p>
              </p:txBody>
            </p:sp>
            <p:sp>
              <p:nvSpPr>
                <p:cNvPr id="51223" name="Text Box 15"/>
                <p:cNvSpPr txBox="1">
                  <a:spLocks noChangeArrowheads="1"/>
                </p:cNvSpPr>
                <p:nvPr/>
              </p:nvSpPr>
              <p:spPr bwMode="auto">
                <a:xfrm>
                  <a:off x="5880" y="11235"/>
                  <a:ext cx="163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P(1/0) = 1/128</a:t>
                  </a:r>
                  <a:endParaRPr lang="en-US" altLang="zh-CN" sz="3200">
                    <a:latin typeface="Tahoma" pitchFamily="34" charset="0"/>
                  </a:endParaRPr>
                </a:p>
              </p:txBody>
            </p:sp>
            <p:sp>
              <p:nvSpPr>
                <p:cNvPr id="51224" name="Text Box 16"/>
                <p:cNvSpPr txBox="1">
                  <a:spLocks noChangeArrowheads="1"/>
                </p:cNvSpPr>
                <p:nvPr/>
              </p:nvSpPr>
              <p:spPr bwMode="auto">
                <a:xfrm>
                  <a:off x="3450" y="11205"/>
                  <a:ext cx="163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a:latin typeface="Times New Roman" pitchFamily="18" charset="0"/>
                    </a:rPr>
                    <a:t>P(0/1) = 1/128</a:t>
                  </a:r>
                  <a:endParaRPr lang="en-US" altLang="zh-CN" sz="3200">
                    <a:latin typeface="Tahoma" pitchFamily="34" charset="0"/>
                  </a:endParaRPr>
                </a:p>
              </p:txBody>
            </p:sp>
            <p:sp>
              <p:nvSpPr>
                <p:cNvPr id="51225" name="Text Box 17"/>
                <p:cNvSpPr txBox="1">
                  <a:spLocks noChangeArrowheads="1"/>
                </p:cNvSpPr>
                <p:nvPr/>
              </p:nvSpPr>
              <p:spPr bwMode="auto">
                <a:xfrm>
                  <a:off x="2955" y="10950"/>
                  <a:ext cx="555"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a:latin typeface="Times New Roman" pitchFamily="18" charset="0"/>
                    </a:rPr>
                    <a:t>发送端</a:t>
                  </a:r>
                  <a:endParaRPr lang="zh-CN" altLang="en-US" sz="3200">
                    <a:latin typeface="Tahoma" pitchFamily="34" charset="0"/>
                  </a:endParaRPr>
                </a:p>
              </p:txBody>
            </p:sp>
          </p:grpSp>
          <p:sp>
            <p:nvSpPr>
              <p:cNvPr id="51212" name="Text Box 18"/>
              <p:cNvSpPr txBox="1">
                <a:spLocks noChangeArrowheads="1"/>
              </p:cNvSpPr>
              <p:nvPr/>
            </p:nvSpPr>
            <p:spPr bwMode="auto">
              <a:xfrm>
                <a:off x="4005" y="12075"/>
                <a:ext cx="2820"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000">
                    <a:latin typeface="Times New Roman" pitchFamily="18" charset="0"/>
                  </a:rPr>
                  <a:t>对称信道模型</a:t>
                </a:r>
                <a:endParaRPr lang="zh-CN" altLang="en-US" sz="3200">
                  <a:latin typeface="Tahoma" pitchFamily="34" charset="0"/>
                </a:endParaRPr>
              </a:p>
            </p:txBody>
          </p:sp>
        </p:grpSp>
        <p:sp>
          <p:nvSpPr>
            <p:cNvPr id="51210" name="Text Box 19"/>
            <p:cNvSpPr txBox="1">
              <a:spLocks noChangeArrowheads="1"/>
            </p:cNvSpPr>
            <p:nvPr/>
          </p:nvSpPr>
          <p:spPr bwMode="auto">
            <a:xfrm>
              <a:off x="4383" y="2812"/>
              <a:ext cx="222"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a:latin typeface="Times New Roman" pitchFamily="18" charset="0"/>
                </a:rPr>
                <a:t>接收端</a:t>
              </a:r>
              <a:endParaRPr lang="zh-CN" altLang="en-US" sz="3200">
                <a:latin typeface="Tahoma" pitchFamily="34" charset="0"/>
              </a:endParaRPr>
            </a:p>
          </p:txBody>
        </p:sp>
      </p:grpSp>
      <p:sp>
        <p:nvSpPr>
          <p:cNvPr id="51204" name="Rectangle 21"/>
          <p:cNvSpPr>
            <a:spLocks noGrp="1" noChangeArrowheads="1"/>
          </p:cNvSpPr>
          <p:nvPr>
            <p:ph type="body" idx="1"/>
          </p:nvPr>
        </p:nvSpPr>
        <p:spPr>
          <a:xfrm>
            <a:off x="476250" y="1179513"/>
            <a:ext cx="7964488" cy="2314575"/>
          </a:xfrm>
          <a:noFill/>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indent="0" eaLnBrk="1" hangingPunct="1">
              <a:lnSpc>
                <a:spcPts val="3500"/>
              </a:lnSpc>
              <a:spcBef>
                <a:spcPct val="0"/>
              </a:spcBef>
              <a:buClrTx/>
              <a:buSzTx/>
              <a:buFont typeface="Wingdings" pitchFamily="2" charset="2"/>
              <a:buNone/>
            </a:pPr>
            <a:r>
              <a:rPr lang="zh-CN" altLang="en-US" sz="2400" smtClean="0"/>
              <a:t>设信源由两种符号“</a:t>
            </a:r>
            <a:r>
              <a:rPr lang="en-US" altLang="zh-CN" sz="2400" smtClean="0"/>
              <a:t>0”</a:t>
            </a:r>
            <a:r>
              <a:rPr lang="zh-CN" altLang="en-US" sz="2400" smtClean="0"/>
              <a:t>和“</a:t>
            </a:r>
            <a:r>
              <a:rPr lang="en-US" altLang="zh-CN" sz="2400" smtClean="0"/>
              <a:t>1”</a:t>
            </a:r>
            <a:r>
              <a:rPr lang="zh-CN" altLang="en-US" sz="2400" smtClean="0"/>
              <a:t>组成，符号传输速率为</a:t>
            </a:r>
            <a:r>
              <a:rPr lang="en-US" altLang="zh-CN" sz="2400" smtClean="0"/>
              <a:t>1000</a:t>
            </a:r>
            <a:r>
              <a:rPr lang="zh-CN" altLang="en-US" sz="2400" smtClean="0"/>
              <a:t>符号</a:t>
            </a:r>
            <a:r>
              <a:rPr lang="en-US" altLang="zh-CN" sz="2400" smtClean="0"/>
              <a:t>/</a:t>
            </a:r>
            <a:r>
              <a:rPr lang="zh-CN" altLang="en-US" sz="2400" smtClean="0"/>
              <a:t>秒，且这两种符号的出现概率相等，均等于</a:t>
            </a:r>
            <a:r>
              <a:rPr lang="en-US" altLang="zh-CN" sz="2400" smtClean="0"/>
              <a:t>1/2</a:t>
            </a:r>
            <a:r>
              <a:rPr lang="zh-CN" altLang="en-US" sz="2400" smtClean="0"/>
              <a:t>。信道为</a:t>
            </a:r>
            <a:r>
              <a:rPr lang="zh-CN" altLang="en-US" sz="2400" smtClean="0">
                <a:solidFill>
                  <a:schemeClr val="hlink"/>
                </a:solidFill>
              </a:rPr>
              <a:t>对称信道</a:t>
            </a:r>
            <a:r>
              <a:rPr lang="zh-CN" altLang="en-US" sz="2400" smtClean="0"/>
              <a:t>，其传输的符号错误概率为</a:t>
            </a:r>
            <a:r>
              <a:rPr lang="en-US" altLang="zh-CN" sz="2400" smtClean="0"/>
              <a:t>1/128</a:t>
            </a:r>
            <a:r>
              <a:rPr lang="zh-CN" altLang="en-US" sz="2400" smtClean="0"/>
              <a:t>。试画出此信道模型，并求此信道的容量</a:t>
            </a:r>
            <a:r>
              <a:rPr lang="en-US" altLang="zh-CN" sz="2400" smtClean="0"/>
              <a:t>C</a:t>
            </a:r>
            <a:r>
              <a:rPr lang="zh-CN" altLang="en-US" sz="2400" smtClean="0"/>
              <a:t>和</a:t>
            </a:r>
            <a:r>
              <a:rPr lang="en-US" altLang="zh-CN" sz="2400" smtClean="0"/>
              <a:t>Ct</a:t>
            </a:r>
            <a:r>
              <a:rPr lang="zh-CN" altLang="en-US" sz="2400" smtClean="0"/>
              <a:t>。</a:t>
            </a:r>
          </a:p>
          <a:p>
            <a:pPr marL="0" indent="0" eaLnBrk="1" hangingPunct="1">
              <a:lnSpc>
                <a:spcPts val="3500"/>
              </a:lnSpc>
              <a:spcBef>
                <a:spcPct val="0"/>
              </a:spcBef>
              <a:buClrTx/>
              <a:buSzTx/>
              <a:buFont typeface="Wingdings" pitchFamily="2" charset="2"/>
              <a:buNone/>
            </a:pPr>
            <a:endParaRPr lang="zh-CN" altLang="en-US" sz="2400" b="0" smtClean="0">
              <a:latin typeface="华文细黑" pitchFamily="2" charset="-122"/>
              <a:ea typeface="华文细黑" pitchFamily="2" charset="-122"/>
            </a:endParaRPr>
          </a:p>
        </p:txBody>
      </p:sp>
      <p:grpSp>
        <p:nvGrpSpPr>
          <p:cNvPr id="51205" name="组合 52"/>
          <p:cNvGrpSpPr>
            <a:grpSpLocks/>
          </p:cNvGrpSpPr>
          <p:nvPr/>
        </p:nvGrpSpPr>
        <p:grpSpPr bwMode="auto">
          <a:xfrm>
            <a:off x="341313" y="323850"/>
            <a:ext cx="1192212" cy="622300"/>
            <a:chOff x="3606888" y="3929067"/>
            <a:chExt cx="1246060" cy="588310"/>
          </a:xfrm>
        </p:grpSpPr>
        <p:sp>
          <p:nvSpPr>
            <p:cNvPr id="11" name="椭圆 10"/>
            <p:cNvSpPr/>
            <p:nvPr/>
          </p:nvSpPr>
          <p:spPr bwMode="auto">
            <a:xfrm>
              <a:off x="3606888" y="3929067"/>
              <a:ext cx="1022068"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51208" name="矩形 44"/>
            <p:cNvSpPr>
              <a:spLocks noChangeArrowheads="1"/>
            </p:cNvSpPr>
            <p:nvPr/>
          </p:nvSpPr>
          <p:spPr bwMode="auto">
            <a:xfrm>
              <a:off x="3704781" y="4013111"/>
              <a:ext cx="1148167" cy="39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华文中宋" pitchFamily="2" charset="-122"/>
                  <a:ea typeface="华文中宋" pitchFamily="2" charset="-122"/>
                </a:rPr>
                <a:t>例题：</a:t>
              </a:r>
            </a:p>
          </p:txBody>
        </p:sp>
      </p:grpSp>
      <p:sp>
        <p:nvSpPr>
          <p:cNvPr id="51206" name="矩形 19"/>
          <p:cNvSpPr>
            <a:spLocks noChangeArrowheads="1"/>
          </p:cNvSpPr>
          <p:nvPr/>
        </p:nvSpPr>
        <p:spPr bwMode="auto">
          <a:xfrm>
            <a:off x="611188" y="311467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800" b="1">
                <a:solidFill>
                  <a:srgbClr val="482400"/>
                </a:solidFill>
                <a:ea typeface="隶书" pitchFamily="49" charset="-122"/>
              </a:rPr>
              <a:t>解：</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048694B-414D-42DF-8C17-A9018E9721A9}" type="slidenum">
              <a:rPr lang="en-US" altLang="zh-CN" smtClean="0">
                <a:latin typeface="Tahoma" pitchFamily="34" charset="0"/>
              </a:rPr>
              <a:pPr eaLnBrk="1" hangingPunct="1"/>
              <a:t>52</a:t>
            </a:fld>
            <a:endParaRPr lang="en-US" altLang="zh-CN" smtClean="0">
              <a:latin typeface="Tahoma" pitchFamily="34" charset="0"/>
            </a:endParaRPr>
          </a:p>
        </p:txBody>
      </p:sp>
      <p:sp>
        <p:nvSpPr>
          <p:cNvPr id="52227" name="Rectangle 3"/>
          <p:cNvSpPr>
            <a:spLocks noGrp="1" noChangeArrowheads="1"/>
          </p:cNvSpPr>
          <p:nvPr>
            <p:ph type="body" idx="1"/>
          </p:nvPr>
        </p:nvSpPr>
        <p:spPr>
          <a:xfrm>
            <a:off x="206375" y="458788"/>
            <a:ext cx="8718550" cy="5588000"/>
          </a:xfrm>
        </p:spPr>
        <p:txBody>
          <a:bodyPr/>
          <a:lstStyle/>
          <a:p>
            <a:pPr lvl="2">
              <a:lnSpc>
                <a:spcPct val="140000"/>
              </a:lnSpc>
              <a:buFont typeface="Wingdings" pitchFamily="2" charset="2"/>
              <a:buNone/>
            </a:pPr>
            <a:r>
              <a:rPr lang="zh-CN" altLang="en-US" b="1" smtClean="0"/>
              <a:t>此</a:t>
            </a:r>
            <a:r>
              <a:rPr lang="zh-CN" altLang="en-US" b="1" smtClean="0">
                <a:solidFill>
                  <a:schemeClr val="hlink"/>
                </a:solidFill>
              </a:rPr>
              <a:t>信源</a:t>
            </a:r>
            <a:r>
              <a:rPr lang="zh-CN" altLang="en-US" b="1" smtClean="0"/>
              <a:t>的平均信息量（熵）：</a:t>
            </a:r>
          </a:p>
          <a:p>
            <a:pPr lvl="2">
              <a:lnSpc>
                <a:spcPct val="140000"/>
              </a:lnSpc>
              <a:buFont typeface="Wingdings" pitchFamily="2" charset="2"/>
              <a:buNone/>
            </a:pPr>
            <a:r>
              <a:rPr lang="zh-CN" altLang="en-US" b="1" smtClean="0"/>
              <a:t>							  （比特</a:t>
            </a:r>
            <a:r>
              <a:rPr lang="en-US" altLang="zh-CN" b="1" smtClean="0"/>
              <a:t>/</a:t>
            </a:r>
            <a:r>
              <a:rPr lang="zh-CN" altLang="en-US" b="1" smtClean="0"/>
              <a:t>符号）</a:t>
            </a:r>
          </a:p>
          <a:p>
            <a:pPr lvl="2">
              <a:lnSpc>
                <a:spcPct val="140000"/>
              </a:lnSpc>
              <a:buFont typeface="Wingdings" pitchFamily="2" charset="2"/>
              <a:buNone/>
            </a:pPr>
            <a:r>
              <a:rPr lang="zh-CN" altLang="en-US" b="1" smtClean="0">
                <a:solidFill>
                  <a:schemeClr val="hlink"/>
                </a:solidFill>
              </a:rPr>
              <a:t>条件信息量</a:t>
            </a:r>
            <a:r>
              <a:rPr lang="en-US" altLang="zh-CN" b="1" smtClean="0"/>
              <a:t>:</a:t>
            </a:r>
          </a:p>
          <a:p>
            <a:pPr lvl="2">
              <a:lnSpc>
                <a:spcPct val="140000"/>
              </a:lnSpc>
              <a:buFont typeface="Wingdings" pitchFamily="2" charset="2"/>
              <a:buNone/>
            </a:pPr>
            <a:endParaRPr lang="zh-CN" altLang="en-US" b="1" smtClean="0"/>
          </a:p>
          <a:p>
            <a:pPr lvl="2">
              <a:lnSpc>
                <a:spcPct val="140000"/>
              </a:lnSpc>
              <a:buFont typeface="Wingdings" pitchFamily="2" charset="2"/>
              <a:buNone/>
            </a:pPr>
            <a:endParaRPr lang="zh-CN" altLang="en-US" b="1" smtClean="0"/>
          </a:p>
          <a:p>
            <a:pPr lvl="2">
              <a:lnSpc>
                <a:spcPct val="140000"/>
              </a:lnSpc>
              <a:buFont typeface="Wingdings" pitchFamily="2" charset="2"/>
              <a:buNone/>
            </a:pPr>
            <a:endParaRPr lang="zh-CN" altLang="en-US" b="1" smtClean="0"/>
          </a:p>
          <a:p>
            <a:pPr lvl="2">
              <a:lnSpc>
                <a:spcPct val="140000"/>
              </a:lnSpc>
              <a:buFont typeface="Wingdings" pitchFamily="2" charset="2"/>
              <a:buNone/>
            </a:pPr>
            <a:r>
              <a:rPr lang="zh-CN" altLang="en-US" b="1" smtClean="0"/>
              <a:t>现在 </a:t>
            </a:r>
            <a:r>
              <a:rPr lang="en-US" altLang="zh-CN" b="1" i="1" smtClean="0">
                <a:solidFill>
                  <a:schemeClr val="hlink"/>
                </a:solidFill>
              </a:rPr>
              <a:t>P</a:t>
            </a:r>
            <a:r>
              <a:rPr lang="en-US" altLang="zh-CN" b="1" smtClean="0">
                <a:solidFill>
                  <a:schemeClr val="hlink"/>
                </a:solidFill>
              </a:rPr>
              <a:t>(</a:t>
            </a:r>
            <a:r>
              <a:rPr lang="en-US" altLang="zh-CN" b="1" i="1" smtClean="0">
                <a:solidFill>
                  <a:schemeClr val="hlink"/>
                </a:solidFill>
              </a:rPr>
              <a:t>x</a:t>
            </a:r>
            <a:r>
              <a:rPr lang="en-US" altLang="zh-CN" b="1" baseline="-25000" smtClean="0">
                <a:solidFill>
                  <a:schemeClr val="hlink"/>
                </a:solidFill>
              </a:rPr>
              <a:t>1</a:t>
            </a:r>
            <a:r>
              <a:rPr lang="en-US" altLang="zh-CN" b="1" smtClean="0">
                <a:solidFill>
                  <a:schemeClr val="hlink"/>
                </a:solidFill>
              </a:rPr>
              <a:t> / </a:t>
            </a:r>
            <a:r>
              <a:rPr lang="en-US" altLang="zh-CN" b="1" i="1" smtClean="0">
                <a:solidFill>
                  <a:schemeClr val="hlink"/>
                </a:solidFill>
              </a:rPr>
              <a:t>y</a:t>
            </a:r>
            <a:r>
              <a:rPr lang="en-US" altLang="zh-CN" b="1" baseline="-25000" smtClean="0">
                <a:solidFill>
                  <a:schemeClr val="hlink"/>
                </a:solidFill>
              </a:rPr>
              <a:t>1</a:t>
            </a:r>
            <a:r>
              <a:rPr lang="en-US" altLang="zh-CN" b="1" smtClean="0">
                <a:solidFill>
                  <a:schemeClr val="hlink"/>
                </a:solidFill>
              </a:rPr>
              <a:t>) = </a:t>
            </a:r>
            <a:r>
              <a:rPr lang="en-US" altLang="zh-CN" b="1" i="1" smtClean="0">
                <a:solidFill>
                  <a:schemeClr val="hlink"/>
                </a:solidFill>
              </a:rPr>
              <a:t>P</a:t>
            </a:r>
            <a:r>
              <a:rPr lang="en-US" altLang="zh-CN" b="1" smtClean="0">
                <a:solidFill>
                  <a:schemeClr val="hlink"/>
                </a:solidFill>
              </a:rPr>
              <a:t>(</a:t>
            </a:r>
            <a:r>
              <a:rPr lang="en-US" altLang="zh-CN" b="1" i="1" smtClean="0">
                <a:solidFill>
                  <a:schemeClr val="hlink"/>
                </a:solidFill>
              </a:rPr>
              <a:t>x</a:t>
            </a:r>
            <a:r>
              <a:rPr lang="en-US" altLang="zh-CN" b="1" baseline="-25000" smtClean="0">
                <a:solidFill>
                  <a:schemeClr val="hlink"/>
                </a:solidFill>
              </a:rPr>
              <a:t>2</a:t>
            </a:r>
            <a:r>
              <a:rPr lang="en-US" altLang="zh-CN" b="1" smtClean="0">
                <a:solidFill>
                  <a:schemeClr val="hlink"/>
                </a:solidFill>
              </a:rPr>
              <a:t> / </a:t>
            </a:r>
            <a:r>
              <a:rPr lang="en-US" altLang="zh-CN" b="1" i="1" smtClean="0">
                <a:solidFill>
                  <a:schemeClr val="hlink"/>
                </a:solidFill>
              </a:rPr>
              <a:t>y</a:t>
            </a:r>
            <a:r>
              <a:rPr lang="en-US" altLang="zh-CN" b="1" baseline="-25000" smtClean="0">
                <a:solidFill>
                  <a:schemeClr val="hlink"/>
                </a:solidFill>
              </a:rPr>
              <a:t>2</a:t>
            </a:r>
            <a:r>
              <a:rPr lang="en-US" altLang="zh-CN" b="1" smtClean="0">
                <a:solidFill>
                  <a:schemeClr val="hlink"/>
                </a:solidFill>
              </a:rPr>
              <a:t>)</a:t>
            </a:r>
            <a:r>
              <a:rPr lang="en-US" altLang="zh-CN" b="1" smtClean="0"/>
              <a:t> = 127/128</a:t>
            </a:r>
            <a:r>
              <a:rPr lang="zh-CN" altLang="en-US" b="1" smtClean="0"/>
              <a:t>，</a:t>
            </a:r>
          </a:p>
          <a:p>
            <a:pPr lvl="2">
              <a:lnSpc>
                <a:spcPct val="140000"/>
              </a:lnSpc>
              <a:buFont typeface="Wingdings" pitchFamily="2" charset="2"/>
              <a:buNone/>
            </a:pPr>
            <a:r>
              <a:rPr lang="zh-CN" altLang="en-US" b="1" i="1" smtClean="0"/>
              <a:t>	      </a:t>
            </a:r>
            <a:r>
              <a:rPr lang="en-US" altLang="zh-CN" b="1" i="1" smtClean="0">
                <a:solidFill>
                  <a:schemeClr val="hlink"/>
                </a:solidFill>
              </a:rPr>
              <a:t>P</a:t>
            </a:r>
            <a:r>
              <a:rPr lang="en-US" altLang="zh-CN" b="1" smtClean="0">
                <a:solidFill>
                  <a:schemeClr val="hlink"/>
                </a:solidFill>
              </a:rPr>
              <a:t>(</a:t>
            </a:r>
            <a:r>
              <a:rPr lang="en-US" altLang="zh-CN" b="1" i="1" smtClean="0">
                <a:solidFill>
                  <a:schemeClr val="hlink"/>
                </a:solidFill>
              </a:rPr>
              <a:t>x</a:t>
            </a:r>
            <a:r>
              <a:rPr lang="en-US" altLang="zh-CN" b="1" baseline="-25000" smtClean="0">
                <a:solidFill>
                  <a:schemeClr val="hlink"/>
                </a:solidFill>
              </a:rPr>
              <a:t>1</a:t>
            </a:r>
            <a:r>
              <a:rPr lang="en-US" altLang="zh-CN" b="1" smtClean="0">
                <a:solidFill>
                  <a:schemeClr val="hlink"/>
                </a:solidFill>
              </a:rPr>
              <a:t> / </a:t>
            </a:r>
            <a:r>
              <a:rPr lang="en-US" altLang="zh-CN" b="1" i="1" smtClean="0">
                <a:solidFill>
                  <a:schemeClr val="hlink"/>
                </a:solidFill>
              </a:rPr>
              <a:t>y</a:t>
            </a:r>
            <a:r>
              <a:rPr lang="en-US" altLang="zh-CN" b="1" baseline="-25000" smtClean="0">
                <a:solidFill>
                  <a:schemeClr val="hlink"/>
                </a:solidFill>
              </a:rPr>
              <a:t>2</a:t>
            </a:r>
            <a:r>
              <a:rPr lang="en-US" altLang="zh-CN" b="1" smtClean="0">
                <a:solidFill>
                  <a:schemeClr val="hlink"/>
                </a:solidFill>
              </a:rPr>
              <a:t>) = </a:t>
            </a:r>
            <a:r>
              <a:rPr lang="en-US" altLang="zh-CN" b="1" i="1" smtClean="0">
                <a:solidFill>
                  <a:schemeClr val="hlink"/>
                </a:solidFill>
              </a:rPr>
              <a:t>P</a:t>
            </a:r>
            <a:r>
              <a:rPr lang="en-US" altLang="zh-CN" b="1" smtClean="0">
                <a:solidFill>
                  <a:schemeClr val="hlink"/>
                </a:solidFill>
              </a:rPr>
              <a:t>(</a:t>
            </a:r>
            <a:r>
              <a:rPr lang="en-US" altLang="zh-CN" b="1" i="1" smtClean="0">
                <a:solidFill>
                  <a:schemeClr val="hlink"/>
                </a:solidFill>
              </a:rPr>
              <a:t>x</a:t>
            </a:r>
            <a:r>
              <a:rPr lang="en-US" altLang="zh-CN" b="1" baseline="-25000" smtClean="0">
                <a:solidFill>
                  <a:schemeClr val="hlink"/>
                </a:solidFill>
              </a:rPr>
              <a:t>2</a:t>
            </a:r>
            <a:r>
              <a:rPr lang="en-US" altLang="zh-CN" b="1" smtClean="0">
                <a:solidFill>
                  <a:schemeClr val="hlink"/>
                </a:solidFill>
              </a:rPr>
              <a:t> / </a:t>
            </a:r>
            <a:r>
              <a:rPr lang="en-US" altLang="zh-CN" b="1" i="1" smtClean="0">
                <a:solidFill>
                  <a:schemeClr val="hlink"/>
                </a:solidFill>
              </a:rPr>
              <a:t>y</a:t>
            </a:r>
            <a:r>
              <a:rPr lang="en-US" altLang="zh-CN" b="1" baseline="-25000" smtClean="0">
                <a:solidFill>
                  <a:schemeClr val="hlink"/>
                </a:solidFill>
              </a:rPr>
              <a:t>1</a:t>
            </a:r>
            <a:r>
              <a:rPr lang="en-US" altLang="zh-CN" b="1" smtClean="0">
                <a:solidFill>
                  <a:schemeClr val="hlink"/>
                </a:solidFill>
              </a:rPr>
              <a:t>)</a:t>
            </a:r>
            <a:r>
              <a:rPr lang="en-US" altLang="zh-CN" b="1" smtClean="0"/>
              <a:t> = 1/128</a:t>
            </a:r>
            <a:r>
              <a:rPr lang="zh-CN" altLang="en-US" b="1" smtClean="0"/>
              <a:t>，</a:t>
            </a:r>
          </a:p>
          <a:p>
            <a:pPr lvl="2">
              <a:lnSpc>
                <a:spcPct val="140000"/>
              </a:lnSpc>
              <a:buFont typeface="Wingdings" pitchFamily="2" charset="2"/>
              <a:buNone/>
            </a:pPr>
            <a:r>
              <a:rPr lang="zh-CN" altLang="en-US" b="1" smtClean="0"/>
              <a:t>并且考虑到</a:t>
            </a:r>
            <a:r>
              <a:rPr lang="en-US" altLang="zh-CN" b="1" i="1" smtClean="0"/>
              <a:t>P</a:t>
            </a:r>
            <a:r>
              <a:rPr lang="en-US" altLang="zh-CN" b="1" smtClean="0"/>
              <a:t>(</a:t>
            </a:r>
            <a:r>
              <a:rPr lang="en-US" altLang="zh-CN" b="1" i="1" smtClean="0"/>
              <a:t>y</a:t>
            </a:r>
            <a:r>
              <a:rPr lang="en-US" altLang="zh-CN" b="1" baseline="-25000" smtClean="0"/>
              <a:t>1</a:t>
            </a:r>
            <a:r>
              <a:rPr lang="en-US" altLang="zh-CN" b="1" smtClean="0"/>
              <a:t>) +</a:t>
            </a:r>
            <a:r>
              <a:rPr lang="en-US" altLang="zh-CN" b="1" i="1" smtClean="0"/>
              <a:t>P</a:t>
            </a:r>
            <a:r>
              <a:rPr lang="en-US" altLang="zh-CN" b="1" smtClean="0"/>
              <a:t>(</a:t>
            </a:r>
            <a:r>
              <a:rPr lang="en-US" altLang="zh-CN" b="1" i="1" smtClean="0"/>
              <a:t>y</a:t>
            </a:r>
            <a:r>
              <a:rPr lang="en-US" altLang="zh-CN" b="1" baseline="-25000" smtClean="0"/>
              <a:t>2</a:t>
            </a:r>
            <a:r>
              <a:rPr lang="en-US" altLang="zh-CN" b="1" smtClean="0"/>
              <a:t>) = 1</a:t>
            </a:r>
            <a:r>
              <a:rPr lang="zh-CN" altLang="en-US" b="1" smtClean="0"/>
              <a:t>，所以上式可以改写为</a:t>
            </a:r>
          </a:p>
          <a:p>
            <a:pPr lvl="2">
              <a:lnSpc>
                <a:spcPct val="140000"/>
              </a:lnSpc>
              <a:buFont typeface="Wingdings" pitchFamily="2" charset="2"/>
              <a:buNone/>
            </a:pPr>
            <a:endParaRPr lang="zh-CN" altLang="en-US" b="1" smtClean="0"/>
          </a:p>
        </p:txBody>
      </p:sp>
      <p:sp>
        <p:nvSpPr>
          <p:cNvPr id="5222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52229" name="Object 5"/>
          <p:cNvGraphicFramePr>
            <a:graphicFrameLocks noChangeAspect="1"/>
          </p:cNvGraphicFramePr>
          <p:nvPr/>
        </p:nvGraphicFramePr>
        <p:xfrm>
          <a:off x="863600" y="1079500"/>
          <a:ext cx="6067425" cy="738188"/>
        </p:xfrm>
        <a:graphic>
          <a:graphicData uri="http://schemas.openxmlformats.org/presentationml/2006/ole">
            <mc:AlternateContent xmlns:mc="http://schemas.openxmlformats.org/markup-compatibility/2006">
              <mc:Choice xmlns:v="urn:schemas-microsoft-com:vml" Requires="v">
                <p:oleObj spid="_x0000_s52237" name="Equation" r:id="rId3" imgW="3619500" imgH="444500" progId="Equation.DSMT4">
                  <p:embed/>
                </p:oleObj>
              </mc:Choice>
              <mc:Fallback>
                <p:oleObj name="Equation" r:id="rId3" imgW="3619500" imgH="4445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1079500"/>
                        <a:ext cx="60674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0" name="Rectangle 6"/>
          <p:cNvSpPr>
            <a:spLocks noChangeArrowheads="1"/>
          </p:cNvSpPr>
          <p:nvPr/>
        </p:nvSpPr>
        <p:spPr bwMode="auto">
          <a:xfrm>
            <a:off x="-44450" y="2160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52231" name="Object 7"/>
          <p:cNvGraphicFramePr>
            <a:graphicFrameLocks noChangeAspect="1"/>
          </p:cNvGraphicFramePr>
          <p:nvPr/>
        </p:nvGraphicFramePr>
        <p:xfrm>
          <a:off x="722313" y="2286000"/>
          <a:ext cx="8061325" cy="1658938"/>
        </p:xfrm>
        <a:graphic>
          <a:graphicData uri="http://schemas.openxmlformats.org/presentationml/2006/ole">
            <mc:AlternateContent xmlns:mc="http://schemas.openxmlformats.org/markup-compatibility/2006">
              <mc:Choice xmlns:v="urn:schemas-microsoft-com:vml" Requires="v">
                <p:oleObj spid="_x0000_s52238" name="Equation" r:id="rId5" imgW="4445000" imgH="990600" progId="Equation.DSMT4">
                  <p:embed/>
                </p:oleObj>
              </mc:Choice>
              <mc:Fallback>
                <p:oleObj name="Equation" r:id="rId5" imgW="4445000" imgH="9906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13" y="2286000"/>
                        <a:ext cx="8061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2" name="Line 9"/>
          <p:cNvSpPr>
            <a:spLocks noChangeShapeType="1"/>
          </p:cNvSpPr>
          <p:nvPr/>
        </p:nvSpPr>
        <p:spPr bwMode="auto">
          <a:xfrm>
            <a:off x="1916113" y="3024188"/>
            <a:ext cx="4456112" cy="0"/>
          </a:xfrm>
          <a:prstGeom prst="line">
            <a:avLst/>
          </a:prstGeom>
          <a:noFill/>
          <a:ln w="38100" cmpd="dbl">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9136A4F-2EBD-4842-AF11-9E0B3FBB8C48}" type="slidenum">
              <a:rPr lang="en-US" altLang="zh-CN" smtClean="0">
                <a:latin typeface="Tahoma" pitchFamily="34" charset="0"/>
              </a:rPr>
              <a:pPr eaLnBrk="1" hangingPunct="1"/>
              <a:t>53</a:t>
            </a:fld>
            <a:endParaRPr lang="en-US" altLang="zh-CN" smtClean="0">
              <a:latin typeface="Tahoma" pitchFamily="34" charset="0"/>
            </a:endParaRPr>
          </a:p>
        </p:txBody>
      </p:sp>
      <p:sp>
        <p:nvSpPr>
          <p:cNvPr id="53251" name="Rectangle 3"/>
          <p:cNvSpPr>
            <a:spLocks noGrp="1" noChangeArrowheads="1"/>
          </p:cNvSpPr>
          <p:nvPr>
            <p:ph type="body" idx="1"/>
          </p:nvPr>
        </p:nvSpPr>
        <p:spPr>
          <a:xfrm>
            <a:off x="0" y="2798763"/>
            <a:ext cx="8802688" cy="3375025"/>
          </a:xfrm>
        </p:spPr>
        <p:txBody>
          <a:bodyPr/>
          <a:lstStyle/>
          <a:p>
            <a:pPr lvl="2">
              <a:buFont typeface="Wingdings" pitchFamily="2" charset="2"/>
              <a:buNone/>
            </a:pPr>
            <a:r>
              <a:rPr lang="en-US" altLang="zh-CN" b="1" smtClean="0"/>
              <a:t>       </a:t>
            </a:r>
            <a:r>
              <a:rPr lang="en-US" altLang="zh-CN" b="1" i="1" smtClean="0"/>
              <a:t>H</a:t>
            </a:r>
            <a:r>
              <a:rPr lang="en-US" altLang="zh-CN" b="1" smtClean="0"/>
              <a:t>(</a:t>
            </a:r>
            <a:r>
              <a:rPr lang="en-US" altLang="zh-CN" b="1" i="1" smtClean="0"/>
              <a:t>x</a:t>
            </a:r>
            <a:r>
              <a:rPr lang="en-US" altLang="zh-CN" b="1" smtClean="0"/>
              <a:t>) – </a:t>
            </a:r>
            <a:r>
              <a:rPr lang="en-US" altLang="zh-CN" b="1" i="1" smtClean="0"/>
              <a:t>H</a:t>
            </a:r>
            <a:r>
              <a:rPr lang="en-US" altLang="zh-CN" b="1" smtClean="0"/>
              <a:t>(</a:t>
            </a:r>
            <a:r>
              <a:rPr lang="en-US" altLang="zh-CN" b="1" i="1" smtClean="0"/>
              <a:t>x</a:t>
            </a:r>
            <a:r>
              <a:rPr lang="en-US" altLang="zh-CN" b="1" smtClean="0"/>
              <a:t> / </a:t>
            </a:r>
            <a:r>
              <a:rPr lang="en-US" altLang="zh-CN" b="1" i="1" smtClean="0"/>
              <a:t>y</a:t>
            </a:r>
            <a:r>
              <a:rPr lang="en-US" altLang="zh-CN" b="1" smtClean="0"/>
              <a:t>) = 1 – 0.065 = 0.935  </a:t>
            </a:r>
            <a:r>
              <a:rPr lang="zh-CN" altLang="en-US" b="1" smtClean="0"/>
              <a:t>（比特 </a:t>
            </a:r>
            <a:r>
              <a:rPr lang="en-US" altLang="zh-CN" b="1" smtClean="0"/>
              <a:t>/ </a:t>
            </a:r>
            <a:r>
              <a:rPr lang="zh-CN" altLang="en-US" b="1" smtClean="0"/>
              <a:t>符号）</a:t>
            </a:r>
          </a:p>
          <a:p>
            <a:pPr lvl="2">
              <a:buFont typeface="Wingdings" pitchFamily="2" charset="2"/>
              <a:buNone/>
            </a:pPr>
            <a:endParaRPr lang="zh-CN" altLang="en-US" b="1" smtClean="0"/>
          </a:p>
          <a:p>
            <a:pPr lvl="2">
              <a:lnSpc>
                <a:spcPct val="120000"/>
              </a:lnSpc>
              <a:buFont typeface="Wingdings" pitchFamily="2" charset="2"/>
              <a:buNone/>
            </a:pPr>
            <a:r>
              <a:rPr lang="zh-CN" altLang="en-US" b="1" smtClean="0"/>
              <a:t>信道的容量</a:t>
            </a:r>
            <a:r>
              <a:rPr lang="en-US" altLang="zh-CN" b="1" i="1" smtClean="0"/>
              <a:t>C</a:t>
            </a:r>
            <a:r>
              <a:rPr lang="zh-CN" altLang="en-US" b="1" smtClean="0"/>
              <a:t>等于：</a:t>
            </a:r>
          </a:p>
          <a:p>
            <a:pPr lvl="2">
              <a:lnSpc>
                <a:spcPct val="120000"/>
              </a:lnSpc>
              <a:buFont typeface="Wingdings" pitchFamily="2" charset="2"/>
              <a:buNone/>
            </a:pPr>
            <a:r>
              <a:rPr lang="zh-CN" altLang="en-US" b="1" smtClean="0"/>
              <a:t>                                                                        （比特 </a:t>
            </a:r>
            <a:r>
              <a:rPr lang="en-US" altLang="zh-CN" b="1" smtClean="0"/>
              <a:t>/ </a:t>
            </a:r>
            <a:r>
              <a:rPr lang="zh-CN" altLang="en-US" b="1" smtClean="0"/>
              <a:t>符号）</a:t>
            </a:r>
          </a:p>
          <a:p>
            <a:pPr lvl="2">
              <a:lnSpc>
                <a:spcPct val="120000"/>
              </a:lnSpc>
              <a:buFont typeface="Wingdings" pitchFamily="2" charset="2"/>
              <a:buNone/>
            </a:pPr>
            <a:r>
              <a:rPr lang="zh-CN" altLang="en-US" b="1" smtClean="0"/>
              <a:t>信道容量</a:t>
            </a:r>
            <a:r>
              <a:rPr lang="en-US" altLang="zh-CN" b="1" i="1" smtClean="0"/>
              <a:t>C</a:t>
            </a:r>
            <a:r>
              <a:rPr lang="en-US" altLang="zh-CN" b="1" baseline="-25000" smtClean="0"/>
              <a:t>t</a:t>
            </a:r>
            <a:r>
              <a:rPr lang="zh-CN" altLang="en-US" b="1" smtClean="0"/>
              <a:t>等于： </a:t>
            </a:r>
          </a:p>
        </p:txBody>
      </p:sp>
      <p:sp>
        <p:nvSpPr>
          <p:cNvPr id="5325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53253" name="Object 5"/>
          <p:cNvGraphicFramePr>
            <a:graphicFrameLocks noChangeAspect="1"/>
          </p:cNvGraphicFramePr>
          <p:nvPr/>
        </p:nvGraphicFramePr>
        <p:xfrm>
          <a:off x="1530350" y="1084263"/>
          <a:ext cx="6505575" cy="1317625"/>
        </p:xfrm>
        <a:graphic>
          <a:graphicData uri="http://schemas.openxmlformats.org/presentationml/2006/ole">
            <mc:AlternateContent xmlns:mc="http://schemas.openxmlformats.org/markup-compatibility/2006">
              <mc:Choice xmlns:v="urn:schemas-microsoft-com:vml" Requires="v">
                <p:oleObj spid="_x0000_s53263" name="Equation" r:id="rId3" imgW="4152900" imgH="787400" progId="Equation.DSMT4">
                  <p:embed/>
                </p:oleObj>
              </mc:Choice>
              <mc:Fallback>
                <p:oleObj name="Equation" r:id="rId3" imgW="4152900" imgH="787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1084263"/>
                        <a:ext cx="65055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Rectangle 6"/>
          <p:cNvSpPr>
            <a:spLocks noChangeArrowheads="1"/>
          </p:cNvSpPr>
          <p:nvPr/>
        </p:nvSpPr>
        <p:spPr bwMode="auto">
          <a:xfrm>
            <a:off x="0"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53255" name="Object 7"/>
          <p:cNvGraphicFramePr>
            <a:graphicFrameLocks noChangeAspect="1"/>
          </p:cNvGraphicFramePr>
          <p:nvPr/>
        </p:nvGraphicFramePr>
        <p:xfrm>
          <a:off x="1916113" y="4238625"/>
          <a:ext cx="4595812" cy="576263"/>
        </p:xfrm>
        <a:graphic>
          <a:graphicData uri="http://schemas.openxmlformats.org/presentationml/2006/ole">
            <mc:AlternateContent xmlns:mc="http://schemas.openxmlformats.org/markup-compatibility/2006">
              <mc:Choice xmlns:v="urn:schemas-microsoft-com:vml" Requires="v">
                <p:oleObj spid="_x0000_s53264" name="Equation" r:id="rId5" imgW="2743200" imgH="292100" progId="Equation.DSMT4">
                  <p:embed/>
                </p:oleObj>
              </mc:Choice>
              <mc:Fallback>
                <p:oleObj name="Equation" r:id="rId5" imgW="2743200" imgH="2921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r="16402"/>
                      <a:stretch>
                        <a:fillRect/>
                      </a:stretch>
                    </p:blipFill>
                    <p:spPr bwMode="auto">
                      <a:xfrm>
                        <a:off x="1916113" y="4238625"/>
                        <a:ext cx="45958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6" name="Object 9"/>
          <p:cNvGraphicFramePr>
            <a:graphicFrameLocks noChangeAspect="1"/>
          </p:cNvGraphicFramePr>
          <p:nvPr/>
        </p:nvGraphicFramePr>
        <p:xfrm>
          <a:off x="1376363" y="5319713"/>
          <a:ext cx="7207250" cy="577850"/>
        </p:xfrm>
        <a:graphic>
          <a:graphicData uri="http://schemas.openxmlformats.org/presentationml/2006/ole">
            <mc:AlternateContent xmlns:mc="http://schemas.openxmlformats.org/markup-compatibility/2006">
              <mc:Choice xmlns:v="urn:schemas-microsoft-com:vml" Requires="v">
                <p:oleObj spid="_x0000_s53265" name="Equation" r:id="rId7" imgW="3911600" imgH="292100" progId="Equation.DSMT4">
                  <p:embed/>
                </p:oleObj>
              </mc:Choice>
              <mc:Fallback>
                <p:oleObj name="Equation" r:id="rId7" imgW="3911600" imgH="2921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6363" y="5319713"/>
                        <a:ext cx="72072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72325C1-BDB0-4F39-9D93-66323FBC9842}" type="slidenum">
              <a:rPr lang="en-US" altLang="zh-CN" smtClean="0">
                <a:latin typeface="Tahoma" pitchFamily="34" charset="0"/>
              </a:rPr>
              <a:pPr eaLnBrk="1" hangingPunct="1"/>
              <a:t>54</a:t>
            </a:fld>
            <a:endParaRPr lang="en-US" altLang="zh-CN" smtClean="0">
              <a:latin typeface="Tahoma" pitchFamily="34" charset="0"/>
            </a:endParaRPr>
          </a:p>
        </p:txBody>
      </p:sp>
      <p:sp>
        <p:nvSpPr>
          <p:cNvPr id="54275" name="Rectangle 3"/>
          <p:cNvSpPr>
            <a:spLocks noGrp="1" noChangeArrowheads="1"/>
          </p:cNvSpPr>
          <p:nvPr>
            <p:ph type="body" sz="half" idx="1"/>
          </p:nvPr>
        </p:nvSpPr>
        <p:spPr>
          <a:xfrm>
            <a:off x="207963" y="4930775"/>
            <a:ext cx="8086725" cy="933450"/>
          </a:xfrm>
        </p:spPr>
        <p:txBody>
          <a:bodyPr/>
          <a:lstStyle/>
          <a:p>
            <a:pPr lvl="1" eaLnBrk="1" hangingPunct="1">
              <a:lnSpc>
                <a:spcPts val="2800"/>
              </a:lnSpc>
              <a:buFont typeface="Wingdings" pitchFamily="2" charset="2"/>
              <a:buNone/>
            </a:pPr>
            <a:r>
              <a:rPr lang="en-US" altLang="zh-CN" sz="2400" i="1" smtClean="0">
                <a:latin typeface="Arial" charset="0"/>
                <a:ea typeface="华文中宋" pitchFamily="2" charset="-122"/>
                <a:cs typeface="Arial" charset="0"/>
              </a:rPr>
              <a:t>S</a:t>
            </a:r>
            <a:r>
              <a:rPr lang="en-US" altLang="zh-CN" sz="2400" smtClean="0">
                <a:latin typeface="Arial" charset="0"/>
                <a:ea typeface="华文中宋" pitchFamily="2" charset="-122"/>
                <a:cs typeface="Arial" charset="0"/>
              </a:rPr>
              <a:t> </a:t>
            </a:r>
            <a:r>
              <a:rPr lang="zh-CN" altLang="en-US" sz="2400" smtClean="0">
                <a:latin typeface="Arial" charset="0"/>
                <a:ea typeface="华文中宋" pitchFamily="2" charset="-122"/>
                <a:cs typeface="Arial" charset="0"/>
              </a:rPr>
              <a:t>－ 信号平均功率（</a:t>
            </a:r>
            <a:r>
              <a:rPr lang="en-US" altLang="zh-CN" sz="2400" smtClean="0">
                <a:latin typeface="Arial" charset="0"/>
                <a:ea typeface="华文中宋" pitchFamily="2" charset="-122"/>
                <a:cs typeface="Arial" charset="0"/>
              </a:rPr>
              <a:t>W</a:t>
            </a:r>
            <a:r>
              <a:rPr lang="zh-CN" altLang="en-US" sz="2400" smtClean="0">
                <a:latin typeface="Arial" charset="0"/>
                <a:ea typeface="华文中宋" pitchFamily="2" charset="-122"/>
                <a:cs typeface="Arial" charset="0"/>
              </a:rPr>
              <a:t>）；</a:t>
            </a:r>
            <a:r>
              <a:rPr lang="en-US" altLang="zh-CN" sz="2400" i="1" smtClean="0">
                <a:latin typeface="Arial" charset="0"/>
                <a:ea typeface="华文中宋" pitchFamily="2" charset="-122"/>
                <a:cs typeface="Arial" charset="0"/>
              </a:rPr>
              <a:t>B</a:t>
            </a:r>
            <a:r>
              <a:rPr lang="en-US" altLang="zh-CN" sz="2400" smtClean="0">
                <a:latin typeface="Arial" charset="0"/>
                <a:ea typeface="华文中宋" pitchFamily="2" charset="-122"/>
                <a:cs typeface="Arial" charset="0"/>
              </a:rPr>
              <a:t> </a:t>
            </a:r>
            <a:r>
              <a:rPr lang="zh-CN" altLang="en-US" sz="2400" smtClean="0">
                <a:latin typeface="Arial" charset="0"/>
                <a:ea typeface="华文中宋" pitchFamily="2" charset="-122"/>
                <a:cs typeface="Arial" charset="0"/>
              </a:rPr>
              <a:t>－ 带宽（</a:t>
            </a:r>
            <a:r>
              <a:rPr lang="en-US" altLang="zh-CN" sz="2400" smtClean="0">
                <a:latin typeface="Arial" charset="0"/>
                <a:ea typeface="华文中宋" pitchFamily="2" charset="-122"/>
                <a:cs typeface="Arial" charset="0"/>
              </a:rPr>
              <a:t>Hz</a:t>
            </a:r>
            <a:r>
              <a:rPr lang="zh-CN" altLang="en-US" sz="2400" smtClean="0">
                <a:latin typeface="Arial" charset="0"/>
                <a:ea typeface="华文中宋" pitchFamily="2" charset="-122"/>
                <a:cs typeface="Arial" charset="0"/>
              </a:rPr>
              <a:t>） </a:t>
            </a:r>
          </a:p>
          <a:p>
            <a:pPr lvl="1" eaLnBrk="1" hangingPunct="1">
              <a:lnSpc>
                <a:spcPts val="2800"/>
              </a:lnSpc>
              <a:buFont typeface="Wingdings" pitchFamily="2" charset="2"/>
              <a:buNone/>
            </a:pPr>
            <a:r>
              <a:rPr lang="en-US" altLang="zh-CN" sz="2400" i="1" smtClean="0">
                <a:latin typeface="Arial" charset="0"/>
                <a:ea typeface="华文中宋" pitchFamily="2" charset="-122"/>
                <a:cs typeface="Arial" charset="0"/>
              </a:rPr>
              <a:t>n</a:t>
            </a:r>
            <a:r>
              <a:rPr lang="en-US" altLang="zh-CN" sz="2400" baseline="-25000" smtClean="0">
                <a:latin typeface="Arial" charset="0"/>
                <a:ea typeface="华文中宋" pitchFamily="2" charset="-122"/>
                <a:cs typeface="Arial" charset="0"/>
              </a:rPr>
              <a:t>0 </a:t>
            </a:r>
            <a:r>
              <a:rPr lang="zh-CN" altLang="en-US" sz="2400" smtClean="0">
                <a:latin typeface="Arial" charset="0"/>
                <a:ea typeface="华文中宋" pitchFamily="2" charset="-122"/>
                <a:cs typeface="Arial" charset="0"/>
              </a:rPr>
              <a:t>－噪声单边功率谱密度；</a:t>
            </a:r>
            <a:r>
              <a:rPr lang="en-US" altLang="zh-CN" i="1" smtClean="0">
                <a:solidFill>
                  <a:schemeClr val="folHlink"/>
                </a:solidFill>
                <a:latin typeface="Arial" charset="0"/>
                <a:ea typeface="华文中宋" pitchFamily="2" charset="-122"/>
                <a:cs typeface="Arial" charset="0"/>
              </a:rPr>
              <a:t>N</a:t>
            </a:r>
            <a:r>
              <a:rPr lang="en-US" altLang="zh-CN" smtClean="0">
                <a:solidFill>
                  <a:schemeClr val="folHlink"/>
                </a:solidFill>
                <a:latin typeface="Arial" charset="0"/>
                <a:ea typeface="华文中宋" pitchFamily="2" charset="-122"/>
                <a:cs typeface="Arial" charset="0"/>
              </a:rPr>
              <a:t> = </a:t>
            </a:r>
            <a:r>
              <a:rPr lang="en-US" altLang="zh-CN" i="1" smtClean="0">
                <a:solidFill>
                  <a:schemeClr val="folHlink"/>
                </a:solidFill>
                <a:latin typeface="Arial" charset="0"/>
                <a:ea typeface="华文中宋" pitchFamily="2" charset="-122"/>
                <a:cs typeface="Arial" charset="0"/>
              </a:rPr>
              <a:t>n</a:t>
            </a:r>
            <a:r>
              <a:rPr lang="en-US" altLang="zh-CN" baseline="-25000" smtClean="0">
                <a:solidFill>
                  <a:schemeClr val="folHlink"/>
                </a:solidFill>
                <a:latin typeface="Arial" charset="0"/>
                <a:ea typeface="华文中宋" pitchFamily="2" charset="-122"/>
                <a:cs typeface="Arial" charset="0"/>
              </a:rPr>
              <a:t>0</a:t>
            </a:r>
            <a:r>
              <a:rPr lang="en-US" altLang="zh-CN" i="1" smtClean="0">
                <a:solidFill>
                  <a:schemeClr val="folHlink"/>
                </a:solidFill>
                <a:latin typeface="Arial" charset="0"/>
                <a:ea typeface="华文中宋" pitchFamily="2" charset="-122"/>
                <a:cs typeface="Arial" charset="0"/>
              </a:rPr>
              <a:t>B</a:t>
            </a:r>
            <a:r>
              <a:rPr lang="en-US" altLang="zh-CN" sz="2400" i="1" smtClean="0">
                <a:latin typeface="Arial" charset="0"/>
                <a:ea typeface="华文中宋" pitchFamily="2" charset="-122"/>
                <a:cs typeface="Arial" charset="0"/>
              </a:rPr>
              <a:t> </a:t>
            </a:r>
            <a:r>
              <a:rPr lang="zh-CN" altLang="en-US" sz="2400" smtClean="0">
                <a:latin typeface="Arial" charset="0"/>
                <a:ea typeface="华文中宋" pitchFamily="2" charset="-122"/>
                <a:cs typeface="Arial" charset="0"/>
              </a:rPr>
              <a:t>－噪声功率（</a:t>
            </a:r>
            <a:r>
              <a:rPr lang="en-US" altLang="zh-CN" sz="2400" smtClean="0">
                <a:latin typeface="Arial" charset="0"/>
                <a:ea typeface="华文中宋" pitchFamily="2" charset="-122"/>
                <a:cs typeface="Arial" charset="0"/>
              </a:rPr>
              <a:t>W</a:t>
            </a:r>
            <a:r>
              <a:rPr lang="zh-CN" altLang="en-US" sz="2400" smtClean="0">
                <a:latin typeface="Arial" charset="0"/>
                <a:ea typeface="华文中宋" pitchFamily="2" charset="-122"/>
                <a:cs typeface="Arial" charset="0"/>
              </a:rPr>
              <a:t>）</a:t>
            </a:r>
          </a:p>
          <a:p>
            <a:pPr lvl="3" eaLnBrk="1" hangingPunct="1"/>
            <a:endParaRPr lang="en-US" altLang="zh-CN" sz="2400" smtClean="0">
              <a:ea typeface="华文中宋" pitchFamily="2" charset="-122"/>
              <a:cs typeface="Arial" charset="0"/>
            </a:endParaRPr>
          </a:p>
        </p:txBody>
      </p:sp>
      <p:sp>
        <p:nvSpPr>
          <p:cNvPr id="9" name="矩形 8"/>
          <p:cNvSpPr>
            <a:spLocks noChangeArrowheads="1"/>
          </p:cNvSpPr>
          <p:nvPr/>
        </p:nvSpPr>
        <p:spPr bwMode="auto">
          <a:xfrm>
            <a:off x="385763" y="323850"/>
            <a:ext cx="7689850"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a:spAutoFit/>
          </a:bodyPr>
          <a:lstStyle/>
          <a:p>
            <a:pPr eaLnBrk="0" hangingPunct="0">
              <a:buClr>
                <a:srgbClr val="FF0000"/>
              </a:buClr>
              <a:buSzPct val="80000"/>
              <a:defRPr/>
            </a:pPr>
            <a:r>
              <a:rPr lang="en-US" altLang="zh-CN" sz="2800" b="1" dirty="0">
                <a:solidFill>
                  <a:srgbClr val="800080"/>
                </a:solidFill>
                <a:ea typeface="微软雅黑" pitchFamily="34" charset="-122"/>
                <a:cs typeface="Arial" charset="0"/>
              </a:rPr>
              <a:t> 4.6.2 </a:t>
            </a:r>
            <a:r>
              <a:rPr lang="zh-CN" altLang="en-US" sz="2800" b="1" dirty="0">
                <a:latin typeface="黑体" pitchFamily="2" charset="-122"/>
                <a:ea typeface="黑体" pitchFamily="2" charset="-122"/>
                <a:cs typeface="Arial" charset="0"/>
              </a:rPr>
              <a:t>连续信道容量</a:t>
            </a:r>
            <a:endParaRPr lang="zh-CN" altLang="en-US" sz="2800" b="1" dirty="0">
              <a:solidFill>
                <a:srgbClr val="000000"/>
              </a:solidFill>
              <a:latin typeface="黑体" pitchFamily="2" charset="-122"/>
              <a:ea typeface="黑体" pitchFamily="2" charset="-122"/>
              <a:cs typeface="Arial" charset="0"/>
            </a:endParaRPr>
          </a:p>
        </p:txBody>
      </p:sp>
      <p:sp>
        <p:nvSpPr>
          <p:cNvPr id="54277" name="矩形 14"/>
          <p:cNvSpPr>
            <a:spLocks noChangeArrowheads="1"/>
          </p:cNvSpPr>
          <p:nvPr/>
        </p:nvSpPr>
        <p:spPr bwMode="auto">
          <a:xfrm>
            <a:off x="385763" y="1179513"/>
            <a:ext cx="8045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000000"/>
                </a:solidFill>
                <a:latin typeface="华文中宋" pitchFamily="2" charset="-122"/>
                <a:ea typeface="华文中宋" pitchFamily="2" charset="-122"/>
                <a:cs typeface="Times New Roman" pitchFamily="18" charset="0"/>
              </a:rPr>
              <a:t>由</a:t>
            </a:r>
            <a:r>
              <a:rPr lang="zh-CN" altLang="en-US" sz="2400" b="1">
                <a:solidFill>
                  <a:srgbClr val="003399"/>
                </a:solidFill>
                <a:latin typeface="黑体" pitchFamily="2" charset="-122"/>
                <a:ea typeface="黑体" pitchFamily="2" charset="-122"/>
                <a:cs typeface="Times New Roman" pitchFamily="18" charset="0"/>
              </a:rPr>
              <a:t>香农信息论</a:t>
            </a:r>
            <a:r>
              <a:rPr lang="zh-CN" altLang="en-US" sz="2400">
                <a:solidFill>
                  <a:srgbClr val="000000"/>
                </a:solidFill>
                <a:latin typeface="华文中宋" pitchFamily="2" charset="-122"/>
                <a:ea typeface="华文中宋" pitchFamily="2" charset="-122"/>
                <a:cs typeface="Times New Roman" pitchFamily="18" charset="0"/>
              </a:rPr>
              <a:t>可证，白噪声背景下的连续信道容量为</a:t>
            </a:r>
            <a:r>
              <a:rPr lang="en-US" altLang="zh-CN" sz="2400">
                <a:solidFill>
                  <a:srgbClr val="000000"/>
                </a:solidFill>
                <a:latin typeface="华文中宋" pitchFamily="2" charset="-122"/>
                <a:ea typeface="华文中宋" pitchFamily="2" charset="-122"/>
                <a:cs typeface="Times New Roman" pitchFamily="18" charset="0"/>
              </a:rPr>
              <a:t>:</a:t>
            </a:r>
            <a:endParaRPr lang="zh-CN" altLang="en-US" sz="2400">
              <a:solidFill>
                <a:srgbClr val="000000"/>
              </a:solidFill>
              <a:latin typeface="华文中宋" pitchFamily="2" charset="-122"/>
              <a:ea typeface="华文中宋" pitchFamily="2" charset="-122"/>
            </a:endParaRPr>
          </a:p>
        </p:txBody>
      </p:sp>
      <p:sp>
        <p:nvSpPr>
          <p:cNvPr id="54278" name="矩形 15"/>
          <p:cNvSpPr>
            <a:spLocks noChangeArrowheads="1"/>
          </p:cNvSpPr>
          <p:nvPr/>
        </p:nvSpPr>
        <p:spPr bwMode="auto">
          <a:xfrm>
            <a:off x="5764213" y="2068513"/>
            <a:ext cx="2178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Clr>
                <a:srgbClr val="FF0000"/>
              </a:buClr>
              <a:buSzPct val="80000"/>
            </a:pPr>
            <a:r>
              <a:rPr lang="en-US" altLang="zh-CN" sz="2400">
                <a:solidFill>
                  <a:srgbClr val="FF0000"/>
                </a:solidFill>
                <a:latin typeface="华文中宋" pitchFamily="2" charset="-122"/>
                <a:ea typeface="华文中宋" pitchFamily="2" charset="-122"/>
              </a:rPr>
              <a:t>——</a:t>
            </a:r>
            <a:r>
              <a:rPr lang="zh-CN" altLang="en-US" sz="2400" b="1">
                <a:solidFill>
                  <a:srgbClr val="FF0000"/>
                </a:solidFill>
                <a:latin typeface="黑体" pitchFamily="2" charset="-122"/>
                <a:ea typeface="黑体" pitchFamily="2" charset="-122"/>
              </a:rPr>
              <a:t>香农公式</a:t>
            </a:r>
            <a:endParaRPr lang="zh-CN" altLang="en-US" sz="2400" b="1">
              <a:solidFill>
                <a:srgbClr val="FF0000"/>
              </a:solidFill>
              <a:latin typeface="黑体" pitchFamily="2" charset="-122"/>
              <a:ea typeface="黑体" pitchFamily="2" charset="-122"/>
              <a:cs typeface="Arial" charset="0"/>
            </a:endParaRPr>
          </a:p>
        </p:txBody>
      </p:sp>
      <p:graphicFrame>
        <p:nvGraphicFramePr>
          <p:cNvPr id="54279" name="Object 21"/>
          <p:cNvGraphicFramePr>
            <a:graphicFrameLocks noChangeAspect="1"/>
          </p:cNvGraphicFramePr>
          <p:nvPr/>
        </p:nvGraphicFramePr>
        <p:xfrm>
          <a:off x="2270125" y="1819275"/>
          <a:ext cx="3405188" cy="947738"/>
        </p:xfrm>
        <a:graphic>
          <a:graphicData uri="http://schemas.openxmlformats.org/presentationml/2006/ole">
            <mc:AlternateContent xmlns:mc="http://schemas.openxmlformats.org/markup-compatibility/2006">
              <mc:Choice xmlns:v="urn:schemas-microsoft-com:vml" Requires="v">
                <p:oleObj spid="_x0000_s54286" name="Equation" r:id="rId3" imgW="1548728" imgH="431613" progId="Equation.DSMT4">
                  <p:embed/>
                </p:oleObj>
              </mc:Choice>
              <mc:Fallback>
                <p:oleObj name="Equation" r:id="rId3" imgW="1548728" imgH="431613"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25" y="1819275"/>
                        <a:ext cx="3405188" cy="947738"/>
                      </a:xfrm>
                      <a:prstGeom prst="rect">
                        <a:avLst/>
                      </a:prstGeom>
                      <a:noFill/>
                      <a:ln w="38100" cmpd="dbl">
                        <a:solidFill>
                          <a:srgbClr val="66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D3D99"/>
                              </a:outerShdw>
                            </a:effectLst>
                          </a14:hiddenEffects>
                        </a:ext>
                      </a:extLst>
                    </p:spPr>
                  </p:pic>
                </p:oleObj>
              </mc:Fallback>
            </mc:AlternateContent>
          </a:graphicData>
        </a:graphic>
      </p:graphicFrame>
      <p:graphicFrame>
        <p:nvGraphicFramePr>
          <p:cNvPr id="54280" name="Object 13"/>
          <p:cNvGraphicFramePr>
            <a:graphicFrameLocks noChangeAspect="1"/>
          </p:cNvGraphicFramePr>
          <p:nvPr/>
        </p:nvGraphicFramePr>
        <p:xfrm>
          <a:off x="2270125" y="3559175"/>
          <a:ext cx="3627438" cy="1060450"/>
        </p:xfrm>
        <a:graphic>
          <a:graphicData uri="http://schemas.openxmlformats.org/presentationml/2006/ole">
            <mc:AlternateContent xmlns:mc="http://schemas.openxmlformats.org/markup-compatibility/2006">
              <mc:Choice xmlns:v="urn:schemas-microsoft-com:vml" Requires="v">
                <p:oleObj spid="_x0000_s54287" name="Equation" r:id="rId5" imgW="1651000" imgH="482600" progId="Equation.DSMT4">
                  <p:embed/>
                </p:oleObj>
              </mc:Choice>
              <mc:Fallback>
                <p:oleObj name="Equation" r:id="rId5" imgW="1651000" imgH="48260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125" y="3559175"/>
                        <a:ext cx="3627438" cy="1060450"/>
                      </a:xfrm>
                      <a:prstGeom prst="rect">
                        <a:avLst/>
                      </a:prstGeom>
                      <a:noFill/>
                      <a:ln w="38100" cmpd="dbl">
                        <a:solidFill>
                          <a:srgbClr val="66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D3D99"/>
                              </a:outerShdw>
                            </a:effectLst>
                          </a14:hiddenEffects>
                        </a:ext>
                      </a:extLst>
                    </p:spPr>
                  </p:pic>
                </p:oleObj>
              </mc:Fallback>
            </mc:AlternateContent>
          </a:graphicData>
        </a:graphic>
      </p:graphicFrame>
      <p:sp>
        <p:nvSpPr>
          <p:cNvPr id="54281" name="矩形 24"/>
          <p:cNvSpPr>
            <a:spLocks noChangeArrowheads="1"/>
          </p:cNvSpPr>
          <p:nvPr/>
        </p:nvSpPr>
        <p:spPr bwMode="auto">
          <a:xfrm>
            <a:off x="696913" y="297497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3399"/>
                </a:solidFill>
                <a:latin typeface="黑体" pitchFamily="2" charset="-122"/>
                <a:ea typeface="黑体" pitchFamily="2" charset="-122"/>
                <a:cs typeface="Times New Roman" pitchFamily="18" charset="0"/>
              </a:rPr>
              <a:t>等价式：</a:t>
            </a:r>
            <a:endParaRPr lang="zh-CN" altLang="en-US">
              <a:ea typeface="黑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508A1BF-8FBD-4A8D-88EF-38F89960C031}" type="slidenum">
              <a:rPr lang="en-US" altLang="zh-CN" smtClean="0">
                <a:latin typeface="Tahoma" pitchFamily="34" charset="0"/>
              </a:rPr>
              <a:pPr eaLnBrk="1" hangingPunct="1"/>
              <a:t>55</a:t>
            </a:fld>
            <a:endParaRPr lang="en-US" altLang="zh-CN" smtClean="0">
              <a:latin typeface="Tahoma" pitchFamily="34" charset="0"/>
            </a:endParaRPr>
          </a:p>
        </p:txBody>
      </p:sp>
      <p:sp>
        <p:nvSpPr>
          <p:cNvPr id="8" name="矩形 7"/>
          <p:cNvSpPr/>
          <p:nvPr/>
        </p:nvSpPr>
        <p:spPr>
          <a:xfrm>
            <a:off x="838200" y="4762500"/>
            <a:ext cx="7823200" cy="1323975"/>
          </a:xfrm>
          <a:prstGeom prst="rect">
            <a:avLst/>
          </a:prstGeom>
          <a:solidFill>
            <a:schemeClr val="bg2">
              <a:lumMod val="10000"/>
              <a:lumOff val="90000"/>
            </a:schemeClr>
          </a:solidFill>
          <a:ln>
            <a:solidFill>
              <a:schemeClr val="bg2">
                <a:lumMod val="10000"/>
                <a:lumOff val="90000"/>
              </a:schemeClr>
            </a:solidFill>
          </a:ln>
          <a:effectLst>
            <a:outerShdw blurRad="50800" dist="38100" dir="2700000" algn="tl" rotWithShape="0">
              <a:prstClr val="black">
                <a:alpha val="40000"/>
              </a:prstClr>
            </a:outerShdw>
          </a:effectLst>
        </p:spPr>
        <p:txBody>
          <a:bodyPr>
            <a:spAutoFit/>
          </a:bodyPr>
          <a:lstStyle/>
          <a:p>
            <a:pPr eaLnBrk="0" hangingPunct="0">
              <a:lnSpc>
                <a:spcPts val="3200"/>
              </a:lnSpc>
              <a:defRPr/>
            </a:pPr>
            <a:r>
              <a:rPr kumimoji="1" lang="zh-CN" altLang="en-US" sz="2400" dirty="0">
                <a:latin typeface="华文中宋" pitchFamily="2" charset="-122"/>
                <a:ea typeface="华文中宋" pitchFamily="2" charset="-122"/>
              </a:rPr>
              <a:t>       </a:t>
            </a:r>
            <a:r>
              <a:rPr lang="zh-CN" altLang="en-US" sz="2400" dirty="0">
                <a:ea typeface="华文中宋" pitchFamily="2" charset="-122"/>
              </a:rPr>
              <a:t>若 </a:t>
            </a:r>
            <a:r>
              <a:rPr lang="en-US" altLang="zh-CN" sz="2400" i="1" dirty="0" err="1">
                <a:ea typeface="华文中宋" pitchFamily="2" charset="-122"/>
              </a:rPr>
              <a:t>R</a:t>
            </a:r>
            <a:r>
              <a:rPr lang="en-US" altLang="zh-CN" sz="2400" i="1" baseline="-25000" dirty="0" err="1">
                <a:ea typeface="华文中宋" pitchFamily="2" charset="-122"/>
              </a:rPr>
              <a:t>b</a:t>
            </a:r>
            <a:r>
              <a:rPr lang="en-US" altLang="zh-CN" sz="2400" b="1" dirty="0">
                <a:ea typeface="华文中宋" pitchFamily="2" charset="-122"/>
              </a:rPr>
              <a:t>≦</a:t>
            </a:r>
            <a:r>
              <a:rPr lang="en-US" altLang="zh-CN" sz="2400" i="1" dirty="0">
                <a:ea typeface="华文中宋" pitchFamily="2" charset="-122"/>
              </a:rPr>
              <a:t> C</a:t>
            </a:r>
            <a:r>
              <a:rPr lang="en-US" altLang="zh-CN" sz="2400" dirty="0">
                <a:ea typeface="华文中宋" pitchFamily="2" charset="-122"/>
              </a:rPr>
              <a:t> </a:t>
            </a:r>
            <a:r>
              <a:rPr kumimoji="1" lang="zh-CN" altLang="en-US" sz="2400" dirty="0">
                <a:latin typeface="华文中宋" pitchFamily="2" charset="-122"/>
                <a:ea typeface="华文中宋" pitchFamily="2" charset="-122"/>
              </a:rPr>
              <a:t>，则总能找到一种信道编码方式，实现无差错传输；若传输速率大于信道容量，则不可能实现无差错传输。</a:t>
            </a:r>
          </a:p>
        </p:txBody>
      </p:sp>
      <p:grpSp>
        <p:nvGrpSpPr>
          <p:cNvPr id="55300" name="组合 52"/>
          <p:cNvGrpSpPr>
            <a:grpSpLocks/>
          </p:cNvGrpSpPr>
          <p:nvPr/>
        </p:nvGrpSpPr>
        <p:grpSpPr bwMode="auto">
          <a:xfrm>
            <a:off x="393700" y="4540250"/>
            <a:ext cx="1196975" cy="622300"/>
            <a:chOff x="3606888" y="3929067"/>
            <a:chExt cx="1251072" cy="588310"/>
          </a:xfrm>
        </p:grpSpPr>
        <p:sp>
          <p:nvSpPr>
            <p:cNvPr id="10" name="椭圆 9"/>
            <p:cNvSpPr/>
            <p:nvPr/>
          </p:nvSpPr>
          <p:spPr bwMode="auto">
            <a:xfrm>
              <a:off x="3606888" y="3929067"/>
              <a:ext cx="1022096"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55307" name="矩形 44"/>
            <p:cNvSpPr>
              <a:spLocks noChangeArrowheads="1"/>
            </p:cNvSpPr>
            <p:nvPr/>
          </p:nvSpPr>
          <p:spPr bwMode="auto">
            <a:xfrm>
              <a:off x="3699812" y="4013113"/>
              <a:ext cx="1158148" cy="4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黑体" pitchFamily="2" charset="-122"/>
                  <a:ea typeface="黑体" pitchFamily="2" charset="-122"/>
                </a:rPr>
                <a:t>意义</a:t>
              </a:r>
              <a:r>
                <a:rPr lang="zh-CN" altLang="en-US" sz="2400">
                  <a:solidFill>
                    <a:srgbClr val="FF0000"/>
                  </a:solidFill>
                  <a:latin typeface="华文中宋" pitchFamily="2" charset="-122"/>
                  <a:ea typeface="华文中宋" pitchFamily="2" charset="-122"/>
                </a:rPr>
                <a:t>：</a:t>
              </a:r>
            </a:p>
          </p:txBody>
        </p:sp>
      </p:grpSp>
      <p:sp>
        <p:nvSpPr>
          <p:cNvPr id="12" name="矩形 11"/>
          <p:cNvSpPr/>
          <p:nvPr/>
        </p:nvSpPr>
        <p:spPr>
          <a:xfrm>
            <a:off x="965200" y="2673350"/>
            <a:ext cx="7607300" cy="1293813"/>
          </a:xfrm>
          <a:prstGeom prst="rect">
            <a:avLst/>
          </a:prstGeom>
          <a:solidFill>
            <a:schemeClr val="bg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eaLnBrk="0" hangingPunct="0">
              <a:lnSpc>
                <a:spcPts val="3200"/>
              </a:lnSpc>
              <a:defRPr/>
            </a:pPr>
            <a:r>
              <a:rPr kumimoji="1" lang="zh-CN" altLang="en-US" sz="2400" dirty="0">
                <a:latin typeface="华文中宋" pitchFamily="2" charset="-122"/>
                <a:ea typeface="华文中宋" pitchFamily="2" charset="-122"/>
              </a:rPr>
              <a:t>      当信号和信道噪声的平均功率给定时，在具有一定频带宽度的信道上，理论上单位时间内可能传输的信息量的极限数值。 </a:t>
            </a:r>
          </a:p>
        </p:txBody>
      </p:sp>
      <p:grpSp>
        <p:nvGrpSpPr>
          <p:cNvPr id="55302" name="组合 52"/>
          <p:cNvGrpSpPr>
            <a:grpSpLocks/>
          </p:cNvGrpSpPr>
          <p:nvPr/>
        </p:nvGrpSpPr>
        <p:grpSpPr bwMode="auto">
          <a:xfrm>
            <a:off x="438150" y="2406650"/>
            <a:ext cx="1196975" cy="622300"/>
            <a:chOff x="3606888" y="3929067"/>
            <a:chExt cx="1251070" cy="588310"/>
          </a:xfrm>
        </p:grpSpPr>
        <p:sp>
          <p:nvSpPr>
            <p:cNvPr id="14" name="椭圆 13"/>
            <p:cNvSpPr/>
            <p:nvPr/>
          </p:nvSpPr>
          <p:spPr bwMode="auto">
            <a:xfrm>
              <a:off x="3606888" y="3929067"/>
              <a:ext cx="1022094"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55305" name="矩形 44"/>
            <p:cNvSpPr>
              <a:spLocks noChangeArrowheads="1"/>
            </p:cNvSpPr>
            <p:nvPr/>
          </p:nvSpPr>
          <p:spPr bwMode="auto">
            <a:xfrm>
              <a:off x="3699811" y="4013113"/>
              <a:ext cx="1158147" cy="4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黑体" pitchFamily="2" charset="-122"/>
                  <a:ea typeface="黑体" pitchFamily="2" charset="-122"/>
                </a:rPr>
                <a:t>含义</a:t>
              </a:r>
              <a:r>
                <a:rPr lang="zh-CN" altLang="en-US" sz="2400">
                  <a:solidFill>
                    <a:srgbClr val="FF0000"/>
                  </a:solidFill>
                  <a:latin typeface="华文中宋" pitchFamily="2" charset="-122"/>
                  <a:ea typeface="华文中宋" pitchFamily="2" charset="-122"/>
                </a:rPr>
                <a:t>：</a:t>
              </a:r>
            </a:p>
          </p:txBody>
        </p:sp>
      </p:grpSp>
      <p:graphicFrame>
        <p:nvGraphicFramePr>
          <p:cNvPr id="55303" name="Object 3"/>
          <p:cNvGraphicFramePr>
            <a:graphicFrameLocks noChangeAspect="1"/>
          </p:cNvGraphicFramePr>
          <p:nvPr/>
        </p:nvGraphicFramePr>
        <p:xfrm>
          <a:off x="2927350" y="1028700"/>
          <a:ext cx="3627438" cy="1060450"/>
        </p:xfrm>
        <a:graphic>
          <a:graphicData uri="http://schemas.openxmlformats.org/presentationml/2006/ole">
            <mc:AlternateContent xmlns:mc="http://schemas.openxmlformats.org/markup-compatibility/2006">
              <mc:Choice xmlns:v="urn:schemas-microsoft-com:vml" Requires="v">
                <p:oleObj spid="_x0000_s55310" name="Equation" r:id="rId3" imgW="1651000" imgH="482600" progId="Equation.DSMT4">
                  <p:embed/>
                </p:oleObj>
              </mc:Choice>
              <mc:Fallback>
                <p:oleObj name="Equation" r:id="rId3" imgW="1651000" imgH="482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1028700"/>
                        <a:ext cx="3627438" cy="1060450"/>
                      </a:xfrm>
                      <a:prstGeom prst="rect">
                        <a:avLst/>
                      </a:prstGeom>
                      <a:noFill/>
                      <a:ln w="38100" cmpd="dbl">
                        <a:solidFill>
                          <a:srgbClr val="66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D3D99"/>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1A2468D-E1FC-4285-8C0F-D0C3A73761B6}" type="slidenum">
              <a:rPr lang="en-US" altLang="zh-CN" smtClean="0">
                <a:latin typeface="Tahoma" pitchFamily="34" charset="0"/>
              </a:rPr>
              <a:pPr eaLnBrk="1" hangingPunct="1"/>
              <a:t>56</a:t>
            </a:fld>
            <a:endParaRPr lang="en-US" altLang="zh-CN" smtClean="0">
              <a:latin typeface="Tahoma" pitchFamily="34" charset="0"/>
            </a:endParaRPr>
          </a:p>
        </p:txBody>
      </p:sp>
      <p:sp>
        <p:nvSpPr>
          <p:cNvPr id="12" name="矩形 11"/>
          <p:cNvSpPr/>
          <p:nvPr/>
        </p:nvSpPr>
        <p:spPr>
          <a:xfrm>
            <a:off x="927100" y="2984500"/>
            <a:ext cx="7600950" cy="2528888"/>
          </a:xfrm>
          <a:prstGeom prst="rect">
            <a:avLst/>
          </a:prstGeom>
          <a:solidFill>
            <a:schemeClr val="bg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1">
              <a:lnSpc>
                <a:spcPts val="3800"/>
              </a:lnSpc>
              <a:buClr>
                <a:srgbClr val="0000CC"/>
              </a:buClr>
              <a:buSzPct val="80000"/>
              <a:buFont typeface="Wingdings" pitchFamily="2" charset="2"/>
              <a:buChar char="Ø"/>
              <a:defRPr/>
            </a:pPr>
            <a:r>
              <a:rPr kumimoji="1" lang="zh-CN" altLang="en-US" sz="2400" dirty="0">
                <a:latin typeface="Arial" pitchFamily="34" charset="0"/>
                <a:ea typeface="宋体" pitchFamily="2" charset="-122"/>
                <a:cs typeface="Arial" pitchFamily="34" charset="0"/>
              </a:rPr>
              <a:t> </a:t>
            </a:r>
            <a:r>
              <a:rPr kumimoji="1" lang="zh-CN" altLang="en-US" sz="2400" dirty="0">
                <a:latin typeface="Arial" pitchFamily="34" charset="0"/>
                <a:ea typeface="华文中宋" pitchFamily="2" charset="-122"/>
                <a:cs typeface="Arial" pitchFamily="34" charset="0"/>
              </a:rPr>
              <a:t>信道容量 </a:t>
            </a:r>
            <a:r>
              <a:rPr lang="en-US" altLang="zh-CN" sz="2400" b="1" dirty="0">
                <a:latin typeface="Arial" pitchFamily="34" charset="0"/>
                <a:ea typeface="华文中宋" pitchFamily="2" charset="-122"/>
                <a:cs typeface="Arial" pitchFamily="34" charset="0"/>
              </a:rPr>
              <a:t>C</a:t>
            </a:r>
            <a:r>
              <a:rPr lang="zh-CN" altLang="en-US" sz="2400" dirty="0">
                <a:latin typeface="Arial" pitchFamily="34" charset="0"/>
                <a:ea typeface="华文中宋" pitchFamily="2" charset="-122"/>
                <a:cs typeface="Arial" pitchFamily="34" charset="0"/>
              </a:rPr>
              <a:t>依赖于 </a:t>
            </a:r>
            <a:r>
              <a:rPr lang="en-US" altLang="zh-CN" sz="2400" b="1" dirty="0">
                <a:latin typeface="Arial" pitchFamily="34" charset="0"/>
                <a:ea typeface="华文中宋" pitchFamily="2" charset="-122"/>
                <a:cs typeface="Arial" pitchFamily="34" charset="0"/>
              </a:rPr>
              <a:t>B</a:t>
            </a:r>
            <a:r>
              <a:rPr lang="zh-CN" altLang="en-US" sz="2400" dirty="0">
                <a:latin typeface="Arial" pitchFamily="34" charset="0"/>
                <a:ea typeface="华文中宋" pitchFamily="2" charset="-122"/>
                <a:cs typeface="Arial" pitchFamily="34" charset="0"/>
              </a:rPr>
              <a:t>、</a:t>
            </a:r>
            <a:r>
              <a:rPr lang="en-US" altLang="zh-CN" sz="2400" b="1" dirty="0">
                <a:latin typeface="Arial" pitchFamily="34" charset="0"/>
                <a:ea typeface="华文中宋" pitchFamily="2" charset="-122"/>
                <a:cs typeface="Arial" pitchFamily="34" charset="0"/>
              </a:rPr>
              <a:t>S </a:t>
            </a:r>
            <a:r>
              <a:rPr lang="zh-CN" altLang="en-US" sz="2400" dirty="0">
                <a:latin typeface="Arial" pitchFamily="34" charset="0"/>
                <a:ea typeface="华文中宋" pitchFamily="2" charset="-122"/>
                <a:cs typeface="Arial" pitchFamily="34" charset="0"/>
              </a:rPr>
              <a:t>和 </a:t>
            </a:r>
            <a:r>
              <a:rPr lang="en-US" altLang="zh-CN" sz="2400" b="1" dirty="0">
                <a:latin typeface="Arial" pitchFamily="34" charset="0"/>
                <a:ea typeface="华文中宋" pitchFamily="2" charset="-122"/>
                <a:cs typeface="Arial" pitchFamily="34" charset="0"/>
              </a:rPr>
              <a:t>n</a:t>
            </a:r>
            <a:r>
              <a:rPr lang="en-US" altLang="zh-CN" sz="2400" b="1" baseline="-25000" dirty="0">
                <a:latin typeface="Arial" pitchFamily="34" charset="0"/>
                <a:ea typeface="华文中宋" pitchFamily="2" charset="-122"/>
                <a:cs typeface="Arial" pitchFamily="34" charset="0"/>
              </a:rPr>
              <a:t>0</a:t>
            </a:r>
          </a:p>
          <a:p>
            <a:pPr lvl="1">
              <a:lnSpc>
                <a:spcPts val="3800"/>
              </a:lnSpc>
              <a:buClr>
                <a:srgbClr val="0000CC"/>
              </a:buClr>
              <a:buSzPct val="80000"/>
              <a:buFont typeface="Wingdings" pitchFamily="2" charset="2"/>
              <a:buChar char="Ø"/>
              <a:defRPr/>
            </a:pPr>
            <a:r>
              <a:rPr kumimoji="1" lang="zh-CN" altLang="en-US" sz="2400" dirty="0">
                <a:latin typeface="Arial" pitchFamily="34" charset="0"/>
                <a:ea typeface="华文中宋" pitchFamily="2" charset="-122"/>
                <a:cs typeface="Arial" pitchFamily="34" charset="0"/>
              </a:rPr>
              <a:t> 增大 </a:t>
            </a:r>
            <a:r>
              <a:rPr kumimoji="1" lang="en-US" altLang="zh-CN" sz="2400" b="1" dirty="0">
                <a:latin typeface="Arial" pitchFamily="34" charset="0"/>
                <a:ea typeface="华文中宋" pitchFamily="2" charset="-122"/>
                <a:cs typeface="Arial" pitchFamily="34" charset="0"/>
              </a:rPr>
              <a:t>S</a:t>
            </a:r>
            <a:r>
              <a:rPr kumimoji="1" lang="zh-CN" altLang="en-US" sz="2400" b="1" dirty="0">
                <a:latin typeface="Arial" pitchFamily="34" charset="0"/>
                <a:ea typeface="华文中宋" pitchFamily="2" charset="-122"/>
                <a:cs typeface="Arial" pitchFamily="34" charset="0"/>
              </a:rPr>
              <a:t> </a:t>
            </a:r>
            <a:r>
              <a:rPr kumimoji="1" lang="zh-CN" altLang="en-US" sz="2400" dirty="0">
                <a:latin typeface="Arial" pitchFamily="34" charset="0"/>
                <a:ea typeface="华文中宋" pitchFamily="2" charset="-122"/>
                <a:cs typeface="Arial" pitchFamily="34" charset="0"/>
              </a:rPr>
              <a:t> 可增加 </a:t>
            </a:r>
            <a:r>
              <a:rPr kumimoji="1" lang="en-US" altLang="zh-CN" sz="2400" b="1" dirty="0">
                <a:latin typeface="Arial" pitchFamily="34" charset="0"/>
                <a:ea typeface="华文中宋" pitchFamily="2" charset="-122"/>
                <a:cs typeface="Arial" pitchFamily="34" charset="0"/>
              </a:rPr>
              <a:t>C</a:t>
            </a:r>
            <a:r>
              <a:rPr kumimoji="1" lang="zh-CN" altLang="en-US" sz="2400" dirty="0">
                <a:latin typeface="Arial" pitchFamily="34" charset="0"/>
                <a:ea typeface="华文中宋" pitchFamily="2" charset="-122"/>
                <a:cs typeface="Arial" pitchFamily="34" charset="0"/>
              </a:rPr>
              <a:t>，若</a:t>
            </a:r>
            <a:r>
              <a:rPr lang="en-US" altLang="zh-CN" sz="2400" b="1" i="1" dirty="0">
                <a:latin typeface="Arial" pitchFamily="34" charset="0"/>
                <a:ea typeface="华文中宋" pitchFamily="2" charset="-122"/>
                <a:cs typeface="Arial" pitchFamily="34" charset="0"/>
              </a:rPr>
              <a:t>S</a:t>
            </a:r>
            <a:r>
              <a:rPr lang="en-US" altLang="zh-CN" sz="2400" b="1" dirty="0">
                <a:latin typeface="Arial" pitchFamily="34" charset="0"/>
                <a:ea typeface="华文中宋" pitchFamily="2" charset="-122"/>
                <a:cs typeface="Arial" pitchFamily="34" charset="0"/>
              </a:rPr>
              <a:t> </a:t>
            </a:r>
            <a:r>
              <a:rPr lang="en-US" altLang="zh-CN" sz="2400" b="1" dirty="0">
                <a:latin typeface="Arial" pitchFamily="34" charset="0"/>
                <a:ea typeface="华文中宋" pitchFamily="2" charset="-122"/>
                <a:cs typeface="Arial" pitchFamily="34" charset="0"/>
                <a:sym typeface="Symbol" pitchFamily="18" charset="2"/>
              </a:rPr>
              <a:t></a:t>
            </a:r>
            <a:r>
              <a:rPr lang="en-US" altLang="zh-CN" sz="2400" b="1" dirty="0">
                <a:latin typeface="Arial" pitchFamily="34" charset="0"/>
                <a:ea typeface="华文中宋" pitchFamily="2" charset="-122"/>
                <a:cs typeface="Arial" pitchFamily="34" charset="0"/>
              </a:rPr>
              <a:t> </a:t>
            </a:r>
            <a:r>
              <a:rPr lang="en-US" altLang="zh-CN" sz="2400" b="1" dirty="0">
                <a:latin typeface="Arial" pitchFamily="34" charset="0"/>
                <a:ea typeface="华文中宋" pitchFamily="2" charset="-122"/>
                <a:cs typeface="Arial" pitchFamily="34" charset="0"/>
                <a:sym typeface="Symbol" pitchFamily="18" charset="2"/>
              </a:rPr>
              <a:t></a:t>
            </a:r>
            <a:r>
              <a:rPr lang="zh-CN" altLang="en-US" sz="2400" dirty="0">
                <a:latin typeface="Arial" pitchFamily="34" charset="0"/>
                <a:ea typeface="华文中宋" pitchFamily="2" charset="-122"/>
                <a:cs typeface="Arial" pitchFamily="34" charset="0"/>
                <a:sym typeface="Symbol" pitchFamily="18" charset="2"/>
              </a:rPr>
              <a:t>，则</a:t>
            </a:r>
            <a:r>
              <a:rPr lang="en-US" altLang="zh-CN" sz="2400" b="1" i="1" dirty="0">
                <a:latin typeface="Arial" pitchFamily="34" charset="0"/>
                <a:ea typeface="华文中宋" pitchFamily="2" charset="-122"/>
                <a:cs typeface="Arial" pitchFamily="34" charset="0"/>
              </a:rPr>
              <a:t>C</a:t>
            </a:r>
            <a:r>
              <a:rPr lang="en-US" altLang="zh-CN" sz="2400" b="1" dirty="0">
                <a:latin typeface="Arial" pitchFamily="34" charset="0"/>
                <a:ea typeface="华文中宋" pitchFamily="2" charset="-122"/>
                <a:cs typeface="Arial" pitchFamily="34" charset="0"/>
                <a:sym typeface="Symbol" pitchFamily="18" charset="2"/>
              </a:rPr>
              <a:t></a:t>
            </a:r>
            <a:r>
              <a:rPr lang="en-US" altLang="zh-CN" sz="2400" b="1" dirty="0">
                <a:latin typeface="Arial" pitchFamily="34" charset="0"/>
                <a:ea typeface="华文中宋" pitchFamily="2" charset="-122"/>
                <a:cs typeface="Arial" pitchFamily="34" charset="0"/>
              </a:rPr>
              <a:t> </a:t>
            </a:r>
            <a:r>
              <a:rPr lang="en-US" altLang="zh-CN" sz="2400" b="1" dirty="0">
                <a:latin typeface="Arial" pitchFamily="34" charset="0"/>
                <a:ea typeface="华文中宋" pitchFamily="2" charset="-122"/>
                <a:cs typeface="Arial" pitchFamily="34" charset="0"/>
                <a:sym typeface="Symbol" pitchFamily="18" charset="2"/>
              </a:rPr>
              <a:t></a:t>
            </a:r>
            <a:r>
              <a:rPr lang="zh-CN" altLang="en-US" sz="2400" dirty="0">
                <a:latin typeface="Arial" pitchFamily="34" charset="0"/>
                <a:ea typeface="华文中宋" pitchFamily="2" charset="-122"/>
                <a:cs typeface="Arial" pitchFamily="34" charset="0"/>
                <a:sym typeface="Symbol" pitchFamily="18" charset="2"/>
              </a:rPr>
              <a:t>；   </a:t>
            </a:r>
            <a:endParaRPr lang="en-US" altLang="zh-CN" sz="2400" dirty="0">
              <a:latin typeface="Arial" pitchFamily="34" charset="0"/>
              <a:ea typeface="华文中宋" pitchFamily="2" charset="-122"/>
              <a:cs typeface="Arial" pitchFamily="34" charset="0"/>
              <a:sym typeface="Symbol" pitchFamily="18" charset="2"/>
            </a:endParaRPr>
          </a:p>
          <a:p>
            <a:pPr lvl="1">
              <a:lnSpc>
                <a:spcPts val="3800"/>
              </a:lnSpc>
              <a:buClr>
                <a:srgbClr val="0000CC"/>
              </a:buClr>
              <a:buSzPct val="80000"/>
              <a:buFont typeface="Wingdings" pitchFamily="2" charset="2"/>
              <a:buChar char="Ø"/>
              <a:defRPr/>
            </a:pPr>
            <a:r>
              <a:rPr kumimoji="1" lang="en-US" altLang="zh-CN" sz="2400" dirty="0">
                <a:latin typeface="Arial" pitchFamily="34" charset="0"/>
                <a:ea typeface="华文中宋" pitchFamily="2" charset="-122"/>
                <a:cs typeface="Arial" pitchFamily="34" charset="0"/>
                <a:sym typeface="Symbol" pitchFamily="18" charset="2"/>
              </a:rPr>
              <a:t> </a:t>
            </a:r>
            <a:r>
              <a:rPr kumimoji="1" lang="zh-CN" altLang="en-US" sz="2400" dirty="0">
                <a:latin typeface="Arial" pitchFamily="34" charset="0"/>
                <a:ea typeface="华文中宋" pitchFamily="2" charset="-122"/>
                <a:cs typeface="Arial" pitchFamily="34" charset="0"/>
              </a:rPr>
              <a:t>减小 </a:t>
            </a:r>
            <a:r>
              <a:rPr lang="en-US" altLang="zh-CN" sz="2400" b="1" i="1" dirty="0">
                <a:latin typeface="Arial" pitchFamily="34" charset="0"/>
                <a:ea typeface="华文中宋" pitchFamily="2" charset="-122"/>
                <a:cs typeface="Arial" pitchFamily="34" charset="0"/>
              </a:rPr>
              <a:t>n</a:t>
            </a:r>
            <a:r>
              <a:rPr lang="en-US" altLang="zh-CN" sz="2400" b="1" baseline="-25000" dirty="0">
                <a:latin typeface="Arial" pitchFamily="34" charset="0"/>
                <a:ea typeface="华文中宋" pitchFamily="2" charset="-122"/>
                <a:cs typeface="Arial" pitchFamily="34" charset="0"/>
              </a:rPr>
              <a:t>0</a:t>
            </a:r>
            <a:r>
              <a:rPr kumimoji="1" lang="zh-CN" altLang="en-US" sz="2400" b="1" dirty="0">
                <a:latin typeface="Arial" pitchFamily="34" charset="0"/>
                <a:ea typeface="华文中宋" pitchFamily="2" charset="-122"/>
                <a:cs typeface="Arial" pitchFamily="34" charset="0"/>
              </a:rPr>
              <a:t> </a:t>
            </a:r>
            <a:r>
              <a:rPr kumimoji="1" lang="zh-CN" altLang="en-US" sz="2400" dirty="0">
                <a:latin typeface="Arial" pitchFamily="34" charset="0"/>
                <a:ea typeface="华文中宋" pitchFamily="2" charset="-122"/>
                <a:cs typeface="Arial" pitchFamily="34" charset="0"/>
              </a:rPr>
              <a:t>可增加 </a:t>
            </a:r>
            <a:r>
              <a:rPr kumimoji="1" lang="en-US" altLang="zh-CN" sz="2400" b="1" dirty="0">
                <a:latin typeface="Arial" pitchFamily="34" charset="0"/>
                <a:ea typeface="华文中宋" pitchFamily="2" charset="-122"/>
                <a:cs typeface="Arial" pitchFamily="34" charset="0"/>
              </a:rPr>
              <a:t>C</a:t>
            </a:r>
            <a:r>
              <a:rPr kumimoji="1" lang="zh-CN" altLang="en-US" sz="2400" dirty="0">
                <a:latin typeface="Arial" pitchFamily="34" charset="0"/>
                <a:ea typeface="华文中宋" pitchFamily="2" charset="-122"/>
                <a:cs typeface="Arial" pitchFamily="34" charset="0"/>
              </a:rPr>
              <a:t>，若</a:t>
            </a:r>
            <a:r>
              <a:rPr lang="en-US" altLang="zh-CN" sz="2400" i="1" dirty="0">
                <a:latin typeface="Arial" pitchFamily="34" charset="0"/>
                <a:ea typeface="华文中宋" pitchFamily="2" charset="-122"/>
                <a:cs typeface="Arial" pitchFamily="34" charset="0"/>
              </a:rPr>
              <a:t>n</a:t>
            </a:r>
            <a:r>
              <a:rPr lang="en-US" altLang="zh-CN" sz="2400" baseline="-25000" dirty="0">
                <a:latin typeface="Arial" pitchFamily="34" charset="0"/>
                <a:ea typeface="华文中宋" pitchFamily="2" charset="-122"/>
                <a:cs typeface="Arial" pitchFamily="34" charset="0"/>
              </a:rPr>
              <a:t>0</a:t>
            </a:r>
            <a:r>
              <a:rPr lang="en-US" altLang="zh-CN" sz="2400" dirty="0">
                <a:latin typeface="Arial" pitchFamily="34" charset="0"/>
                <a:ea typeface="华文中宋" pitchFamily="2" charset="-122"/>
                <a:cs typeface="Arial" pitchFamily="34" charset="0"/>
              </a:rPr>
              <a:t> </a:t>
            </a:r>
            <a:r>
              <a:rPr lang="en-US" altLang="zh-CN" sz="2400" dirty="0">
                <a:latin typeface="Arial" pitchFamily="34" charset="0"/>
                <a:ea typeface="华文中宋" pitchFamily="2" charset="-122"/>
                <a:cs typeface="Arial" pitchFamily="34" charset="0"/>
                <a:sym typeface="Symbol" pitchFamily="18" charset="2"/>
              </a:rPr>
              <a:t></a:t>
            </a:r>
            <a:r>
              <a:rPr lang="en-US" altLang="zh-CN" sz="2400" dirty="0">
                <a:latin typeface="Arial" pitchFamily="34" charset="0"/>
                <a:ea typeface="华文中宋" pitchFamily="2" charset="-122"/>
                <a:cs typeface="Arial" pitchFamily="34" charset="0"/>
              </a:rPr>
              <a:t> 0</a:t>
            </a:r>
            <a:r>
              <a:rPr lang="zh-CN" altLang="en-US" sz="2400" dirty="0">
                <a:latin typeface="Arial" pitchFamily="34" charset="0"/>
                <a:ea typeface="华文中宋" pitchFamily="2" charset="-122"/>
                <a:cs typeface="Arial" pitchFamily="34" charset="0"/>
              </a:rPr>
              <a:t>，</a:t>
            </a:r>
            <a:r>
              <a:rPr lang="zh-CN" altLang="en-US" sz="2400" dirty="0">
                <a:latin typeface="Arial" pitchFamily="34" charset="0"/>
                <a:ea typeface="华文中宋" pitchFamily="2" charset="-122"/>
                <a:cs typeface="Arial" pitchFamily="34" charset="0"/>
                <a:sym typeface="Symbol" pitchFamily="18" charset="2"/>
              </a:rPr>
              <a:t>则</a:t>
            </a:r>
            <a:r>
              <a:rPr lang="en-US" altLang="zh-CN" sz="2400" i="1" dirty="0">
                <a:latin typeface="Arial" pitchFamily="34" charset="0"/>
                <a:ea typeface="华文中宋" pitchFamily="2" charset="-122"/>
                <a:cs typeface="Arial" pitchFamily="34" charset="0"/>
              </a:rPr>
              <a:t>C</a:t>
            </a:r>
            <a:r>
              <a:rPr lang="en-US" altLang="zh-CN" sz="2400" dirty="0">
                <a:latin typeface="Arial" pitchFamily="34" charset="0"/>
                <a:ea typeface="华文中宋" pitchFamily="2" charset="-122"/>
                <a:cs typeface="Arial" pitchFamily="34" charset="0"/>
                <a:sym typeface="Symbol" pitchFamily="18" charset="2"/>
              </a:rPr>
              <a:t></a:t>
            </a:r>
            <a:r>
              <a:rPr lang="en-US" altLang="zh-CN" sz="2400" dirty="0">
                <a:latin typeface="Arial" pitchFamily="34" charset="0"/>
                <a:ea typeface="华文中宋" pitchFamily="2" charset="-122"/>
                <a:cs typeface="Arial" pitchFamily="34" charset="0"/>
              </a:rPr>
              <a:t> </a:t>
            </a:r>
            <a:r>
              <a:rPr lang="en-US" altLang="zh-CN" sz="2400" dirty="0">
                <a:latin typeface="Arial" pitchFamily="34" charset="0"/>
                <a:ea typeface="华文中宋" pitchFamily="2" charset="-122"/>
                <a:cs typeface="Arial" pitchFamily="34" charset="0"/>
                <a:sym typeface="Symbol" pitchFamily="18" charset="2"/>
              </a:rPr>
              <a:t></a:t>
            </a:r>
            <a:r>
              <a:rPr lang="zh-CN" altLang="en-US" sz="2400" dirty="0">
                <a:latin typeface="Arial" pitchFamily="34" charset="0"/>
                <a:ea typeface="华文中宋" pitchFamily="2" charset="-122"/>
                <a:cs typeface="Arial" pitchFamily="34" charset="0"/>
                <a:sym typeface="Symbol" pitchFamily="18" charset="2"/>
              </a:rPr>
              <a:t>；</a:t>
            </a:r>
            <a:endParaRPr lang="en-US" altLang="zh-CN" sz="2400" dirty="0">
              <a:latin typeface="Arial" pitchFamily="34" charset="0"/>
              <a:ea typeface="华文中宋" pitchFamily="2" charset="-122"/>
              <a:cs typeface="Arial" pitchFamily="34" charset="0"/>
              <a:sym typeface="Symbol" pitchFamily="18" charset="2"/>
            </a:endParaRPr>
          </a:p>
          <a:p>
            <a:pPr lvl="1">
              <a:lnSpc>
                <a:spcPts val="3800"/>
              </a:lnSpc>
              <a:buClr>
                <a:srgbClr val="0000CC"/>
              </a:buClr>
              <a:buSzPct val="80000"/>
              <a:buFont typeface="Wingdings" pitchFamily="2" charset="2"/>
              <a:buChar char="Ø"/>
              <a:defRPr/>
            </a:pPr>
            <a:r>
              <a:rPr lang="en-US" altLang="zh-CN" sz="2400" dirty="0">
                <a:latin typeface="Arial" pitchFamily="34" charset="0"/>
                <a:ea typeface="华文中宋" pitchFamily="2" charset="-122"/>
                <a:cs typeface="Arial" pitchFamily="34" charset="0"/>
                <a:sym typeface="Symbol" pitchFamily="18" charset="2"/>
              </a:rPr>
              <a:t> </a:t>
            </a:r>
            <a:r>
              <a:rPr lang="zh-CN" altLang="en-US" sz="2400" dirty="0">
                <a:latin typeface="Arial" pitchFamily="34" charset="0"/>
                <a:ea typeface="华文中宋" pitchFamily="2" charset="-122"/>
                <a:cs typeface="Arial" pitchFamily="34" charset="0"/>
              </a:rPr>
              <a:t>增大 </a:t>
            </a:r>
            <a:r>
              <a:rPr lang="en-US" altLang="zh-CN" sz="2400" b="1" dirty="0">
                <a:latin typeface="Arial" pitchFamily="34" charset="0"/>
                <a:ea typeface="华文中宋" pitchFamily="2" charset="-122"/>
                <a:cs typeface="Arial" pitchFamily="34" charset="0"/>
              </a:rPr>
              <a:t>B </a:t>
            </a:r>
            <a:r>
              <a:rPr lang="en-US" altLang="zh-CN" sz="2400" dirty="0">
                <a:latin typeface="Arial" pitchFamily="34" charset="0"/>
                <a:ea typeface="华文中宋" pitchFamily="2" charset="-122"/>
                <a:cs typeface="Arial" pitchFamily="34" charset="0"/>
              </a:rPr>
              <a:t> </a:t>
            </a:r>
            <a:r>
              <a:rPr lang="zh-CN" altLang="en-US" sz="2400" dirty="0">
                <a:latin typeface="Arial" pitchFamily="34" charset="0"/>
                <a:ea typeface="华文中宋" pitchFamily="2" charset="-122"/>
                <a:cs typeface="Arial" pitchFamily="34" charset="0"/>
              </a:rPr>
              <a:t>可增加 </a:t>
            </a:r>
            <a:r>
              <a:rPr kumimoji="1" lang="en-US" altLang="zh-CN" sz="2400" b="1" dirty="0">
                <a:latin typeface="Arial" pitchFamily="34" charset="0"/>
                <a:ea typeface="华文中宋" pitchFamily="2" charset="-122"/>
                <a:cs typeface="Arial" pitchFamily="34" charset="0"/>
              </a:rPr>
              <a:t>C</a:t>
            </a:r>
            <a:r>
              <a:rPr lang="zh-CN" altLang="en-US" sz="2400" dirty="0">
                <a:latin typeface="Arial" pitchFamily="34" charset="0"/>
                <a:ea typeface="华文中宋" pitchFamily="2" charset="-122"/>
                <a:cs typeface="Arial" pitchFamily="34" charset="0"/>
              </a:rPr>
              <a:t>，但不能使 </a:t>
            </a:r>
            <a:r>
              <a:rPr kumimoji="1" lang="en-US" altLang="zh-CN" sz="2400" b="1" dirty="0">
                <a:latin typeface="Arial" pitchFamily="34" charset="0"/>
                <a:ea typeface="华文中宋" pitchFamily="2" charset="-122"/>
                <a:cs typeface="Arial" pitchFamily="34" charset="0"/>
              </a:rPr>
              <a:t>C</a:t>
            </a:r>
            <a:r>
              <a:rPr lang="zh-CN" altLang="en-US" sz="2400" dirty="0">
                <a:latin typeface="Arial" pitchFamily="34" charset="0"/>
                <a:ea typeface="华文中宋" pitchFamily="2" charset="-122"/>
                <a:cs typeface="Arial" pitchFamily="34" charset="0"/>
              </a:rPr>
              <a:t>无限制增大。</a:t>
            </a:r>
            <a:endParaRPr lang="en-US" altLang="zh-CN" sz="2400" dirty="0">
              <a:latin typeface="Arial" pitchFamily="34" charset="0"/>
              <a:ea typeface="华文中宋" pitchFamily="2" charset="-122"/>
              <a:cs typeface="Arial" pitchFamily="34" charset="0"/>
            </a:endParaRPr>
          </a:p>
          <a:p>
            <a:pPr lvl="1">
              <a:lnSpc>
                <a:spcPts val="3800"/>
              </a:lnSpc>
              <a:buClr>
                <a:srgbClr val="0000CC"/>
              </a:buClr>
              <a:buSzPct val="80000"/>
              <a:defRPr/>
            </a:pPr>
            <a:r>
              <a:rPr lang="en-US" altLang="zh-CN" sz="2400" dirty="0">
                <a:latin typeface="Arial" pitchFamily="34" charset="0"/>
                <a:ea typeface="华文中宋" pitchFamily="2" charset="-122"/>
                <a:cs typeface="Arial" pitchFamily="34" charset="0"/>
              </a:rPr>
              <a:t>   </a:t>
            </a:r>
            <a:r>
              <a:rPr lang="zh-CN" altLang="en-US" sz="2400" dirty="0">
                <a:latin typeface="Arial" pitchFamily="34" charset="0"/>
                <a:ea typeface="华文中宋" pitchFamily="2" charset="-122"/>
                <a:cs typeface="Arial" pitchFamily="34" charset="0"/>
              </a:rPr>
              <a:t>当 </a:t>
            </a:r>
            <a:r>
              <a:rPr lang="en-US" altLang="zh-CN" sz="2400" b="1" i="1" dirty="0">
                <a:latin typeface="Arial" pitchFamily="34" charset="0"/>
                <a:ea typeface="华文中宋" pitchFamily="2" charset="-122"/>
                <a:cs typeface="Arial" pitchFamily="34" charset="0"/>
              </a:rPr>
              <a:t>B</a:t>
            </a:r>
            <a:r>
              <a:rPr lang="en-US" altLang="zh-CN" sz="2400" b="1" dirty="0">
                <a:latin typeface="Arial" pitchFamily="34" charset="0"/>
                <a:ea typeface="华文中宋" pitchFamily="2" charset="-122"/>
                <a:cs typeface="Arial" pitchFamily="34" charset="0"/>
                <a:sym typeface="Symbol" pitchFamily="18" charset="2"/>
              </a:rPr>
              <a:t></a:t>
            </a:r>
            <a:r>
              <a:rPr lang="en-US" altLang="zh-CN" sz="2400" b="1" dirty="0">
                <a:latin typeface="Arial" pitchFamily="34" charset="0"/>
                <a:ea typeface="华文中宋" pitchFamily="2" charset="-122"/>
                <a:cs typeface="Arial" pitchFamily="34" charset="0"/>
              </a:rPr>
              <a:t> </a:t>
            </a:r>
            <a:r>
              <a:rPr lang="en-US" altLang="zh-CN" sz="2400" b="1" dirty="0">
                <a:latin typeface="Arial" pitchFamily="34" charset="0"/>
                <a:ea typeface="华文中宋" pitchFamily="2" charset="-122"/>
                <a:cs typeface="Arial" pitchFamily="34" charset="0"/>
                <a:sym typeface="Symbol" pitchFamily="18" charset="2"/>
              </a:rPr>
              <a:t> </a:t>
            </a:r>
            <a:r>
              <a:rPr lang="zh-CN" altLang="en-US" sz="2400" dirty="0">
                <a:latin typeface="Arial" pitchFamily="34" charset="0"/>
                <a:ea typeface="华文中宋" pitchFamily="2" charset="-122"/>
                <a:cs typeface="Arial" pitchFamily="34" charset="0"/>
              </a:rPr>
              <a:t>时，</a:t>
            </a:r>
            <a:r>
              <a:rPr lang="en-US" altLang="zh-CN" sz="2400" b="1" i="1" dirty="0">
                <a:latin typeface="Arial" pitchFamily="34" charset="0"/>
                <a:ea typeface="华文中宋" pitchFamily="2" charset="-122"/>
                <a:cs typeface="Arial" pitchFamily="34" charset="0"/>
              </a:rPr>
              <a:t>C </a:t>
            </a:r>
            <a:r>
              <a:rPr lang="zh-CN" altLang="en-US" sz="2400" dirty="0">
                <a:latin typeface="Arial" pitchFamily="34" charset="0"/>
                <a:ea typeface="华文中宋" pitchFamily="2" charset="-122"/>
                <a:cs typeface="Arial" pitchFamily="34" charset="0"/>
              </a:rPr>
              <a:t>将趋向一个</a:t>
            </a:r>
            <a:r>
              <a:rPr lang="zh-CN" altLang="en-US" sz="2400" dirty="0">
                <a:solidFill>
                  <a:srgbClr val="FF0000"/>
                </a:solidFill>
                <a:latin typeface="Arial" pitchFamily="34" charset="0"/>
                <a:ea typeface="华文中宋" pitchFamily="2" charset="-122"/>
                <a:cs typeface="Arial" pitchFamily="34" charset="0"/>
              </a:rPr>
              <a:t>定值</a:t>
            </a:r>
            <a:r>
              <a:rPr lang="zh-CN" altLang="en-US" sz="2400" dirty="0">
                <a:latin typeface="Arial" pitchFamily="34" charset="0"/>
                <a:ea typeface="华文中宋" pitchFamily="2" charset="-122"/>
                <a:cs typeface="Arial" pitchFamily="34" charset="0"/>
              </a:rPr>
              <a:t>：</a:t>
            </a:r>
            <a:endParaRPr kumimoji="1" lang="zh-CN" altLang="en-US" sz="2400" dirty="0">
              <a:latin typeface="Arial" pitchFamily="34" charset="0"/>
              <a:ea typeface="华文中宋" pitchFamily="2" charset="-122"/>
              <a:cs typeface="Arial" pitchFamily="34" charset="0"/>
            </a:endParaRPr>
          </a:p>
        </p:txBody>
      </p:sp>
      <p:grpSp>
        <p:nvGrpSpPr>
          <p:cNvPr id="56324" name="组合 52"/>
          <p:cNvGrpSpPr>
            <a:grpSpLocks/>
          </p:cNvGrpSpPr>
          <p:nvPr/>
        </p:nvGrpSpPr>
        <p:grpSpPr bwMode="auto">
          <a:xfrm>
            <a:off x="438150" y="2584450"/>
            <a:ext cx="1196975" cy="622300"/>
            <a:chOff x="3606888" y="3929067"/>
            <a:chExt cx="1251074" cy="588310"/>
          </a:xfrm>
        </p:grpSpPr>
        <p:sp>
          <p:nvSpPr>
            <p:cNvPr id="14" name="椭圆 13"/>
            <p:cNvSpPr/>
            <p:nvPr/>
          </p:nvSpPr>
          <p:spPr bwMode="auto">
            <a:xfrm>
              <a:off x="3606888" y="3929067"/>
              <a:ext cx="1022098"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56338" name="矩形 44"/>
            <p:cNvSpPr>
              <a:spLocks noChangeArrowheads="1"/>
            </p:cNvSpPr>
            <p:nvPr/>
          </p:nvSpPr>
          <p:spPr bwMode="auto">
            <a:xfrm>
              <a:off x="3699814" y="4013113"/>
              <a:ext cx="1158148" cy="4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黑体" pitchFamily="2" charset="-122"/>
                  <a:ea typeface="黑体" pitchFamily="2" charset="-122"/>
                </a:rPr>
                <a:t>结论</a:t>
              </a:r>
              <a:r>
                <a:rPr lang="zh-CN" altLang="en-US" sz="2400">
                  <a:solidFill>
                    <a:srgbClr val="FF0000"/>
                  </a:solidFill>
                  <a:latin typeface="华文中宋" pitchFamily="2" charset="-122"/>
                  <a:ea typeface="华文中宋" pitchFamily="2" charset="-122"/>
                </a:rPr>
                <a:t>：</a:t>
              </a:r>
            </a:p>
          </p:txBody>
        </p:sp>
      </p:grpSp>
      <p:graphicFrame>
        <p:nvGraphicFramePr>
          <p:cNvPr id="56325" name="Object 2"/>
          <p:cNvGraphicFramePr>
            <a:graphicFrameLocks noChangeAspect="1"/>
          </p:cNvGraphicFramePr>
          <p:nvPr/>
        </p:nvGraphicFramePr>
        <p:xfrm>
          <a:off x="1598613" y="1028700"/>
          <a:ext cx="2928937" cy="1060450"/>
        </p:xfrm>
        <a:graphic>
          <a:graphicData uri="http://schemas.openxmlformats.org/presentationml/2006/ole">
            <mc:AlternateContent xmlns:mc="http://schemas.openxmlformats.org/markup-compatibility/2006">
              <mc:Choice xmlns:v="urn:schemas-microsoft-com:vml" Requires="v">
                <p:oleObj spid="_x0000_s56343" name="Equation" r:id="rId4" imgW="1333500" imgH="482600" progId="Equation.DSMT4">
                  <p:embed/>
                </p:oleObj>
              </mc:Choice>
              <mc:Fallback>
                <p:oleObj name="Equation" r:id="rId4" imgW="1333500" imgH="482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613" y="1028700"/>
                        <a:ext cx="2928937" cy="1060450"/>
                      </a:xfrm>
                      <a:prstGeom prst="rect">
                        <a:avLst/>
                      </a:prstGeom>
                      <a:noFill/>
                      <a:ln w="38100" cmpd="dbl">
                        <a:solidFill>
                          <a:srgbClr val="66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D3D99"/>
                              </a:outerShdw>
                            </a:effectLst>
                          </a14:hiddenEffects>
                        </a:ext>
                      </a:extLst>
                    </p:spPr>
                  </p:pic>
                </p:oleObj>
              </mc:Fallback>
            </mc:AlternateContent>
          </a:graphicData>
        </a:graphic>
      </p:graphicFrame>
      <p:graphicFrame>
        <p:nvGraphicFramePr>
          <p:cNvPr id="56326" name="Object 3"/>
          <p:cNvGraphicFramePr>
            <a:graphicFrameLocks noChangeAspect="1"/>
          </p:cNvGraphicFramePr>
          <p:nvPr/>
        </p:nvGraphicFramePr>
        <p:xfrm>
          <a:off x="2393950" y="5575300"/>
          <a:ext cx="4756150" cy="892175"/>
        </p:xfrm>
        <a:graphic>
          <a:graphicData uri="http://schemas.openxmlformats.org/presentationml/2006/ole">
            <mc:AlternateContent xmlns:mc="http://schemas.openxmlformats.org/markup-compatibility/2006">
              <mc:Choice xmlns:v="urn:schemas-microsoft-com:vml" Requires="v">
                <p:oleObj spid="_x0000_s56344" name="Equation" r:id="rId6" imgW="2286000" imgH="431800" progId="Equation.DSMT4">
                  <p:embed/>
                </p:oleObj>
              </mc:Choice>
              <mc:Fallback>
                <p:oleObj name="Equation" r:id="rId6" imgW="22860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5575300"/>
                        <a:ext cx="47561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6327" name="Group 11"/>
          <p:cNvGrpSpPr>
            <a:grpSpLocks/>
          </p:cNvGrpSpPr>
          <p:nvPr/>
        </p:nvGrpSpPr>
        <p:grpSpPr bwMode="auto">
          <a:xfrm>
            <a:off x="5065713" y="317500"/>
            <a:ext cx="4040187" cy="2565400"/>
            <a:chOff x="6450" y="4290"/>
            <a:chExt cx="3795" cy="2445"/>
          </a:xfrm>
        </p:grpSpPr>
        <p:sp>
          <p:nvSpPr>
            <p:cNvPr id="56329" name="Text Box 12"/>
            <p:cNvSpPr txBox="1">
              <a:spLocks noChangeArrowheads="1"/>
            </p:cNvSpPr>
            <p:nvPr/>
          </p:nvSpPr>
          <p:spPr bwMode="auto">
            <a:xfrm>
              <a:off x="6840" y="6300"/>
              <a:ext cx="340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a:latin typeface="Times New Roman" pitchFamily="18" charset="0"/>
                </a:rPr>
                <a:t>     </a:t>
              </a:r>
              <a:r>
                <a:rPr lang="zh-CN" altLang="en-US" sz="2000">
                  <a:latin typeface="Times New Roman" pitchFamily="18" charset="0"/>
                </a:rPr>
                <a:t>信道容量和带宽关系</a:t>
              </a:r>
              <a:endParaRPr lang="zh-CN" altLang="en-US" sz="3200">
                <a:latin typeface="Tahoma" pitchFamily="34" charset="0"/>
              </a:endParaRPr>
            </a:p>
          </p:txBody>
        </p:sp>
        <p:grpSp>
          <p:nvGrpSpPr>
            <p:cNvPr id="56330" name="Group 13"/>
            <p:cNvGrpSpPr>
              <a:grpSpLocks/>
            </p:cNvGrpSpPr>
            <p:nvPr/>
          </p:nvGrpSpPr>
          <p:grpSpPr bwMode="auto">
            <a:xfrm>
              <a:off x="6450" y="4290"/>
              <a:ext cx="3214" cy="2085"/>
              <a:chOff x="6450" y="4290"/>
              <a:chExt cx="3214" cy="2085"/>
            </a:xfrm>
          </p:grpSpPr>
          <p:pic>
            <p:nvPicPr>
              <p:cNvPr id="56331" name="Picture 14" descr="有噪信道容量"/>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 y="4428"/>
                <a:ext cx="2269"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2" name="Text Box 15"/>
              <p:cNvSpPr txBox="1">
                <a:spLocks noChangeArrowheads="1"/>
              </p:cNvSpPr>
              <p:nvPr/>
            </p:nvSpPr>
            <p:spPr bwMode="auto">
              <a:xfrm>
                <a:off x="6450" y="4935"/>
                <a:ext cx="72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i="1">
                    <a:latin typeface="Times New Roman" pitchFamily="18" charset="0"/>
                  </a:rPr>
                  <a:t>S</a:t>
                </a:r>
                <a:r>
                  <a:rPr lang="en-US" altLang="zh-CN" sz="2000">
                    <a:latin typeface="Times New Roman" pitchFamily="18" charset="0"/>
                  </a:rPr>
                  <a:t>/</a:t>
                </a:r>
                <a:r>
                  <a:rPr lang="en-US" altLang="zh-CN" sz="2000" i="1">
                    <a:latin typeface="Times New Roman" pitchFamily="18" charset="0"/>
                  </a:rPr>
                  <a:t>n</a:t>
                </a:r>
                <a:r>
                  <a:rPr lang="en-US" altLang="zh-CN" sz="2000" baseline="-25000">
                    <a:latin typeface="Times New Roman" pitchFamily="18" charset="0"/>
                  </a:rPr>
                  <a:t>0</a:t>
                </a:r>
                <a:endParaRPr lang="en-US" altLang="zh-CN" sz="3600">
                  <a:latin typeface="Tahoma" pitchFamily="34" charset="0"/>
                </a:endParaRPr>
              </a:p>
            </p:txBody>
          </p:sp>
          <p:sp>
            <p:nvSpPr>
              <p:cNvPr id="56333" name="Text Box 16"/>
              <p:cNvSpPr txBox="1">
                <a:spLocks noChangeArrowheads="1"/>
              </p:cNvSpPr>
              <p:nvPr/>
            </p:nvSpPr>
            <p:spPr bwMode="auto">
              <a:xfrm>
                <a:off x="7515" y="5925"/>
                <a:ext cx="72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i="1">
                    <a:latin typeface="Times New Roman" pitchFamily="18" charset="0"/>
                  </a:rPr>
                  <a:t>S</a:t>
                </a:r>
                <a:r>
                  <a:rPr lang="en-US" altLang="zh-CN" sz="2000">
                    <a:latin typeface="Times New Roman" pitchFamily="18" charset="0"/>
                  </a:rPr>
                  <a:t>/</a:t>
                </a:r>
                <a:r>
                  <a:rPr lang="en-US" altLang="zh-CN" sz="2000" i="1">
                    <a:latin typeface="Times New Roman" pitchFamily="18" charset="0"/>
                  </a:rPr>
                  <a:t>n</a:t>
                </a:r>
                <a:r>
                  <a:rPr lang="en-US" altLang="zh-CN" sz="2000" baseline="-25000">
                    <a:latin typeface="Times New Roman" pitchFamily="18" charset="0"/>
                  </a:rPr>
                  <a:t>0</a:t>
                </a:r>
                <a:endParaRPr lang="en-US" altLang="zh-CN" sz="3600">
                  <a:latin typeface="Tahoma" pitchFamily="34" charset="0"/>
                </a:endParaRPr>
              </a:p>
            </p:txBody>
          </p:sp>
          <p:sp>
            <p:nvSpPr>
              <p:cNvPr id="56334" name="Text Box 17"/>
              <p:cNvSpPr txBox="1">
                <a:spLocks noChangeArrowheads="1"/>
              </p:cNvSpPr>
              <p:nvPr/>
            </p:nvSpPr>
            <p:spPr bwMode="auto">
              <a:xfrm>
                <a:off x="9247" y="5865"/>
                <a:ext cx="41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i="1">
                    <a:latin typeface="Times New Roman" pitchFamily="18" charset="0"/>
                  </a:rPr>
                  <a:t>B</a:t>
                </a:r>
                <a:endParaRPr lang="en-US" altLang="zh-CN" sz="3600">
                  <a:latin typeface="Tahoma" pitchFamily="34" charset="0"/>
                </a:endParaRPr>
              </a:p>
            </p:txBody>
          </p:sp>
          <p:sp>
            <p:nvSpPr>
              <p:cNvPr id="56335" name="Text Box 18"/>
              <p:cNvSpPr txBox="1">
                <a:spLocks noChangeArrowheads="1"/>
              </p:cNvSpPr>
              <p:nvPr/>
            </p:nvSpPr>
            <p:spPr bwMode="auto">
              <a:xfrm>
                <a:off x="6732" y="4290"/>
                <a:ext cx="72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i="1">
                    <a:latin typeface="Times New Roman" pitchFamily="18" charset="0"/>
                  </a:rPr>
                  <a:t>C</a:t>
                </a:r>
                <a:endParaRPr lang="en-US" altLang="zh-CN" sz="3600">
                  <a:latin typeface="Tahoma" pitchFamily="34" charset="0"/>
                </a:endParaRPr>
              </a:p>
            </p:txBody>
          </p:sp>
          <p:sp>
            <p:nvSpPr>
              <p:cNvPr id="56336" name="Text Box 19"/>
              <p:cNvSpPr txBox="1">
                <a:spLocks noChangeArrowheads="1"/>
              </p:cNvSpPr>
              <p:nvPr/>
            </p:nvSpPr>
            <p:spPr bwMode="auto">
              <a:xfrm>
                <a:off x="7605" y="4335"/>
                <a:ext cx="127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2000">
                    <a:latin typeface="Times New Roman" pitchFamily="18" charset="0"/>
                  </a:rPr>
                  <a:t>1.44(</a:t>
                </a:r>
                <a:r>
                  <a:rPr lang="en-US" altLang="zh-CN" sz="2000" i="1">
                    <a:latin typeface="Times New Roman" pitchFamily="18" charset="0"/>
                  </a:rPr>
                  <a:t>S</a:t>
                </a:r>
                <a:r>
                  <a:rPr lang="en-US" altLang="zh-CN" sz="2000">
                    <a:latin typeface="Times New Roman" pitchFamily="18" charset="0"/>
                  </a:rPr>
                  <a:t>/</a:t>
                </a:r>
                <a:r>
                  <a:rPr lang="en-US" altLang="zh-CN" sz="2000" i="1">
                    <a:latin typeface="Times New Roman" pitchFamily="18" charset="0"/>
                  </a:rPr>
                  <a:t>n</a:t>
                </a:r>
                <a:r>
                  <a:rPr lang="en-US" altLang="zh-CN" sz="2000" baseline="-25000">
                    <a:latin typeface="Times New Roman" pitchFamily="18" charset="0"/>
                  </a:rPr>
                  <a:t>0</a:t>
                </a:r>
                <a:r>
                  <a:rPr lang="en-US" altLang="zh-CN" sz="2000">
                    <a:latin typeface="Times New Roman" pitchFamily="18" charset="0"/>
                  </a:rPr>
                  <a:t>)</a:t>
                </a:r>
                <a:endParaRPr lang="en-US" altLang="zh-CN" sz="3600">
                  <a:latin typeface="Tahoma" pitchFamily="34" charset="0"/>
                </a:endParaRPr>
              </a:p>
            </p:txBody>
          </p:sp>
        </p:grpSp>
      </p:grpSp>
      <p:sp>
        <p:nvSpPr>
          <p:cNvPr id="56328" name="矩形 24"/>
          <p:cNvSpPr>
            <a:spLocks noChangeArrowheads="1"/>
          </p:cNvSpPr>
          <p:nvPr/>
        </p:nvSpPr>
        <p:spPr bwMode="auto">
          <a:xfrm>
            <a:off x="6127750" y="5532438"/>
            <a:ext cx="1066800" cy="93345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7D7FCE7-3EEC-416A-8D4C-00EFB1A39633}" type="slidenum">
              <a:rPr lang="en-US" altLang="zh-CN" smtClean="0">
                <a:latin typeface="Tahoma" pitchFamily="34" charset="0"/>
              </a:rPr>
              <a:pPr eaLnBrk="1" hangingPunct="1"/>
              <a:t>57</a:t>
            </a:fld>
            <a:endParaRPr lang="en-US" altLang="zh-CN" smtClean="0">
              <a:latin typeface="Tahoma" pitchFamily="34" charset="0"/>
            </a:endParaRPr>
          </a:p>
        </p:txBody>
      </p:sp>
      <p:sp>
        <p:nvSpPr>
          <p:cNvPr id="12" name="矩形 11"/>
          <p:cNvSpPr/>
          <p:nvPr/>
        </p:nvSpPr>
        <p:spPr>
          <a:xfrm>
            <a:off x="965200" y="2495550"/>
            <a:ext cx="7429500" cy="2041525"/>
          </a:xfrm>
          <a:prstGeom prst="rect">
            <a:avLst/>
          </a:prstGeom>
          <a:solidFill>
            <a:schemeClr val="bg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1">
              <a:lnSpc>
                <a:spcPts val="3800"/>
              </a:lnSpc>
              <a:buClr>
                <a:schemeClr val="tx1">
                  <a:lumMod val="65000"/>
                  <a:lumOff val="35000"/>
                </a:schemeClr>
              </a:buClr>
              <a:buSzPct val="60000"/>
              <a:buFont typeface="Wingdings" pitchFamily="2" charset="2"/>
              <a:buChar char="l"/>
              <a:defRPr/>
            </a:pPr>
            <a:r>
              <a:rPr kumimoji="1" lang="zh-CN" altLang="en-US" sz="2400" dirty="0">
                <a:latin typeface="华文中宋" pitchFamily="2" charset="-122"/>
                <a:ea typeface="华文中宋" pitchFamily="2" charset="-122"/>
              </a:rPr>
              <a:t>  </a:t>
            </a:r>
            <a:r>
              <a:rPr lang="en-US" altLang="zh-CN" sz="2400" dirty="0">
                <a:solidFill>
                  <a:srgbClr val="0000CC"/>
                </a:solidFill>
                <a:latin typeface="Arial" pitchFamily="34" charset="0"/>
                <a:ea typeface="华文中宋" pitchFamily="2" charset="-122"/>
                <a:cs typeface="Arial" pitchFamily="34" charset="0"/>
              </a:rPr>
              <a:t>C</a:t>
            </a:r>
            <a:r>
              <a:rPr lang="zh-CN" altLang="en-US" sz="2400" dirty="0">
                <a:latin typeface="Arial" pitchFamily="34" charset="0"/>
                <a:ea typeface="华文中宋" pitchFamily="2" charset="-122"/>
                <a:cs typeface="Arial" pitchFamily="34" charset="0"/>
              </a:rPr>
              <a:t>一定时，</a:t>
            </a:r>
            <a:r>
              <a:rPr kumimoji="1" lang="zh-CN" altLang="en-US" sz="2400" dirty="0">
                <a:latin typeface="Arial" pitchFamily="34" charset="0"/>
                <a:ea typeface="华文中宋" pitchFamily="2" charset="-122"/>
                <a:cs typeface="Arial" pitchFamily="34" charset="0"/>
              </a:rPr>
              <a:t>信道带宽</a:t>
            </a:r>
            <a:r>
              <a:rPr kumimoji="1" lang="en-US" altLang="zh-CN" sz="2400" dirty="0">
                <a:solidFill>
                  <a:srgbClr val="0000CC"/>
                </a:solidFill>
                <a:latin typeface="Arial" pitchFamily="34" charset="0"/>
                <a:ea typeface="华文中宋" pitchFamily="2" charset="-122"/>
                <a:cs typeface="Arial" pitchFamily="34" charset="0"/>
              </a:rPr>
              <a:t>B</a:t>
            </a:r>
            <a:r>
              <a:rPr kumimoji="1" lang="zh-CN" altLang="en-US" sz="2400" dirty="0">
                <a:latin typeface="Arial" pitchFamily="34" charset="0"/>
                <a:ea typeface="华文中宋" pitchFamily="2" charset="-122"/>
                <a:cs typeface="Arial" pitchFamily="34" charset="0"/>
              </a:rPr>
              <a:t>、信噪比</a:t>
            </a:r>
            <a:r>
              <a:rPr kumimoji="1" lang="en-US" altLang="zh-CN" sz="2400" dirty="0">
                <a:solidFill>
                  <a:srgbClr val="0000CC"/>
                </a:solidFill>
                <a:latin typeface="Arial" pitchFamily="34" charset="0"/>
                <a:ea typeface="华文中宋" pitchFamily="2" charset="-122"/>
                <a:cs typeface="Arial" pitchFamily="34" charset="0"/>
              </a:rPr>
              <a:t>S/N</a:t>
            </a:r>
            <a:r>
              <a:rPr kumimoji="1" lang="zh-CN" altLang="en-US" sz="2400" dirty="0">
                <a:latin typeface="Arial" pitchFamily="34" charset="0"/>
                <a:ea typeface="华文中宋" pitchFamily="2" charset="-122"/>
                <a:cs typeface="Arial" pitchFamily="34" charset="0"/>
              </a:rPr>
              <a:t>、传输时间</a:t>
            </a:r>
            <a:r>
              <a:rPr kumimoji="1" lang="en-US" altLang="zh-CN" sz="2400" i="1" dirty="0">
                <a:solidFill>
                  <a:srgbClr val="0000CC"/>
                </a:solidFill>
                <a:latin typeface="Arial" pitchFamily="34" charset="0"/>
                <a:ea typeface="华文中宋" pitchFamily="2" charset="-122"/>
                <a:cs typeface="Arial" pitchFamily="34" charset="0"/>
              </a:rPr>
              <a:t>t </a:t>
            </a:r>
            <a:r>
              <a:rPr kumimoji="1" lang="zh-CN" altLang="en-US" sz="2400" dirty="0">
                <a:latin typeface="Arial" pitchFamily="34" charset="0"/>
                <a:ea typeface="华文中宋" pitchFamily="2" charset="-122"/>
                <a:cs typeface="Arial" pitchFamily="34" charset="0"/>
              </a:rPr>
              <a:t>三者之间可以互相转换。</a:t>
            </a:r>
            <a:endParaRPr kumimoji="1" lang="en-US" altLang="zh-CN" sz="2400" dirty="0">
              <a:latin typeface="Arial" pitchFamily="34" charset="0"/>
              <a:ea typeface="华文中宋" pitchFamily="2" charset="-122"/>
              <a:cs typeface="Arial" pitchFamily="34" charset="0"/>
            </a:endParaRPr>
          </a:p>
          <a:p>
            <a:pPr lvl="1">
              <a:lnSpc>
                <a:spcPts val="3800"/>
              </a:lnSpc>
              <a:buClr>
                <a:schemeClr val="tx1">
                  <a:lumMod val="65000"/>
                  <a:lumOff val="35000"/>
                </a:schemeClr>
              </a:buClr>
              <a:buSzPct val="60000"/>
              <a:buFont typeface="Wingdings" pitchFamily="2" charset="2"/>
              <a:buChar char="l"/>
              <a:defRPr/>
            </a:pPr>
            <a:r>
              <a:rPr kumimoji="1" lang="zh-CN" altLang="en-US" sz="2400" dirty="0">
                <a:latin typeface="Arial" pitchFamily="34" charset="0"/>
                <a:ea typeface="华文中宋" pitchFamily="2" charset="-122"/>
                <a:cs typeface="Arial" pitchFamily="34" charset="0"/>
              </a:rPr>
              <a:t>  增加</a:t>
            </a:r>
            <a:r>
              <a:rPr kumimoji="1" lang="en-US" altLang="zh-CN" sz="2400" dirty="0">
                <a:solidFill>
                  <a:srgbClr val="0000CC"/>
                </a:solidFill>
                <a:latin typeface="Arial" pitchFamily="34" charset="0"/>
                <a:ea typeface="华文中宋" pitchFamily="2" charset="-122"/>
                <a:cs typeface="Arial" pitchFamily="34" charset="0"/>
              </a:rPr>
              <a:t>B</a:t>
            </a:r>
            <a:r>
              <a:rPr kumimoji="1" lang="zh-CN" altLang="en-US" sz="2400" dirty="0">
                <a:latin typeface="Arial" pitchFamily="34" charset="0"/>
                <a:ea typeface="华文中宋" pitchFamily="2" charset="-122"/>
                <a:cs typeface="Arial" pitchFamily="34" charset="0"/>
              </a:rPr>
              <a:t>，可以换取</a:t>
            </a:r>
            <a:r>
              <a:rPr kumimoji="1" lang="en-US" altLang="zh-CN" sz="2400" dirty="0">
                <a:solidFill>
                  <a:srgbClr val="0000CC"/>
                </a:solidFill>
                <a:latin typeface="Arial" pitchFamily="34" charset="0"/>
                <a:ea typeface="华文中宋" pitchFamily="2" charset="-122"/>
                <a:cs typeface="Arial" pitchFamily="34" charset="0"/>
              </a:rPr>
              <a:t>S/N</a:t>
            </a:r>
            <a:r>
              <a:rPr kumimoji="1" lang="zh-CN" altLang="en-US" sz="2400" dirty="0">
                <a:latin typeface="Arial" pitchFamily="34" charset="0"/>
                <a:ea typeface="华文中宋" pitchFamily="2" charset="-122"/>
                <a:cs typeface="Arial" pitchFamily="34" charset="0"/>
              </a:rPr>
              <a:t>的降低；反之亦然。</a:t>
            </a:r>
            <a:endParaRPr kumimoji="1" lang="en-US" altLang="zh-CN" sz="2400" dirty="0">
              <a:solidFill>
                <a:srgbClr val="0000CC"/>
              </a:solidFill>
              <a:latin typeface="Arial" pitchFamily="34" charset="0"/>
              <a:ea typeface="华文中宋" pitchFamily="2" charset="-122"/>
              <a:cs typeface="Arial" pitchFamily="34" charset="0"/>
            </a:endParaRPr>
          </a:p>
          <a:p>
            <a:pPr lvl="1">
              <a:lnSpc>
                <a:spcPts val="3800"/>
              </a:lnSpc>
              <a:buClr>
                <a:schemeClr val="tx1">
                  <a:lumMod val="65000"/>
                  <a:lumOff val="35000"/>
                </a:schemeClr>
              </a:buClr>
              <a:buSzPct val="60000"/>
              <a:buFont typeface="Wingdings" pitchFamily="2" charset="2"/>
              <a:buChar char="l"/>
              <a:defRPr/>
            </a:pPr>
            <a:r>
              <a:rPr kumimoji="1" lang="en-US" altLang="zh-CN" sz="2400" dirty="0">
                <a:latin typeface="Arial" pitchFamily="34" charset="0"/>
                <a:ea typeface="华文中宋" pitchFamily="2" charset="-122"/>
                <a:cs typeface="Arial" pitchFamily="34" charset="0"/>
              </a:rPr>
              <a:t>  </a:t>
            </a:r>
            <a:r>
              <a:rPr kumimoji="1" lang="zh-CN" altLang="en-US" sz="2400" dirty="0">
                <a:latin typeface="Arial" pitchFamily="34" charset="0"/>
                <a:ea typeface="华文中宋" pitchFamily="2" charset="-122"/>
                <a:cs typeface="Arial" pitchFamily="34" charset="0"/>
              </a:rPr>
              <a:t>若</a:t>
            </a:r>
            <a:r>
              <a:rPr kumimoji="1" lang="en-US" altLang="zh-CN" sz="2400" dirty="0">
                <a:solidFill>
                  <a:srgbClr val="0000CC"/>
                </a:solidFill>
                <a:latin typeface="Arial" pitchFamily="34" charset="0"/>
                <a:ea typeface="华文中宋" pitchFamily="2" charset="-122"/>
                <a:cs typeface="Arial" pitchFamily="34" charset="0"/>
              </a:rPr>
              <a:t>S/N</a:t>
            </a:r>
            <a:r>
              <a:rPr kumimoji="1" lang="zh-CN" altLang="en-US" sz="2400" dirty="0">
                <a:latin typeface="Arial" pitchFamily="34" charset="0"/>
                <a:ea typeface="华文中宋" pitchFamily="2" charset="-122"/>
                <a:cs typeface="Arial" pitchFamily="34" charset="0"/>
              </a:rPr>
              <a:t>不变，增加</a:t>
            </a:r>
            <a:r>
              <a:rPr kumimoji="1" lang="en-US" altLang="zh-CN" sz="2400" dirty="0">
                <a:solidFill>
                  <a:srgbClr val="0000CC"/>
                </a:solidFill>
                <a:latin typeface="Arial" pitchFamily="34" charset="0"/>
                <a:ea typeface="华文中宋" pitchFamily="2" charset="-122"/>
                <a:cs typeface="Arial" pitchFamily="34" charset="0"/>
              </a:rPr>
              <a:t>B</a:t>
            </a:r>
            <a:r>
              <a:rPr kumimoji="1" lang="zh-CN" altLang="en-US" sz="2400" dirty="0">
                <a:latin typeface="Arial" pitchFamily="34" charset="0"/>
                <a:ea typeface="华文中宋" pitchFamily="2" charset="-122"/>
                <a:cs typeface="Arial" pitchFamily="34" charset="0"/>
              </a:rPr>
              <a:t>，可以换取 </a:t>
            </a:r>
            <a:r>
              <a:rPr kumimoji="1" lang="en-US" altLang="zh-CN" sz="2400" i="1" dirty="0">
                <a:solidFill>
                  <a:srgbClr val="0000CC"/>
                </a:solidFill>
                <a:latin typeface="Arial" pitchFamily="34" charset="0"/>
                <a:ea typeface="华文中宋" pitchFamily="2" charset="-122"/>
                <a:cs typeface="Arial" pitchFamily="34" charset="0"/>
              </a:rPr>
              <a:t>t </a:t>
            </a:r>
            <a:r>
              <a:rPr kumimoji="1" lang="zh-CN" altLang="en-US" sz="2400" dirty="0">
                <a:latin typeface="Arial" pitchFamily="34" charset="0"/>
                <a:ea typeface="华文中宋" pitchFamily="2" charset="-122"/>
                <a:cs typeface="Arial" pitchFamily="34" charset="0"/>
              </a:rPr>
              <a:t>的减少。</a:t>
            </a:r>
          </a:p>
        </p:txBody>
      </p:sp>
      <p:grpSp>
        <p:nvGrpSpPr>
          <p:cNvPr id="57348" name="组合 52"/>
          <p:cNvGrpSpPr>
            <a:grpSpLocks/>
          </p:cNvGrpSpPr>
          <p:nvPr/>
        </p:nvGrpSpPr>
        <p:grpSpPr bwMode="auto">
          <a:xfrm>
            <a:off x="438150" y="2184400"/>
            <a:ext cx="1196975" cy="622300"/>
            <a:chOff x="3606888" y="3929067"/>
            <a:chExt cx="1251071" cy="588310"/>
          </a:xfrm>
        </p:grpSpPr>
        <p:sp>
          <p:nvSpPr>
            <p:cNvPr id="14" name="椭圆 13"/>
            <p:cNvSpPr/>
            <p:nvPr/>
          </p:nvSpPr>
          <p:spPr bwMode="auto">
            <a:xfrm>
              <a:off x="3606888" y="3929067"/>
              <a:ext cx="1022095"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57356" name="矩形 44"/>
            <p:cNvSpPr>
              <a:spLocks noChangeArrowheads="1"/>
            </p:cNvSpPr>
            <p:nvPr/>
          </p:nvSpPr>
          <p:spPr bwMode="auto">
            <a:xfrm>
              <a:off x="3699811" y="4013113"/>
              <a:ext cx="1158148" cy="4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黑体" pitchFamily="2" charset="-122"/>
                  <a:ea typeface="黑体" pitchFamily="2" charset="-122"/>
                </a:rPr>
                <a:t>应用</a:t>
              </a:r>
              <a:r>
                <a:rPr lang="zh-CN" altLang="en-US" sz="2400">
                  <a:solidFill>
                    <a:srgbClr val="FF0000"/>
                  </a:solidFill>
                  <a:latin typeface="华文中宋" pitchFamily="2" charset="-122"/>
                  <a:ea typeface="华文中宋" pitchFamily="2" charset="-122"/>
                </a:rPr>
                <a:t>：</a:t>
              </a:r>
            </a:p>
          </p:txBody>
        </p:sp>
      </p:grpSp>
      <p:graphicFrame>
        <p:nvGraphicFramePr>
          <p:cNvPr id="57349" name="Object 2"/>
          <p:cNvGraphicFramePr>
            <a:graphicFrameLocks noChangeAspect="1"/>
          </p:cNvGraphicFramePr>
          <p:nvPr/>
        </p:nvGraphicFramePr>
        <p:xfrm>
          <a:off x="2678113" y="1028700"/>
          <a:ext cx="3627437" cy="1060450"/>
        </p:xfrm>
        <a:graphic>
          <a:graphicData uri="http://schemas.openxmlformats.org/presentationml/2006/ole">
            <mc:AlternateContent xmlns:mc="http://schemas.openxmlformats.org/markup-compatibility/2006">
              <mc:Choice xmlns:v="urn:schemas-microsoft-com:vml" Requires="v">
                <p:oleObj spid="_x0000_s57365" name="Equation" r:id="rId4" imgW="1651000" imgH="482600" progId="Equation.DSMT4">
                  <p:embed/>
                </p:oleObj>
              </mc:Choice>
              <mc:Fallback>
                <p:oleObj name="Equation" r:id="rId4" imgW="1651000" imgH="482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113" y="1028700"/>
                        <a:ext cx="3627437" cy="1060450"/>
                      </a:xfrm>
                      <a:prstGeom prst="rect">
                        <a:avLst/>
                      </a:prstGeom>
                      <a:noFill/>
                      <a:ln w="38100" cmpd="dbl">
                        <a:solidFill>
                          <a:srgbClr val="66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D3D99"/>
                              </a:outerShdw>
                            </a:effectLst>
                          </a14:hiddenEffects>
                        </a:ext>
                      </a:extLst>
                    </p:spPr>
                  </p:pic>
                </p:oleObj>
              </mc:Fallback>
            </mc:AlternateContent>
          </a:graphicData>
        </a:graphic>
      </p:graphicFrame>
      <p:graphicFrame>
        <p:nvGraphicFramePr>
          <p:cNvPr id="57350" name="Object 5"/>
          <p:cNvGraphicFramePr>
            <a:graphicFrameLocks noChangeAspect="1"/>
          </p:cNvGraphicFramePr>
          <p:nvPr/>
        </p:nvGraphicFramePr>
        <p:xfrm>
          <a:off x="3460750" y="4806950"/>
          <a:ext cx="4397375" cy="844550"/>
        </p:xfrm>
        <a:graphic>
          <a:graphicData uri="http://schemas.openxmlformats.org/presentationml/2006/ole">
            <mc:AlternateContent xmlns:mc="http://schemas.openxmlformats.org/markup-compatibility/2006">
              <mc:Choice xmlns:v="urn:schemas-microsoft-com:vml" Requires="v">
                <p:oleObj spid="_x0000_s57366" name="Equation" r:id="rId6" imgW="2247900" imgH="431800" progId="Equation.DSMT4">
                  <p:embed/>
                </p:oleObj>
              </mc:Choice>
              <mc:Fallback>
                <p:oleObj name="Equation" r:id="rId6" imgW="2247900" imgH="4318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750" y="4806950"/>
                        <a:ext cx="4397375"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graphicFrame>
        <p:nvGraphicFramePr>
          <p:cNvPr id="57351" name="Object 6"/>
          <p:cNvGraphicFramePr>
            <a:graphicFrameLocks noChangeAspect="1"/>
          </p:cNvGraphicFramePr>
          <p:nvPr/>
        </p:nvGraphicFramePr>
        <p:xfrm>
          <a:off x="3460750" y="5695950"/>
          <a:ext cx="4322763" cy="844550"/>
        </p:xfrm>
        <a:graphic>
          <a:graphicData uri="http://schemas.openxmlformats.org/presentationml/2006/ole">
            <mc:AlternateContent xmlns:mc="http://schemas.openxmlformats.org/markup-compatibility/2006">
              <mc:Choice xmlns:v="urn:schemas-microsoft-com:vml" Requires="v">
                <p:oleObj spid="_x0000_s57367" name="Equation" r:id="rId8" imgW="2209800" imgH="431800" progId="Equation.DSMT4">
                  <p:embed/>
                </p:oleObj>
              </mc:Choice>
              <mc:Fallback>
                <p:oleObj name="Equation" r:id="rId8" imgW="2209800" imgH="4318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0750" y="5695950"/>
                        <a:ext cx="4322763"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graphicFrame>
        <p:nvGraphicFramePr>
          <p:cNvPr id="57352" name="Object 7"/>
          <p:cNvGraphicFramePr>
            <a:graphicFrameLocks noChangeAspect="1"/>
          </p:cNvGraphicFramePr>
          <p:nvPr/>
        </p:nvGraphicFramePr>
        <p:xfrm>
          <a:off x="1282700" y="5340350"/>
          <a:ext cx="1887538" cy="447675"/>
        </p:xfrm>
        <a:graphic>
          <a:graphicData uri="http://schemas.openxmlformats.org/presentationml/2006/ole">
            <mc:AlternateContent xmlns:mc="http://schemas.openxmlformats.org/markup-compatibility/2006">
              <mc:Choice xmlns:v="urn:schemas-microsoft-com:vml" Requires="v">
                <p:oleObj spid="_x0000_s57368" name="Equation" r:id="rId10" imgW="965200" imgH="228600" progId="Equation.DSMT4">
                  <p:embed/>
                </p:oleObj>
              </mc:Choice>
              <mc:Fallback>
                <p:oleObj name="Equation" r:id="rId10" imgW="965200" imgH="2286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2700" y="5340350"/>
                        <a:ext cx="1887538"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57353" name="矩形 21"/>
          <p:cNvSpPr>
            <a:spLocks noChangeArrowheads="1"/>
          </p:cNvSpPr>
          <p:nvPr/>
        </p:nvSpPr>
        <p:spPr bwMode="auto">
          <a:xfrm>
            <a:off x="304800" y="47625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2400">
                <a:solidFill>
                  <a:srgbClr val="0000CC"/>
                </a:solidFill>
              </a:rPr>
              <a:t>【</a:t>
            </a:r>
            <a:r>
              <a:rPr kumimoji="1" lang="zh-CN" altLang="en-US" sz="2400">
                <a:solidFill>
                  <a:srgbClr val="0000CC"/>
                </a:solidFill>
              </a:rPr>
              <a:t>例如</a:t>
            </a:r>
            <a:r>
              <a:rPr kumimoji="1" lang="en-US" altLang="zh-CN" sz="2400">
                <a:solidFill>
                  <a:srgbClr val="0000CC"/>
                </a:solidFill>
              </a:rPr>
              <a:t>】</a:t>
            </a:r>
            <a:endParaRPr lang="zh-CN" altLang="en-US"/>
          </a:p>
        </p:txBody>
      </p:sp>
      <p:sp>
        <p:nvSpPr>
          <p:cNvPr id="57354" name="左大括号 23"/>
          <p:cNvSpPr>
            <a:spLocks/>
          </p:cNvSpPr>
          <p:nvPr/>
        </p:nvSpPr>
        <p:spPr bwMode="auto">
          <a:xfrm>
            <a:off x="3238500" y="5207000"/>
            <a:ext cx="266700" cy="755650"/>
          </a:xfrm>
          <a:prstGeom prst="leftBrace">
            <a:avLst>
              <a:gd name="adj1" fmla="val 8329"/>
              <a:gd name="adj2" fmla="val 50000"/>
            </a:avLst>
          </a:prstGeom>
          <a:noFill/>
          <a:ln w="28575"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0000CC"/>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04BD70E-7453-49E5-9BC1-59496682C3DE}" type="slidenum">
              <a:rPr lang="en-US" altLang="zh-CN" smtClean="0">
                <a:latin typeface="Tahoma" pitchFamily="34" charset="0"/>
              </a:rPr>
              <a:pPr eaLnBrk="1" hangingPunct="1"/>
              <a:t>58</a:t>
            </a:fld>
            <a:endParaRPr lang="en-US" altLang="zh-CN" smtClean="0">
              <a:latin typeface="Tahoma" pitchFamily="34" charset="0"/>
            </a:endParaRPr>
          </a:p>
        </p:txBody>
      </p:sp>
      <p:graphicFrame>
        <p:nvGraphicFramePr>
          <p:cNvPr id="58371" name="Object 3"/>
          <p:cNvGraphicFramePr>
            <a:graphicFrameLocks noChangeAspect="1"/>
          </p:cNvGraphicFramePr>
          <p:nvPr/>
        </p:nvGraphicFramePr>
        <p:xfrm>
          <a:off x="1371600" y="2738438"/>
          <a:ext cx="4845050" cy="977900"/>
        </p:xfrm>
        <a:graphic>
          <a:graphicData uri="http://schemas.openxmlformats.org/presentationml/2006/ole">
            <mc:AlternateContent xmlns:mc="http://schemas.openxmlformats.org/markup-compatibility/2006">
              <mc:Choice xmlns:v="urn:schemas-microsoft-com:vml" Requires="v">
                <p:oleObj spid="_x0000_s58392" name="Equation" r:id="rId3" imgW="2120900" imgH="431800" progId="Equation.DSMT4">
                  <p:embed/>
                </p:oleObj>
              </mc:Choice>
              <mc:Fallback>
                <p:oleObj name="Equation" r:id="rId3" imgW="2120900" imgH="431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38438"/>
                        <a:ext cx="4845050" cy="977900"/>
                      </a:xfrm>
                      <a:prstGeom prst="rect">
                        <a:avLst/>
                      </a:prstGeom>
                      <a:noFill/>
                      <a:ln w="38100" cmpd="dbl">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2" name="Object 4"/>
          <p:cNvGraphicFramePr>
            <a:graphicFrameLocks noChangeAspect="1"/>
          </p:cNvGraphicFramePr>
          <p:nvPr/>
        </p:nvGraphicFramePr>
        <p:xfrm>
          <a:off x="1416050" y="4638675"/>
          <a:ext cx="4573588" cy="612775"/>
        </p:xfrm>
        <a:graphic>
          <a:graphicData uri="http://schemas.openxmlformats.org/presentationml/2006/ole">
            <mc:AlternateContent xmlns:mc="http://schemas.openxmlformats.org/markup-compatibility/2006">
              <mc:Choice xmlns:v="urn:schemas-microsoft-com:vml" Requires="v">
                <p:oleObj spid="_x0000_s58393" name="Equation" r:id="rId5" imgW="2070100" imgH="254000" progId="Equation.DSMT4">
                  <p:embed/>
                </p:oleObj>
              </mc:Choice>
              <mc:Fallback>
                <p:oleObj name="Equation" r:id="rId5" imgW="2070100" imgH="254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050" y="4638675"/>
                        <a:ext cx="4573588" cy="612775"/>
                      </a:xfrm>
                      <a:prstGeom prst="rect">
                        <a:avLst/>
                      </a:prstGeom>
                      <a:noFill/>
                      <a:ln w="38100" cmpd="dbl">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3" name="Rectangle 5"/>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aphicFrame>
        <p:nvGraphicFramePr>
          <p:cNvPr id="58374" name="Object 6"/>
          <p:cNvGraphicFramePr>
            <a:graphicFrameLocks noChangeAspect="1"/>
          </p:cNvGraphicFramePr>
          <p:nvPr/>
        </p:nvGraphicFramePr>
        <p:xfrm>
          <a:off x="5159375" y="3525838"/>
          <a:ext cx="3235325" cy="1014412"/>
        </p:xfrm>
        <a:graphic>
          <a:graphicData uri="http://schemas.openxmlformats.org/presentationml/2006/ole">
            <mc:AlternateContent xmlns:mc="http://schemas.openxmlformats.org/markup-compatibility/2006">
              <mc:Choice xmlns:v="urn:schemas-microsoft-com:vml" Requires="v">
                <p:oleObj spid="_x0000_s58394" name="Equation" r:id="rId7" imgW="1244600" imgH="393700" progId="Equation.DSMT4">
                  <p:embed/>
                </p:oleObj>
              </mc:Choice>
              <mc:Fallback>
                <p:oleObj name="Equation" r:id="rId7" imgW="1244600" imgH="3937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3525838"/>
                        <a:ext cx="3235325" cy="1014412"/>
                      </a:xfrm>
                      <a:prstGeom prst="rect">
                        <a:avLst/>
                      </a:prstGeom>
                      <a:solidFill>
                        <a:srgbClr val="FFFFCC"/>
                      </a:solidFill>
                      <a:ln w="38100" cmpd="dbl">
                        <a:solidFill>
                          <a:srgbClr val="9966FF"/>
                        </a:solidFill>
                        <a:miter lim="800000"/>
                        <a:headEnd/>
                        <a:tailEnd/>
                      </a:ln>
                    </p:spPr>
                  </p:pic>
                </p:oleObj>
              </mc:Fallback>
            </mc:AlternateContent>
          </a:graphicData>
        </a:graphic>
      </p:graphicFrame>
      <p:graphicFrame>
        <p:nvGraphicFramePr>
          <p:cNvPr id="58375" name="Object 8"/>
          <p:cNvGraphicFramePr>
            <a:graphicFrameLocks noChangeAspect="1"/>
          </p:cNvGraphicFramePr>
          <p:nvPr/>
        </p:nvGraphicFramePr>
        <p:xfrm>
          <a:off x="1368425" y="5408613"/>
          <a:ext cx="7026275" cy="998537"/>
        </p:xfrm>
        <a:graphic>
          <a:graphicData uri="http://schemas.openxmlformats.org/presentationml/2006/ole">
            <mc:AlternateContent xmlns:mc="http://schemas.openxmlformats.org/markup-compatibility/2006">
              <mc:Choice xmlns:v="urn:schemas-microsoft-com:vml" Requires="v">
                <p:oleObj spid="_x0000_s58395" name="Equation" r:id="rId9" imgW="3276600" imgH="393700" progId="Equation.DSMT4">
                  <p:embed/>
                </p:oleObj>
              </mc:Choice>
              <mc:Fallback>
                <p:oleObj name="Equation" r:id="rId9" imgW="3276600" imgH="3937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8425" y="5408613"/>
                        <a:ext cx="7026275" cy="998537"/>
                      </a:xfrm>
                      <a:prstGeom prst="rect">
                        <a:avLst/>
                      </a:prstGeom>
                      <a:solidFill>
                        <a:srgbClr val="ECF5B9"/>
                      </a:solidFill>
                      <a:ln w="38100" cmpd="dbl">
                        <a:solidFill>
                          <a:schemeClr val="folHlink"/>
                        </a:solidFill>
                        <a:miter lim="800000"/>
                        <a:headEnd/>
                        <a:tailEnd/>
                      </a:ln>
                    </p:spPr>
                  </p:pic>
                </p:oleObj>
              </mc:Fallback>
            </mc:AlternateContent>
          </a:graphicData>
        </a:graphic>
      </p:graphicFrame>
      <p:sp>
        <p:nvSpPr>
          <p:cNvPr id="58376" name="Text Box 10"/>
          <p:cNvSpPr txBox="1">
            <a:spLocks noChangeArrowheads="1"/>
          </p:cNvSpPr>
          <p:nvPr/>
        </p:nvSpPr>
        <p:spPr bwMode="auto">
          <a:xfrm>
            <a:off x="6057900" y="6180138"/>
            <a:ext cx="828675" cy="404812"/>
          </a:xfrm>
          <a:prstGeom prst="rect">
            <a:avLst/>
          </a:prstGeom>
          <a:solidFill>
            <a:srgbClr val="E3F098"/>
          </a:solidFill>
          <a:ln w="38100" cmpd="dbl">
            <a:solidFill>
              <a:srgbClr val="9966FF"/>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a:solidFill>
                  <a:schemeClr val="hlink"/>
                </a:solidFill>
                <a:latin typeface="Tahoma" pitchFamily="34" charset="0"/>
              </a:rPr>
              <a:t>30dB</a:t>
            </a:r>
          </a:p>
        </p:txBody>
      </p:sp>
      <p:sp>
        <p:nvSpPr>
          <p:cNvPr id="58377" name="Text Box 12"/>
          <p:cNvSpPr txBox="1">
            <a:spLocks noChangeArrowheads="1"/>
          </p:cNvSpPr>
          <p:nvPr/>
        </p:nvSpPr>
        <p:spPr bwMode="auto">
          <a:xfrm>
            <a:off x="954088" y="584200"/>
            <a:ext cx="7618412" cy="1422400"/>
          </a:xfrm>
          <a:prstGeom prst="rect">
            <a:avLst/>
          </a:prstGeom>
          <a:solidFill>
            <a:schemeClr val="bg1"/>
          </a:solidFill>
          <a:ln w="28575" cap="rnd">
            <a:solidFill>
              <a:srgbClr val="80808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lnSpc>
                <a:spcPct val="120000"/>
              </a:lnSpc>
              <a:spcBef>
                <a:spcPct val="20000"/>
              </a:spcBef>
            </a:pPr>
            <a:r>
              <a:rPr lang="zh-CN" altLang="en-US" sz="2400" b="1">
                <a:solidFill>
                  <a:srgbClr val="462300"/>
                </a:solidFill>
                <a:ea typeface="幼圆" pitchFamily="49" charset="-122"/>
              </a:rPr>
              <a:t>   图片传输。每幅含</a:t>
            </a:r>
            <a:r>
              <a:rPr lang="en-US" altLang="zh-CN" sz="2400" b="1">
                <a:solidFill>
                  <a:srgbClr val="462300"/>
                </a:solidFill>
                <a:ea typeface="幼圆" pitchFamily="49" charset="-122"/>
              </a:rPr>
              <a:t>2.25×</a:t>
            </a:r>
            <a:r>
              <a:rPr lang="en-US" altLang="zh-CN" sz="2400" b="1">
                <a:solidFill>
                  <a:srgbClr val="482400"/>
                </a:solidFill>
              </a:rPr>
              <a:t>10</a:t>
            </a:r>
            <a:r>
              <a:rPr lang="en-US" altLang="zh-CN" sz="2400" b="1" baseline="30000">
                <a:solidFill>
                  <a:srgbClr val="482400"/>
                </a:solidFill>
              </a:rPr>
              <a:t>6</a:t>
            </a:r>
            <a:r>
              <a:rPr lang="zh-CN" altLang="en-US" sz="2400" b="1">
                <a:solidFill>
                  <a:srgbClr val="462300"/>
                </a:solidFill>
                <a:ea typeface="幼圆" pitchFamily="49" charset="-122"/>
              </a:rPr>
              <a:t>个像素，每个像素有</a:t>
            </a:r>
            <a:r>
              <a:rPr lang="en-US" altLang="zh-CN" sz="2400" b="1">
                <a:solidFill>
                  <a:srgbClr val="462300"/>
                </a:solidFill>
                <a:ea typeface="幼圆" pitchFamily="49" charset="-122"/>
              </a:rPr>
              <a:t>12</a:t>
            </a:r>
            <a:r>
              <a:rPr lang="zh-CN" altLang="en-US" sz="2400" b="1">
                <a:solidFill>
                  <a:srgbClr val="462300"/>
                </a:solidFill>
                <a:ea typeface="幼圆" pitchFamily="49" charset="-122"/>
              </a:rPr>
              <a:t>个亮度电平，它们等概独立出现。线路传输条件为：</a:t>
            </a:r>
            <a:r>
              <a:rPr lang="en-US" altLang="zh-CN" sz="2400" b="1">
                <a:solidFill>
                  <a:srgbClr val="462300"/>
                </a:solidFill>
                <a:ea typeface="幼圆" pitchFamily="49" charset="-122"/>
              </a:rPr>
              <a:t>B=3KHz</a:t>
            </a:r>
            <a:r>
              <a:rPr lang="zh-CN" altLang="en-US" sz="2400" b="1">
                <a:solidFill>
                  <a:srgbClr val="462300"/>
                </a:solidFill>
                <a:ea typeface="幼圆" pitchFamily="49" charset="-122"/>
              </a:rPr>
              <a:t>，</a:t>
            </a:r>
            <a:r>
              <a:rPr lang="en-US" altLang="zh-CN" sz="2400" b="1">
                <a:solidFill>
                  <a:srgbClr val="462300"/>
                </a:solidFill>
                <a:ea typeface="幼圆" pitchFamily="49" charset="-122"/>
              </a:rPr>
              <a:t>S/N=30dB</a:t>
            </a:r>
            <a:r>
              <a:rPr lang="zh-CN" altLang="en-US" sz="2400" b="1">
                <a:solidFill>
                  <a:srgbClr val="462300"/>
                </a:solidFill>
                <a:ea typeface="幼圆" pitchFamily="49" charset="-122"/>
              </a:rPr>
              <a:t>，求传输图片所需的最小时间。</a:t>
            </a:r>
            <a:endParaRPr lang="en-US" altLang="zh-CN" sz="2400" b="1">
              <a:solidFill>
                <a:srgbClr val="462300"/>
              </a:solidFill>
              <a:ea typeface="幼圆" pitchFamily="49" charset="-122"/>
            </a:endParaRPr>
          </a:p>
        </p:txBody>
      </p:sp>
      <p:sp>
        <p:nvSpPr>
          <p:cNvPr id="249874" name="Rectangle 18"/>
          <p:cNvSpPr>
            <a:spLocks noChangeArrowheads="1"/>
          </p:cNvSpPr>
          <p:nvPr/>
        </p:nvSpPr>
        <p:spPr bwMode="auto">
          <a:xfrm>
            <a:off x="1549400" y="2193925"/>
            <a:ext cx="3057525"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2800" dirty="0">
                <a:ea typeface="隶书" pitchFamily="49" charset="-122"/>
              </a:rPr>
              <a:t>每个像素的信息量</a:t>
            </a:r>
          </a:p>
        </p:txBody>
      </p:sp>
      <p:sp>
        <p:nvSpPr>
          <p:cNvPr id="249875" name="Rectangle 19"/>
          <p:cNvSpPr>
            <a:spLocks noChangeArrowheads="1"/>
          </p:cNvSpPr>
          <p:nvPr/>
        </p:nvSpPr>
        <p:spPr bwMode="auto">
          <a:xfrm>
            <a:off x="1638300" y="4060825"/>
            <a:ext cx="3057525" cy="523875"/>
          </a:xfrm>
          <a:prstGeom prst="rect">
            <a:avLst/>
          </a:prstGeom>
          <a:solidFill>
            <a:schemeClr val="bg2">
              <a:lumMod val="10000"/>
              <a:lumOff val="90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pPr>
              <a:defRPr/>
            </a:pPr>
            <a:r>
              <a:rPr lang="zh-CN" altLang="en-US" sz="2800" dirty="0">
                <a:ea typeface="隶书" pitchFamily="49" charset="-122"/>
              </a:rPr>
              <a:t>一幅图片的信息量</a:t>
            </a:r>
          </a:p>
        </p:txBody>
      </p:sp>
      <p:sp>
        <p:nvSpPr>
          <p:cNvPr id="58380" name="矩形 19"/>
          <p:cNvSpPr>
            <a:spLocks noChangeArrowheads="1"/>
          </p:cNvSpPr>
          <p:nvPr/>
        </p:nvSpPr>
        <p:spPr bwMode="auto">
          <a:xfrm>
            <a:off x="554038" y="2184400"/>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800" b="1">
                <a:solidFill>
                  <a:srgbClr val="482400"/>
                </a:solidFill>
                <a:ea typeface="隶书" pitchFamily="49" charset="-122"/>
              </a:rPr>
              <a:t>解：</a:t>
            </a:r>
          </a:p>
        </p:txBody>
      </p:sp>
      <p:grpSp>
        <p:nvGrpSpPr>
          <p:cNvPr id="58381" name="组合 52"/>
          <p:cNvGrpSpPr>
            <a:grpSpLocks/>
          </p:cNvGrpSpPr>
          <p:nvPr/>
        </p:nvGrpSpPr>
        <p:grpSpPr bwMode="auto">
          <a:xfrm>
            <a:off x="341313" y="323850"/>
            <a:ext cx="1192212" cy="622300"/>
            <a:chOff x="3606888" y="3929067"/>
            <a:chExt cx="1246060" cy="588310"/>
          </a:xfrm>
        </p:grpSpPr>
        <p:sp>
          <p:nvSpPr>
            <p:cNvPr id="11" name="椭圆 10"/>
            <p:cNvSpPr/>
            <p:nvPr/>
          </p:nvSpPr>
          <p:spPr bwMode="auto">
            <a:xfrm>
              <a:off x="3606888" y="3929067"/>
              <a:ext cx="1022068" cy="588310"/>
            </a:xfrm>
            <a:prstGeom prst="ellipse">
              <a:avLst/>
            </a:prstGeom>
            <a:solidFill>
              <a:schemeClr val="bg2">
                <a:lumMod val="10000"/>
                <a:lumOff val="90000"/>
              </a:schemeClr>
            </a:solidFill>
            <a:ln w="9525" cap="flat" cmpd="sng" algn="ctr">
              <a:solidFill>
                <a:schemeClr val="tx2">
                  <a:lumMod val="60000"/>
                  <a:lumOff val="40000"/>
                </a:schemeClr>
              </a:solidFill>
              <a:prstDash val="solid"/>
              <a:miter lim="800000"/>
              <a:headEnd type="none" w="med" len="med"/>
              <a:tailEnd type="none" w="med" len="med"/>
            </a:ln>
            <a:effectLst>
              <a:outerShdw blurRad="50800" dist="38100" dir="18900000" algn="bl" rotWithShape="0">
                <a:prstClr val="black">
                  <a:alpha val="40000"/>
                </a:prstClr>
              </a:outerShdw>
            </a:effectLst>
          </p:spPr>
          <p:txBody>
            <a:bodyPr wrap="none"/>
            <a:lstStyle/>
            <a:p>
              <a:pPr eaLnBrk="0" hangingPunct="0">
                <a:defRPr/>
              </a:pPr>
              <a:endParaRPr lang="zh-CN" altLang="en-US" dirty="0">
                <a:ea typeface="宋体" pitchFamily="2" charset="-122"/>
              </a:endParaRPr>
            </a:p>
          </p:txBody>
        </p:sp>
        <p:sp>
          <p:nvSpPr>
            <p:cNvPr id="58383" name="矩形 44"/>
            <p:cNvSpPr>
              <a:spLocks noChangeArrowheads="1"/>
            </p:cNvSpPr>
            <p:nvPr/>
          </p:nvSpPr>
          <p:spPr bwMode="auto">
            <a:xfrm>
              <a:off x="3704781" y="4013111"/>
              <a:ext cx="1148167" cy="39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44600" eaLnBrk="0" hangingPunct="0">
                <a:defRPr>
                  <a:solidFill>
                    <a:schemeClr val="tx1"/>
                  </a:solidFill>
                  <a:latin typeface="Arial" charset="0"/>
                  <a:ea typeface="宋体" charset="-122"/>
                </a:defRPr>
              </a:lvl1pPr>
              <a:lvl2pPr marL="742950" indent="-285750" defTabSz="1244600" eaLnBrk="0" hangingPunct="0">
                <a:defRPr>
                  <a:solidFill>
                    <a:schemeClr val="tx1"/>
                  </a:solidFill>
                  <a:latin typeface="Arial" charset="0"/>
                  <a:ea typeface="宋体" charset="-122"/>
                </a:defRPr>
              </a:lvl2pPr>
              <a:lvl3pPr marL="1143000" indent="-228600" defTabSz="1244600" eaLnBrk="0" hangingPunct="0">
                <a:defRPr>
                  <a:solidFill>
                    <a:schemeClr val="tx1"/>
                  </a:solidFill>
                  <a:latin typeface="Arial" charset="0"/>
                  <a:ea typeface="宋体" charset="-122"/>
                </a:defRPr>
              </a:lvl3pPr>
              <a:lvl4pPr marL="1600200" indent="-228600" defTabSz="1244600" eaLnBrk="0" hangingPunct="0">
                <a:defRPr>
                  <a:solidFill>
                    <a:schemeClr val="tx1"/>
                  </a:solidFill>
                  <a:latin typeface="Arial" charset="0"/>
                  <a:ea typeface="宋体" charset="-122"/>
                </a:defRPr>
              </a:lvl4pPr>
              <a:lvl5pPr marL="2057400" indent="-228600" defTabSz="1244600" eaLnBrk="0" hangingPunct="0">
                <a:defRPr>
                  <a:solidFill>
                    <a:schemeClr val="tx1"/>
                  </a:solidFill>
                  <a:latin typeface="Arial" charset="0"/>
                  <a:ea typeface="宋体" charset="-122"/>
                </a:defRPr>
              </a:lvl5pPr>
              <a:lvl6pPr marL="2514600" indent="-228600" defTabSz="1244600" eaLnBrk="0" fontAlgn="base" hangingPunct="0">
                <a:spcBef>
                  <a:spcPct val="0"/>
                </a:spcBef>
                <a:spcAft>
                  <a:spcPct val="0"/>
                </a:spcAft>
                <a:defRPr>
                  <a:solidFill>
                    <a:schemeClr val="tx1"/>
                  </a:solidFill>
                  <a:latin typeface="Arial" charset="0"/>
                  <a:ea typeface="宋体" charset="-122"/>
                </a:defRPr>
              </a:lvl6pPr>
              <a:lvl7pPr marL="2971800" indent="-228600" defTabSz="1244600" eaLnBrk="0" fontAlgn="base" hangingPunct="0">
                <a:spcBef>
                  <a:spcPct val="0"/>
                </a:spcBef>
                <a:spcAft>
                  <a:spcPct val="0"/>
                </a:spcAft>
                <a:defRPr>
                  <a:solidFill>
                    <a:schemeClr val="tx1"/>
                  </a:solidFill>
                  <a:latin typeface="Arial" charset="0"/>
                  <a:ea typeface="宋体" charset="-122"/>
                </a:defRPr>
              </a:lvl7pPr>
              <a:lvl8pPr marL="3429000" indent="-228600" defTabSz="1244600" eaLnBrk="0" fontAlgn="base" hangingPunct="0">
                <a:spcBef>
                  <a:spcPct val="0"/>
                </a:spcBef>
                <a:spcAft>
                  <a:spcPct val="0"/>
                </a:spcAft>
                <a:defRPr>
                  <a:solidFill>
                    <a:schemeClr val="tx1"/>
                  </a:solidFill>
                  <a:latin typeface="Arial" charset="0"/>
                  <a:ea typeface="宋体" charset="-122"/>
                </a:defRPr>
              </a:lvl8pPr>
              <a:lvl9pPr marL="3886200" indent="-228600" defTabSz="1244600" eaLnBrk="0" fontAlgn="base" hangingPunct="0">
                <a:spcBef>
                  <a:spcPct val="0"/>
                </a:spcBef>
                <a:spcAft>
                  <a:spcPct val="0"/>
                </a:spcAft>
                <a:defRPr>
                  <a:solidFill>
                    <a:schemeClr val="tx1"/>
                  </a:solidFill>
                  <a:latin typeface="Arial" charset="0"/>
                  <a:ea typeface="宋体" charset="-122"/>
                </a:defRPr>
              </a:lvl9pPr>
            </a:lstStyle>
            <a:p>
              <a:pPr algn="ctr">
                <a:lnSpc>
                  <a:spcPct val="90000"/>
                </a:lnSpc>
                <a:spcAft>
                  <a:spcPct val="35000"/>
                </a:spcAft>
              </a:pPr>
              <a:r>
                <a:rPr lang="zh-CN" altLang="en-US" sz="2400">
                  <a:solidFill>
                    <a:srgbClr val="FF0000"/>
                  </a:solidFill>
                  <a:latin typeface="华文中宋" pitchFamily="2" charset="-122"/>
                  <a:ea typeface="华文中宋" pitchFamily="2" charset="-122"/>
                </a:rPr>
                <a:t>例题：</a:t>
              </a: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80D7F15-D4C7-48E6-9349-A6D3CB1EF73E}" type="slidenum">
              <a:rPr lang="en-US" altLang="zh-CN" smtClean="0">
                <a:latin typeface="Tahoma" pitchFamily="34" charset="0"/>
              </a:rPr>
              <a:pPr eaLnBrk="1" hangingPunct="1"/>
              <a:t>59</a:t>
            </a:fld>
            <a:endParaRPr lang="en-US" altLang="zh-CN" smtClean="0">
              <a:latin typeface="Tahoma" pitchFamily="34" charset="0"/>
            </a:endParaRPr>
          </a:p>
        </p:txBody>
      </p:sp>
      <p:sp>
        <p:nvSpPr>
          <p:cNvPr id="59395" name="标题 1"/>
          <p:cNvSpPr txBox="1">
            <a:spLocks/>
          </p:cNvSpPr>
          <p:nvPr/>
        </p:nvSpPr>
        <p:spPr bwMode="auto">
          <a:xfrm>
            <a:off x="827088" y="115888"/>
            <a:ext cx="779303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600">
                <a:solidFill>
                  <a:srgbClr val="000099"/>
                </a:solidFill>
                <a:latin typeface="黑体" pitchFamily="2" charset="-122"/>
                <a:ea typeface="黑体" pitchFamily="2" charset="-122"/>
              </a:rPr>
              <a:t>作业</a:t>
            </a:r>
          </a:p>
        </p:txBody>
      </p:sp>
      <p:sp>
        <p:nvSpPr>
          <p:cNvPr id="7" name="Rectangle 2"/>
          <p:cNvSpPr txBox="1">
            <a:spLocks noChangeArrowheads="1"/>
          </p:cNvSpPr>
          <p:nvPr/>
        </p:nvSpPr>
        <p:spPr bwMode="auto">
          <a:xfrm>
            <a:off x="730250" y="1214438"/>
            <a:ext cx="7127875" cy="4214812"/>
          </a:xfrm>
          <a:prstGeom prst="rect">
            <a:avLst/>
          </a:prstGeom>
          <a:solidFill>
            <a:srgbClr val="1C1C1C">
              <a:lumMod val="10000"/>
              <a:lumOff val="90000"/>
            </a:srgbClr>
          </a:solidFill>
          <a:ln w="9525">
            <a:noFill/>
            <a:miter lim="800000"/>
            <a:headEnd/>
            <a:tailEnd/>
          </a:ln>
          <a:effectLst>
            <a:outerShdw blurRad="50800" dist="38100" dir="2700000" algn="tl" rotWithShape="0">
              <a:prstClr val="black">
                <a:alpha val="40000"/>
              </a:prstClr>
            </a:outerShdw>
          </a:effectLst>
        </p:spPr>
        <p:txBody>
          <a:bodyPr/>
          <a:lstStyle>
            <a:lvl1pPr marL="342900" indent="-342900" eaLnBrk="0" hangingPunct="0">
              <a:tabLst>
                <a:tab pos="3595688" algn="l"/>
              </a:tabLst>
              <a:defRPr>
                <a:solidFill>
                  <a:schemeClr val="tx1"/>
                </a:solidFill>
                <a:latin typeface="Arial" charset="0"/>
                <a:ea typeface="宋体" pitchFamily="2" charset="-122"/>
              </a:defRPr>
            </a:lvl1pPr>
            <a:lvl2pPr marL="742950" indent="-285750" eaLnBrk="0" hangingPunct="0">
              <a:tabLst>
                <a:tab pos="3595688" algn="l"/>
              </a:tabLst>
              <a:defRPr>
                <a:solidFill>
                  <a:schemeClr val="tx1"/>
                </a:solidFill>
                <a:latin typeface="Arial" charset="0"/>
                <a:ea typeface="宋体" pitchFamily="2" charset="-122"/>
              </a:defRPr>
            </a:lvl2pPr>
            <a:lvl3pPr marL="1200150" indent="-285750" eaLnBrk="0" hangingPunct="0">
              <a:tabLst>
                <a:tab pos="3595688" algn="l"/>
              </a:tabLst>
              <a:defRPr>
                <a:solidFill>
                  <a:schemeClr val="tx1"/>
                </a:solidFill>
                <a:latin typeface="Arial" charset="0"/>
                <a:ea typeface="宋体" pitchFamily="2" charset="-122"/>
              </a:defRPr>
            </a:lvl3pPr>
            <a:lvl4pPr marL="1600200" indent="-228600" eaLnBrk="0" hangingPunct="0">
              <a:tabLst>
                <a:tab pos="3595688" algn="l"/>
              </a:tabLst>
              <a:defRPr>
                <a:solidFill>
                  <a:schemeClr val="tx1"/>
                </a:solidFill>
                <a:latin typeface="Arial" charset="0"/>
                <a:ea typeface="宋体" pitchFamily="2" charset="-122"/>
              </a:defRPr>
            </a:lvl4pPr>
            <a:lvl5pPr marL="2057400" indent="-228600" eaLnBrk="0" hangingPunct="0">
              <a:tabLst>
                <a:tab pos="3595688" algn="l"/>
              </a:tabLst>
              <a:defRPr>
                <a:solidFill>
                  <a:schemeClr val="tx1"/>
                </a:solidFill>
                <a:latin typeface="Arial" charset="0"/>
                <a:ea typeface="宋体" pitchFamily="2" charset="-122"/>
              </a:defRPr>
            </a:lvl5pPr>
            <a:lvl6pPr marL="2514600" indent="-228600" eaLnBrk="0" fontAlgn="base" hangingPunct="0">
              <a:spcBef>
                <a:spcPct val="0"/>
              </a:spcBef>
              <a:spcAft>
                <a:spcPct val="0"/>
              </a:spcAft>
              <a:tabLst>
                <a:tab pos="3595688" algn="l"/>
              </a:tabLst>
              <a:defRPr>
                <a:solidFill>
                  <a:schemeClr val="tx1"/>
                </a:solidFill>
                <a:latin typeface="Arial" charset="0"/>
                <a:ea typeface="宋体" pitchFamily="2" charset="-122"/>
              </a:defRPr>
            </a:lvl6pPr>
            <a:lvl7pPr marL="2971800" indent="-228600" eaLnBrk="0" fontAlgn="base" hangingPunct="0">
              <a:spcBef>
                <a:spcPct val="0"/>
              </a:spcBef>
              <a:spcAft>
                <a:spcPct val="0"/>
              </a:spcAft>
              <a:tabLst>
                <a:tab pos="3595688" algn="l"/>
              </a:tabLst>
              <a:defRPr>
                <a:solidFill>
                  <a:schemeClr val="tx1"/>
                </a:solidFill>
                <a:latin typeface="Arial" charset="0"/>
                <a:ea typeface="宋体" pitchFamily="2" charset="-122"/>
              </a:defRPr>
            </a:lvl7pPr>
            <a:lvl8pPr marL="3429000" indent="-228600" eaLnBrk="0" fontAlgn="base" hangingPunct="0">
              <a:spcBef>
                <a:spcPct val="0"/>
              </a:spcBef>
              <a:spcAft>
                <a:spcPct val="0"/>
              </a:spcAft>
              <a:tabLst>
                <a:tab pos="3595688" algn="l"/>
              </a:tabLst>
              <a:defRPr>
                <a:solidFill>
                  <a:schemeClr val="tx1"/>
                </a:solidFill>
                <a:latin typeface="Arial" charset="0"/>
                <a:ea typeface="宋体" pitchFamily="2" charset="-122"/>
              </a:defRPr>
            </a:lvl8pPr>
            <a:lvl9pPr marL="3886200" indent="-228600" eaLnBrk="0" fontAlgn="base" hangingPunct="0">
              <a:spcBef>
                <a:spcPct val="0"/>
              </a:spcBef>
              <a:spcAft>
                <a:spcPct val="0"/>
              </a:spcAft>
              <a:tabLst>
                <a:tab pos="3595688" algn="l"/>
              </a:tabLst>
              <a:defRPr>
                <a:solidFill>
                  <a:schemeClr val="tx1"/>
                </a:solidFill>
                <a:latin typeface="Arial" charset="0"/>
                <a:ea typeface="宋体" pitchFamily="2" charset="-122"/>
              </a:defRPr>
            </a:lvl9pPr>
          </a:lstStyle>
          <a:p>
            <a:pPr>
              <a:lnSpc>
                <a:spcPct val="150000"/>
              </a:lnSpc>
              <a:spcBef>
                <a:spcPct val="20000"/>
              </a:spcBef>
              <a:buClr>
                <a:srgbClr val="3333CC"/>
              </a:buClr>
              <a:buSzPct val="55000"/>
              <a:buFont typeface="Wingdings" pitchFamily="2" charset="2"/>
              <a:buNone/>
              <a:defRPr/>
            </a:pPr>
            <a:r>
              <a:rPr lang="zh-CN" altLang="en-US" sz="3200" smtClean="0">
                <a:solidFill>
                  <a:srgbClr val="000099"/>
                </a:solidFill>
                <a:ea typeface="华文细黑" pitchFamily="2" charset="-122"/>
              </a:rPr>
              <a:t>    习题：</a:t>
            </a:r>
          </a:p>
          <a:p>
            <a:pPr lvl="2">
              <a:lnSpc>
                <a:spcPct val="120000"/>
              </a:lnSpc>
              <a:spcBef>
                <a:spcPct val="20000"/>
              </a:spcBef>
              <a:buClr>
                <a:srgbClr val="990099"/>
              </a:buClr>
              <a:buSzPct val="60000"/>
              <a:buFont typeface="Wingdings" pitchFamily="2" charset="2"/>
              <a:buChar char="l"/>
              <a:defRPr/>
            </a:pPr>
            <a:r>
              <a:rPr lang="en-US" altLang="zh-CN" sz="2800" smtClean="0">
                <a:solidFill>
                  <a:srgbClr val="000000"/>
                </a:solidFill>
                <a:ea typeface="华文细黑" pitchFamily="2" charset="-122"/>
                <a:cs typeface="Arial" charset="0"/>
              </a:rPr>
              <a:t>4-4</a:t>
            </a:r>
          </a:p>
          <a:p>
            <a:pPr lvl="2">
              <a:lnSpc>
                <a:spcPct val="120000"/>
              </a:lnSpc>
              <a:spcBef>
                <a:spcPct val="20000"/>
              </a:spcBef>
              <a:buClr>
                <a:srgbClr val="990099"/>
              </a:buClr>
              <a:buSzPct val="60000"/>
              <a:buFont typeface="Wingdings" pitchFamily="2" charset="2"/>
              <a:buChar char="l"/>
              <a:defRPr/>
            </a:pPr>
            <a:r>
              <a:rPr lang="en-US" altLang="zh-CN" sz="2800" smtClean="0">
                <a:solidFill>
                  <a:srgbClr val="000000"/>
                </a:solidFill>
                <a:ea typeface="华文细黑" pitchFamily="2" charset="-122"/>
                <a:cs typeface="Arial" charset="0"/>
              </a:rPr>
              <a:t>4-6</a:t>
            </a:r>
          </a:p>
          <a:p>
            <a:pPr lvl="2">
              <a:lnSpc>
                <a:spcPct val="120000"/>
              </a:lnSpc>
              <a:spcBef>
                <a:spcPct val="20000"/>
              </a:spcBef>
              <a:buClr>
                <a:srgbClr val="990099"/>
              </a:buClr>
              <a:buSzPct val="60000"/>
              <a:buFont typeface="Wingdings" pitchFamily="2" charset="2"/>
              <a:buChar char="l"/>
              <a:defRPr/>
            </a:pPr>
            <a:r>
              <a:rPr lang="en-US" altLang="zh-CN" sz="2800" smtClean="0">
                <a:solidFill>
                  <a:srgbClr val="000000"/>
                </a:solidFill>
                <a:ea typeface="华文细黑" pitchFamily="2" charset="-122"/>
                <a:cs typeface="Arial" charset="0"/>
                <a:sym typeface="Wingdings" pitchFamily="2" charset="2"/>
              </a:rPr>
              <a:t>4-7</a:t>
            </a:r>
          </a:p>
          <a:p>
            <a:pPr lvl="2">
              <a:lnSpc>
                <a:spcPct val="120000"/>
              </a:lnSpc>
              <a:spcBef>
                <a:spcPct val="20000"/>
              </a:spcBef>
              <a:buClr>
                <a:srgbClr val="990099"/>
              </a:buClr>
              <a:buSzPct val="60000"/>
              <a:buFont typeface="Wingdings" pitchFamily="2" charset="2"/>
              <a:buChar char="l"/>
              <a:defRPr/>
            </a:pPr>
            <a:r>
              <a:rPr lang="en-US" altLang="zh-CN" sz="2800" smtClean="0">
                <a:solidFill>
                  <a:srgbClr val="000000"/>
                </a:solidFill>
                <a:ea typeface="华文细黑" pitchFamily="2" charset="-122"/>
                <a:cs typeface="Arial" charset="0"/>
                <a:sym typeface="Wingdings" pitchFamily="2" charset="2"/>
              </a:rPr>
              <a:t>4-8</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73A2FE-94A5-46C3-8F35-3D1371B87A3D}" type="slidenum">
              <a:rPr lang="en-US" altLang="zh-CN" smtClean="0"/>
              <a:pPr>
                <a:defRPr/>
              </a:pPr>
              <a:t>6</a:t>
            </a:fld>
            <a:endParaRPr lang="en-US" altLang="zh-CN" dirty="0"/>
          </a:p>
        </p:txBody>
      </p:sp>
      <p:sp>
        <p:nvSpPr>
          <p:cNvPr id="6" name="圆角矩形 5"/>
          <p:cNvSpPr/>
          <p:nvPr/>
        </p:nvSpPr>
        <p:spPr bwMode="auto">
          <a:xfrm>
            <a:off x="1962022" y="556043"/>
            <a:ext cx="1058608" cy="234684"/>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nvGrpSpPr>
          <p:cNvPr id="10" name="组合 9"/>
          <p:cNvGrpSpPr/>
          <p:nvPr/>
        </p:nvGrpSpPr>
        <p:grpSpPr>
          <a:xfrm>
            <a:off x="77967" y="1088740"/>
            <a:ext cx="9053356" cy="4816237"/>
            <a:chOff x="93965" y="1331311"/>
            <a:chExt cx="9053356" cy="4816237"/>
          </a:xfrm>
        </p:grpSpPr>
        <p:pic>
          <p:nvPicPr>
            <p:cNvPr id="8" name="图片 2"/>
            <p:cNvPicPr>
              <a:picLocks noChangeAspect="1"/>
            </p:cNvPicPr>
            <p:nvPr/>
          </p:nvPicPr>
          <p:blipFill rotWithShape="1">
            <a:blip r:embed="rId2">
              <a:extLst>
                <a:ext uri="{28A0092B-C50C-407E-A947-70E740481C1C}">
                  <a14:useLocalDpi xmlns:a14="http://schemas.microsoft.com/office/drawing/2010/main" val="0"/>
                </a:ext>
              </a:extLst>
            </a:blip>
            <a:srcRect t="44234" b="1"/>
            <a:stretch/>
          </p:blipFill>
          <p:spPr bwMode="auto">
            <a:xfrm>
              <a:off x="93965" y="1853825"/>
              <a:ext cx="9050035" cy="429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p:cNvPicPr>
            <p:nvPr/>
          </p:nvPicPr>
          <p:blipFill rotWithShape="1">
            <a:blip r:embed="rId2">
              <a:extLst>
                <a:ext uri="{28A0092B-C50C-407E-A947-70E740481C1C}">
                  <a14:useLocalDpi xmlns:a14="http://schemas.microsoft.com/office/drawing/2010/main" val="0"/>
                </a:ext>
              </a:extLst>
            </a:blip>
            <a:srcRect t="2618" b="90596"/>
            <a:stretch/>
          </p:blipFill>
          <p:spPr bwMode="auto">
            <a:xfrm>
              <a:off x="97286" y="1331311"/>
              <a:ext cx="9050035" cy="52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3"/>
          <p:cNvSpPr txBox="1">
            <a:spLocks noChangeArrowheads="1"/>
          </p:cNvSpPr>
          <p:nvPr/>
        </p:nvSpPr>
        <p:spPr bwMode="auto">
          <a:xfrm>
            <a:off x="190491" y="467507"/>
            <a:ext cx="5967155" cy="411755"/>
          </a:xfrm>
          <a:prstGeom prst="rect">
            <a:avLst/>
          </a:prstGeom>
          <a:noFill/>
          <a:ln w="9525">
            <a:noFill/>
            <a:miter lim="800000"/>
            <a:headEnd/>
            <a:tailEnd/>
          </a:ln>
        </p:spPr>
        <p:txBody>
          <a:bodyPr/>
          <a:lstStyle/>
          <a:p>
            <a:pPr marL="285750" indent="-285750">
              <a:spcBef>
                <a:spcPct val="20000"/>
              </a:spcBef>
              <a:buClr>
                <a:schemeClr val="hlink"/>
              </a:buClr>
              <a:buSzPct val="65000"/>
              <a:defRPr/>
            </a:pPr>
            <a:r>
              <a:rPr lang="zh-CN" altLang="en-US" sz="2400" b="1" kern="0" dirty="0" smtClean="0">
                <a:solidFill>
                  <a:srgbClr val="003399"/>
                </a:solidFill>
                <a:latin typeface="等线" panose="02010600030101010101" pitchFamily="2" charset="-122"/>
                <a:ea typeface="等线" panose="02010600030101010101" pitchFamily="2" charset="-122"/>
              </a:rPr>
              <a:t>电磁波频段及典型应用</a:t>
            </a:r>
            <a:endParaRPr lang="en-US" altLang="zh-CN" sz="2400" b="1" kern="0" dirty="0">
              <a:solidFill>
                <a:srgbClr val="0033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7322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A21C3A8-EF7A-46DC-96EE-088D790C953F}" type="slidenum">
              <a:rPr lang="en-US" altLang="zh-CN" smtClean="0">
                <a:latin typeface="Tahoma" pitchFamily="34" charset="0"/>
              </a:rPr>
              <a:pPr eaLnBrk="1" hangingPunct="1"/>
              <a:t>7</a:t>
            </a:fld>
            <a:endParaRPr lang="en-US" altLang="zh-CN" smtClean="0">
              <a:latin typeface="Tahoma" pitchFamily="34" charset="0"/>
            </a:endParaRPr>
          </a:p>
        </p:txBody>
      </p:sp>
      <p:sp>
        <p:nvSpPr>
          <p:cNvPr id="61" name="矩形 60"/>
          <p:cNvSpPr/>
          <p:nvPr/>
        </p:nvSpPr>
        <p:spPr bwMode="auto">
          <a:xfrm>
            <a:off x="1460500" y="4284663"/>
            <a:ext cx="771525" cy="1644650"/>
          </a:xfrm>
          <a:prstGeom prst="rect">
            <a:avLst/>
          </a:prstGeom>
          <a:solidFill>
            <a:schemeClr val="bg2">
              <a:lumMod val="10000"/>
              <a:lumOff val="90000"/>
            </a:schemeClr>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60" name="矩形 59"/>
          <p:cNvSpPr/>
          <p:nvPr/>
        </p:nvSpPr>
        <p:spPr bwMode="auto">
          <a:xfrm>
            <a:off x="1460500" y="2017713"/>
            <a:ext cx="771525" cy="1644650"/>
          </a:xfrm>
          <a:prstGeom prst="rect">
            <a:avLst/>
          </a:prstGeom>
          <a:solidFill>
            <a:schemeClr val="bg2">
              <a:lumMod val="10000"/>
              <a:lumOff val="90000"/>
            </a:schemeClr>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a:lstStyle/>
          <a:p>
            <a:pPr eaLnBrk="0" hangingPunct="0">
              <a:defRPr/>
            </a:pPr>
            <a:endParaRPr lang="zh-CN" altLang="en-US">
              <a:ea typeface="宋体" pitchFamily="2" charset="-122"/>
            </a:endParaRPr>
          </a:p>
        </p:txBody>
      </p:sp>
      <p:sp>
        <p:nvSpPr>
          <p:cNvPr id="6149" name="Rectangle 28"/>
          <p:cNvSpPr>
            <a:spLocks noGrp="1" noChangeArrowheads="1"/>
          </p:cNvSpPr>
          <p:nvPr>
            <p:ph type="body" idx="1"/>
          </p:nvPr>
        </p:nvSpPr>
        <p:spPr>
          <a:xfrm>
            <a:off x="38100" y="754063"/>
            <a:ext cx="5289550" cy="5397500"/>
          </a:xfrm>
        </p:spPr>
        <p:txBody>
          <a:bodyPr/>
          <a:lstStyle/>
          <a:p>
            <a:pPr lvl="2" eaLnBrk="1" hangingPunct="1">
              <a:lnSpc>
                <a:spcPct val="120000"/>
              </a:lnSpc>
              <a:buClr>
                <a:srgbClr val="CC0000"/>
              </a:buClr>
              <a:buSzPct val="55000"/>
              <a:buFont typeface="Wingdings" pitchFamily="2" charset="2"/>
              <a:buChar char="r"/>
            </a:pPr>
            <a:endParaRPr lang="en-US" altLang="zh-CN" sz="2800" b="1" smtClean="0">
              <a:latin typeface="黑体" pitchFamily="2" charset="-122"/>
              <a:ea typeface="黑体" pitchFamily="2" charset="-122"/>
            </a:endParaRPr>
          </a:p>
          <a:p>
            <a:pPr lvl="2" eaLnBrk="1" hangingPunct="1">
              <a:lnSpc>
                <a:spcPct val="120000"/>
              </a:lnSpc>
              <a:buClr>
                <a:srgbClr val="CC0000"/>
              </a:buClr>
              <a:buSzPct val="55000"/>
              <a:buFont typeface="Wingdings" pitchFamily="2" charset="2"/>
              <a:buChar char="r"/>
            </a:pPr>
            <a:r>
              <a:rPr lang="zh-CN" altLang="en-US" sz="2800" b="1" smtClean="0">
                <a:latin typeface="黑体" pitchFamily="2" charset="-122"/>
                <a:ea typeface="黑体" pitchFamily="2" charset="-122"/>
              </a:rPr>
              <a:t>地波 </a:t>
            </a:r>
            <a:r>
              <a:rPr lang="en-US" altLang="zh-CN" sz="2000" smtClean="0">
                <a:solidFill>
                  <a:srgbClr val="003399"/>
                </a:solidFill>
                <a:latin typeface="Arial" charset="0"/>
                <a:ea typeface="黑体" pitchFamily="2" charset="-122"/>
                <a:cs typeface="Arial" charset="0"/>
              </a:rPr>
              <a:t>ground- wave</a:t>
            </a:r>
            <a:endParaRPr lang="zh-CN" altLang="en-US" sz="2000" smtClean="0">
              <a:solidFill>
                <a:srgbClr val="003399"/>
              </a:solidFill>
              <a:latin typeface="Arial" charset="0"/>
              <a:ea typeface="黑体" pitchFamily="2" charset="-122"/>
              <a:cs typeface="Arial" charset="0"/>
            </a:endParaRPr>
          </a:p>
          <a:p>
            <a:pPr lvl="3" eaLnBrk="1" hangingPunct="1">
              <a:buSzPct val="50000"/>
              <a:buFont typeface="Wingdings" pitchFamily="2" charset="2"/>
              <a:buNone/>
            </a:pPr>
            <a:r>
              <a:rPr lang="zh-CN" altLang="en-US" sz="2400" smtClean="0">
                <a:latin typeface="华文中宋" pitchFamily="2" charset="-122"/>
                <a:ea typeface="华文中宋" pitchFamily="2" charset="-122"/>
              </a:rPr>
              <a:t>频率</a:t>
            </a:r>
            <a:r>
              <a:rPr lang="zh-CN" altLang="en-US" sz="2400" smtClean="0">
                <a:latin typeface="Arial" charset="0"/>
                <a:ea typeface="华文中宋" pitchFamily="2" charset="-122"/>
              </a:rPr>
              <a:t>： </a:t>
            </a:r>
            <a:r>
              <a:rPr lang="en-US" altLang="zh-CN" sz="2400" smtClean="0">
                <a:latin typeface="Arial" charset="0"/>
                <a:ea typeface="华文中宋" pitchFamily="2" charset="-122"/>
              </a:rPr>
              <a:t>&lt; 2 MHz</a:t>
            </a:r>
          </a:p>
          <a:p>
            <a:pPr lvl="3" eaLnBrk="1" hangingPunct="1">
              <a:buSzPct val="50000"/>
              <a:buFont typeface="Wingdings" pitchFamily="2" charset="2"/>
              <a:buNone/>
            </a:pPr>
            <a:r>
              <a:rPr lang="zh-CN" altLang="en-US" sz="2400" smtClean="0">
                <a:latin typeface="华文中宋" pitchFamily="2" charset="-122"/>
                <a:ea typeface="华文中宋" pitchFamily="2" charset="-122"/>
              </a:rPr>
              <a:t>特性：有绕射能力</a:t>
            </a:r>
          </a:p>
          <a:p>
            <a:pPr lvl="3" eaLnBrk="1" hangingPunct="1">
              <a:buSzPct val="50000"/>
              <a:buFont typeface="Wingdings" pitchFamily="2" charset="2"/>
              <a:buNone/>
            </a:pPr>
            <a:r>
              <a:rPr lang="zh-CN" altLang="en-US" sz="2400" smtClean="0">
                <a:latin typeface="华文中宋" pitchFamily="2" charset="-122"/>
                <a:ea typeface="华文中宋" pitchFamily="2" charset="-122"/>
              </a:rPr>
              <a:t>距离：数百或数千米</a:t>
            </a:r>
          </a:p>
          <a:p>
            <a:pPr lvl="3" eaLnBrk="1" hangingPunct="1">
              <a:buSzPct val="50000"/>
              <a:buFont typeface="Wingdings" pitchFamily="2" charset="2"/>
              <a:buNone/>
            </a:pPr>
            <a:r>
              <a:rPr lang="zh-CN" altLang="en-US" sz="2400" smtClean="0">
                <a:latin typeface="华文中宋" pitchFamily="2" charset="-122"/>
                <a:ea typeface="华文中宋" pitchFamily="2" charset="-122"/>
              </a:rPr>
              <a:t>用于：</a:t>
            </a:r>
            <a:r>
              <a:rPr lang="en-US" altLang="zh-CN" sz="2400" smtClean="0">
                <a:latin typeface="华文中宋" pitchFamily="2" charset="-122"/>
                <a:ea typeface="华文中宋" pitchFamily="2" charset="-122"/>
              </a:rPr>
              <a:t>AM</a:t>
            </a:r>
            <a:r>
              <a:rPr lang="zh-CN" altLang="en-US" sz="2400" smtClean="0">
                <a:latin typeface="华文中宋" pitchFamily="2" charset="-122"/>
                <a:ea typeface="华文中宋" pitchFamily="2" charset="-122"/>
              </a:rPr>
              <a:t>广播 </a:t>
            </a:r>
          </a:p>
          <a:p>
            <a:pPr lvl="2" eaLnBrk="1" hangingPunct="1">
              <a:buClr>
                <a:srgbClr val="C00000"/>
              </a:buClr>
              <a:buSzPct val="55000"/>
              <a:buFont typeface="Wingdings" pitchFamily="2" charset="2"/>
              <a:buChar char="r"/>
            </a:pPr>
            <a:r>
              <a:rPr lang="zh-CN" altLang="en-US" sz="2800" b="1" smtClean="0">
                <a:latin typeface="黑体" pitchFamily="2" charset="-122"/>
                <a:ea typeface="黑体" pitchFamily="2" charset="-122"/>
              </a:rPr>
              <a:t>天波 </a:t>
            </a:r>
            <a:r>
              <a:rPr lang="en-US" altLang="zh-CN" sz="2000" smtClean="0">
                <a:solidFill>
                  <a:srgbClr val="003399"/>
                </a:solidFill>
                <a:latin typeface="Arial" charset="0"/>
                <a:ea typeface="黑体" pitchFamily="2" charset="-122"/>
              </a:rPr>
              <a:t>sky- wave</a:t>
            </a:r>
            <a:endParaRPr lang="zh-CN" altLang="en-US" sz="2000" smtClean="0">
              <a:solidFill>
                <a:srgbClr val="003399"/>
              </a:solidFill>
              <a:latin typeface="Arial" charset="0"/>
              <a:ea typeface="微软雅黑" pitchFamily="34" charset="-122"/>
            </a:endParaRPr>
          </a:p>
          <a:p>
            <a:pPr lvl="3" eaLnBrk="1" hangingPunct="1">
              <a:buSzPct val="50000"/>
              <a:buFont typeface="Wingdings" pitchFamily="2" charset="2"/>
              <a:buNone/>
            </a:pPr>
            <a:r>
              <a:rPr lang="zh-CN" altLang="en-US" sz="2400" smtClean="0">
                <a:latin typeface="华文中宋" pitchFamily="2" charset="-122"/>
                <a:ea typeface="华文中宋" pitchFamily="2" charset="-122"/>
              </a:rPr>
              <a:t>频率：</a:t>
            </a:r>
            <a:r>
              <a:rPr lang="en-US" altLang="zh-CN" sz="2400" smtClean="0">
                <a:latin typeface="Arial" charset="0"/>
                <a:ea typeface="华文中宋" pitchFamily="2" charset="-122"/>
              </a:rPr>
              <a:t>2~30 MHz</a:t>
            </a:r>
          </a:p>
          <a:p>
            <a:pPr lvl="3" eaLnBrk="1" hangingPunct="1">
              <a:buSzPct val="50000"/>
              <a:buFont typeface="Wingdings" pitchFamily="2" charset="2"/>
              <a:buNone/>
            </a:pPr>
            <a:r>
              <a:rPr lang="zh-CN" altLang="en-US" sz="2400" smtClean="0">
                <a:latin typeface="华文中宋" pitchFamily="2" charset="-122"/>
                <a:ea typeface="华文中宋" pitchFamily="2" charset="-122"/>
              </a:rPr>
              <a:t>特性：被电离层反射</a:t>
            </a:r>
          </a:p>
          <a:p>
            <a:pPr lvl="3" eaLnBrk="1" hangingPunct="1">
              <a:buSzPct val="50000"/>
              <a:buFont typeface="Wingdings" pitchFamily="2" charset="2"/>
              <a:buNone/>
            </a:pPr>
            <a:r>
              <a:rPr lang="zh-CN" altLang="en-US" sz="2400" smtClean="0">
                <a:latin typeface="华文中宋" pitchFamily="2" charset="-122"/>
                <a:ea typeface="华文中宋" pitchFamily="2" charset="-122"/>
              </a:rPr>
              <a:t>距离：</a:t>
            </a:r>
            <a:r>
              <a:rPr lang="en-US" altLang="zh-CN" sz="2400" smtClean="0">
                <a:latin typeface="Arial" charset="0"/>
                <a:ea typeface="华文中宋" pitchFamily="2" charset="-122"/>
              </a:rPr>
              <a:t>&lt; 4000 </a:t>
            </a:r>
            <a:r>
              <a:rPr lang="en-US" altLang="zh-CN" sz="2400" smtClean="0">
                <a:latin typeface="华文中宋" pitchFamily="2" charset="-122"/>
                <a:ea typeface="华文中宋" pitchFamily="2" charset="-122"/>
              </a:rPr>
              <a:t>km</a:t>
            </a:r>
            <a:r>
              <a:rPr lang="zh-CN" altLang="en-US" smtClean="0">
                <a:latin typeface="华文中宋" pitchFamily="2" charset="-122"/>
                <a:ea typeface="华文中宋" pitchFamily="2" charset="-122"/>
              </a:rPr>
              <a:t>（一跳）</a:t>
            </a:r>
            <a:endParaRPr lang="en-US" altLang="zh-CN" smtClean="0">
              <a:latin typeface="华文中宋" pitchFamily="2" charset="-122"/>
              <a:ea typeface="华文中宋" pitchFamily="2" charset="-122"/>
            </a:endParaRPr>
          </a:p>
          <a:p>
            <a:pPr lvl="3" eaLnBrk="1" hangingPunct="1">
              <a:buSzPct val="50000"/>
              <a:buFont typeface="Wingdings" pitchFamily="2" charset="2"/>
              <a:buNone/>
            </a:pPr>
            <a:r>
              <a:rPr lang="zh-CN" altLang="en-US" sz="2400" smtClean="0">
                <a:latin typeface="华文中宋" pitchFamily="2" charset="-122"/>
                <a:ea typeface="华文中宋" pitchFamily="2" charset="-122"/>
              </a:rPr>
              <a:t>用于：远程、短波通信</a:t>
            </a:r>
            <a:endParaRPr lang="en-US" altLang="zh-CN" smtClean="0">
              <a:latin typeface="华文中宋" pitchFamily="2" charset="-122"/>
              <a:ea typeface="华文中宋" pitchFamily="2" charset="-122"/>
            </a:endParaRPr>
          </a:p>
          <a:p>
            <a:pPr lvl="2" eaLnBrk="1" hangingPunct="1"/>
            <a:endParaRPr lang="zh-CN" altLang="en-US" smtClean="0">
              <a:solidFill>
                <a:srgbClr val="000066"/>
              </a:solidFill>
              <a:latin typeface="华文中宋" pitchFamily="2" charset="-122"/>
              <a:ea typeface="华文中宋" pitchFamily="2" charset="-122"/>
            </a:endParaRPr>
          </a:p>
        </p:txBody>
      </p:sp>
      <p:grpSp>
        <p:nvGrpSpPr>
          <p:cNvPr id="6150" name="组合 77"/>
          <p:cNvGrpSpPr>
            <a:grpSpLocks/>
          </p:cNvGrpSpPr>
          <p:nvPr/>
        </p:nvGrpSpPr>
        <p:grpSpPr bwMode="auto">
          <a:xfrm>
            <a:off x="4751388" y="1223963"/>
            <a:ext cx="4051300" cy="1735137"/>
            <a:chOff x="4432300" y="1250950"/>
            <a:chExt cx="4051300" cy="1735025"/>
          </a:xfrm>
        </p:grpSpPr>
        <p:pic>
          <p:nvPicPr>
            <p:cNvPr id="6183" name="Picture 5" descr="地波"/>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2300" y="1319782"/>
              <a:ext cx="4051300" cy="163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 name="Text Box 6"/>
            <p:cNvSpPr txBox="1">
              <a:spLocks noChangeArrowheads="1"/>
            </p:cNvSpPr>
            <p:nvPr/>
          </p:nvSpPr>
          <p:spPr bwMode="auto">
            <a:xfrm>
              <a:off x="6273377" y="1250950"/>
              <a:ext cx="1143423" cy="37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a:latin typeface="Times New Roman" pitchFamily="18" charset="0"/>
                </a:rPr>
                <a:t>传播路径</a:t>
              </a:r>
              <a:endParaRPr lang="zh-CN" altLang="en-US">
                <a:latin typeface="Tahoma" pitchFamily="34" charset="0"/>
              </a:endParaRPr>
            </a:p>
          </p:txBody>
        </p:sp>
        <p:sp>
          <p:nvSpPr>
            <p:cNvPr id="6185" name="Text Box 8"/>
            <p:cNvSpPr txBox="1">
              <a:spLocks noChangeArrowheads="1"/>
            </p:cNvSpPr>
            <p:nvPr/>
          </p:nvSpPr>
          <p:spPr bwMode="auto">
            <a:xfrm>
              <a:off x="5594350" y="2495550"/>
              <a:ext cx="1902883" cy="49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latin typeface="Times New Roman" pitchFamily="18" charset="0"/>
                </a:rPr>
                <a:t> </a:t>
              </a:r>
              <a:r>
                <a:rPr lang="zh-CN" altLang="en-US" b="1">
                  <a:latin typeface="Times New Roman" pitchFamily="18" charset="0"/>
                </a:rPr>
                <a:t>地波传播方式</a:t>
              </a:r>
            </a:p>
            <a:p>
              <a:pPr eaLnBrk="1" hangingPunct="1"/>
              <a:endParaRPr lang="en-US" altLang="zh-CN" b="1">
                <a:latin typeface="Tahoma" pitchFamily="34" charset="0"/>
              </a:endParaRPr>
            </a:p>
          </p:txBody>
        </p:sp>
        <p:cxnSp>
          <p:nvCxnSpPr>
            <p:cNvPr id="6186" name="直接连接符 41"/>
            <p:cNvCxnSpPr>
              <a:cxnSpLocks noChangeShapeType="1"/>
            </p:cNvCxnSpPr>
            <p:nvPr/>
          </p:nvCxnSpPr>
          <p:spPr bwMode="auto">
            <a:xfrm rot="5400000">
              <a:off x="6972300" y="200660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87" name="直接连接符 42"/>
            <p:cNvCxnSpPr>
              <a:cxnSpLocks noChangeShapeType="1"/>
            </p:cNvCxnSpPr>
            <p:nvPr/>
          </p:nvCxnSpPr>
          <p:spPr bwMode="auto">
            <a:xfrm rot="5400000">
              <a:off x="7124700" y="20510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88" name="直接连接符 43"/>
            <p:cNvCxnSpPr>
              <a:cxnSpLocks noChangeShapeType="1"/>
            </p:cNvCxnSpPr>
            <p:nvPr/>
          </p:nvCxnSpPr>
          <p:spPr bwMode="auto">
            <a:xfrm rot="5400000">
              <a:off x="7277100" y="21399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89" name="直接连接符 44"/>
            <p:cNvCxnSpPr>
              <a:cxnSpLocks noChangeShapeType="1"/>
            </p:cNvCxnSpPr>
            <p:nvPr/>
          </p:nvCxnSpPr>
          <p:spPr bwMode="auto">
            <a:xfrm rot="5400000">
              <a:off x="7429500" y="22288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0" name="直接连接符 45"/>
            <p:cNvCxnSpPr>
              <a:cxnSpLocks noChangeShapeType="1"/>
            </p:cNvCxnSpPr>
            <p:nvPr/>
          </p:nvCxnSpPr>
          <p:spPr bwMode="auto">
            <a:xfrm rot="5400000">
              <a:off x="6483350" y="1903412"/>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1" name="直接连接符 46"/>
            <p:cNvCxnSpPr>
              <a:cxnSpLocks noChangeShapeType="1"/>
            </p:cNvCxnSpPr>
            <p:nvPr/>
          </p:nvCxnSpPr>
          <p:spPr bwMode="auto">
            <a:xfrm rot="5400000">
              <a:off x="6824662" y="1960564"/>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2" name="直接连接符 47"/>
            <p:cNvCxnSpPr>
              <a:cxnSpLocks noChangeShapeType="1"/>
            </p:cNvCxnSpPr>
            <p:nvPr/>
          </p:nvCxnSpPr>
          <p:spPr bwMode="auto">
            <a:xfrm rot="5400000">
              <a:off x="6661150" y="191770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3" name="直接连接符 48"/>
            <p:cNvCxnSpPr>
              <a:cxnSpLocks noChangeShapeType="1"/>
            </p:cNvCxnSpPr>
            <p:nvPr/>
          </p:nvCxnSpPr>
          <p:spPr bwMode="auto">
            <a:xfrm rot="5400000">
              <a:off x="7581900" y="236220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4" name="直接连接符 49"/>
            <p:cNvCxnSpPr>
              <a:cxnSpLocks noChangeShapeType="1"/>
            </p:cNvCxnSpPr>
            <p:nvPr/>
          </p:nvCxnSpPr>
          <p:spPr bwMode="auto">
            <a:xfrm rot="5400000">
              <a:off x="7734300" y="24955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5" name="直接连接符 50"/>
            <p:cNvCxnSpPr>
              <a:cxnSpLocks noChangeShapeType="1"/>
            </p:cNvCxnSpPr>
            <p:nvPr/>
          </p:nvCxnSpPr>
          <p:spPr bwMode="auto">
            <a:xfrm rot="5400000">
              <a:off x="7843836" y="2657476"/>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6" name="直接连接符 51"/>
            <p:cNvCxnSpPr>
              <a:cxnSpLocks noChangeShapeType="1"/>
            </p:cNvCxnSpPr>
            <p:nvPr/>
          </p:nvCxnSpPr>
          <p:spPr bwMode="auto">
            <a:xfrm rot="5400000">
              <a:off x="5327650" y="2346326"/>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7" name="直接连接符 52"/>
            <p:cNvCxnSpPr>
              <a:cxnSpLocks noChangeShapeType="1"/>
            </p:cNvCxnSpPr>
            <p:nvPr/>
          </p:nvCxnSpPr>
          <p:spPr bwMode="auto">
            <a:xfrm rot="5400000">
              <a:off x="5475288" y="22288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8" name="直接连接符 53"/>
            <p:cNvCxnSpPr>
              <a:cxnSpLocks noChangeShapeType="1"/>
            </p:cNvCxnSpPr>
            <p:nvPr/>
          </p:nvCxnSpPr>
          <p:spPr bwMode="auto">
            <a:xfrm rot="5400000">
              <a:off x="6318252" y="1919286"/>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99" name="直接连接符 54"/>
            <p:cNvCxnSpPr>
              <a:cxnSpLocks noChangeShapeType="1"/>
            </p:cNvCxnSpPr>
            <p:nvPr/>
          </p:nvCxnSpPr>
          <p:spPr bwMode="auto">
            <a:xfrm rot="5400000">
              <a:off x="5638800" y="2125662"/>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200" name="直接连接符 55"/>
            <p:cNvCxnSpPr>
              <a:cxnSpLocks noChangeShapeType="1"/>
            </p:cNvCxnSpPr>
            <p:nvPr/>
          </p:nvCxnSpPr>
          <p:spPr bwMode="auto">
            <a:xfrm rot="5400000">
              <a:off x="5989642" y="197961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201" name="直接连接符 56"/>
            <p:cNvCxnSpPr>
              <a:cxnSpLocks noChangeShapeType="1"/>
            </p:cNvCxnSpPr>
            <p:nvPr/>
          </p:nvCxnSpPr>
          <p:spPr bwMode="auto">
            <a:xfrm rot="5400000">
              <a:off x="5816600" y="2038348"/>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202" name="直接连接符 57"/>
            <p:cNvCxnSpPr>
              <a:cxnSpLocks noChangeShapeType="1"/>
            </p:cNvCxnSpPr>
            <p:nvPr/>
          </p:nvCxnSpPr>
          <p:spPr bwMode="auto">
            <a:xfrm rot="5400000">
              <a:off x="6146800" y="1931988"/>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203" name="直接连接符 58"/>
            <p:cNvCxnSpPr>
              <a:cxnSpLocks noChangeShapeType="1"/>
            </p:cNvCxnSpPr>
            <p:nvPr/>
          </p:nvCxnSpPr>
          <p:spPr bwMode="auto">
            <a:xfrm rot="5400000">
              <a:off x="5194300" y="2481262"/>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grpSp>
        <p:nvGrpSpPr>
          <p:cNvPr id="6151" name="组合 78"/>
          <p:cNvGrpSpPr>
            <a:grpSpLocks/>
          </p:cNvGrpSpPr>
          <p:nvPr/>
        </p:nvGrpSpPr>
        <p:grpSpPr bwMode="auto">
          <a:xfrm>
            <a:off x="5067300" y="3384550"/>
            <a:ext cx="3916363" cy="2224088"/>
            <a:chOff x="4745038" y="3467169"/>
            <a:chExt cx="3916362" cy="2223912"/>
          </a:xfrm>
        </p:grpSpPr>
        <p:grpSp>
          <p:nvGrpSpPr>
            <p:cNvPr id="6154" name="Group 10"/>
            <p:cNvGrpSpPr>
              <a:grpSpLocks/>
            </p:cNvGrpSpPr>
            <p:nvPr/>
          </p:nvGrpSpPr>
          <p:grpSpPr bwMode="auto">
            <a:xfrm>
              <a:off x="4745038" y="3570738"/>
              <a:ext cx="3916362" cy="1978341"/>
              <a:chOff x="3419" y="2313"/>
              <a:chExt cx="2184" cy="972"/>
            </a:xfrm>
          </p:grpSpPr>
          <p:pic>
            <p:nvPicPr>
              <p:cNvPr id="6170" name="Picture 11" descr="天波"/>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 y="2313"/>
                <a:ext cx="2184"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1" name="Line 12"/>
              <p:cNvSpPr>
                <a:spLocks noChangeShapeType="1"/>
              </p:cNvSpPr>
              <p:nvPr/>
            </p:nvSpPr>
            <p:spPr bwMode="auto">
              <a:xfrm flipV="1">
                <a:off x="3837" y="2634"/>
                <a:ext cx="72"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2" name="Line 13"/>
              <p:cNvSpPr>
                <a:spLocks noChangeShapeType="1"/>
              </p:cNvSpPr>
              <p:nvPr/>
            </p:nvSpPr>
            <p:spPr bwMode="auto">
              <a:xfrm>
                <a:off x="3909" y="2634"/>
                <a:ext cx="320" cy="1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 name="Line 14"/>
              <p:cNvSpPr>
                <a:spLocks noChangeShapeType="1"/>
              </p:cNvSpPr>
              <p:nvPr/>
            </p:nvSpPr>
            <p:spPr bwMode="auto">
              <a:xfrm flipV="1">
                <a:off x="3837" y="2578"/>
                <a:ext cx="176"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4" name="Line 15"/>
              <p:cNvSpPr>
                <a:spLocks noChangeShapeType="1"/>
              </p:cNvSpPr>
              <p:nvPr/>
            </p:nvSpPr>
            <p:spPr bwMode="auto">
              <a:xfrm>
                <a:off x="4013" y="2578"/>
                <a:ext cx="432"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5" name="Line 16"/>
              <p:cNvSpPr>
                <a:spLocks noChangeShapeType="1"/>
              </p:cNvSpPr>
              <p:nvPr/>
            </p:nvSpPr>
            <p:spPr bwMode="auto">
              <a:xfrm flipV="1">
                <a:off x="4229" y="2466"/>
                <a:ext cx="144" cy="3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6" name="Line 17"/>
              <p:cNvSpPr>
                <a:spLocks noChangeShapeType="1"/>
              </p:cNvSpPr>
              <p:nvPr/>
            </p:nvSpPr>
            <p:spPr bwMode="auto">
              <a:xfrm>
                <a:off x="4373" y="2465"/>
                <a:ext cx="272"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7" name="Line 18"/>
              <p:cNvSpPr>
                <a:spLocks noChangeShapeType="1"/>
              </p:cNvSpPr>
              <p:nvPr/>
            </p:nvSpPr>
            <p:spPr bwMode="auto">
              <a:xfrm flipV="1">
                <a:off x="4437" y="2473"/>
                <a:ext cx="256" cy="2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8" name="Line 19"/>
              <p:cNvSpPr>
                <a:spLocks noChangeShapeType="1"/>
              </p:cNvSpPr>
              <p:nvPr/>
            </p:nvSpPr>
            <p:spPr bwMode="auto">
              <a:xfrm>
                <a:off x="4701" y="2465"/>
                <a:ext cx="216" cy="3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9" name="Line 20"/>
              <p:cNvSpPr>
                <a:spLocks noChangeShapeType="1"/>
              </p:cNvSpPr>
              <p:nvPr/>
            </p:nvSpPr>
            <p:spPr bwMode="auto">
              <a:xfrm flipV="1">
                <a:off x="4635" y="2561"/>
                <a:ext cx="384" cy="2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0" name="Line 21"/>
              <p:cNvSpPr>
                <a:spLocks noChangeShapeType="1"/>
              </p:cNvSpPr>
              <p:nvPr/>
            </p:nvSpPr>
            <p:spPr bwMode="auto">
              <a:xfrm>
                <a:off x="5019" y="2561"/>
                <a:ext cx="112" cy="4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1" name="Line 22"/>
              <p:cNvSpPr>
                <a:spLocks noChangeShapeType="1"/>
              </p:cNvSpPr>
              <p:nvPr/>
            </p:nvSpPr>
            <p:spPr bwMode="auto">
              <a:xfrm flipV="1">
                <a:off x="4915" y="2753"/>
                <a:ext cx="392"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2" name="Line 23"/>
              <p:cNvSpPr>
                <a:spLocks noChangeShapeType="1"/>
              </p:cNvSpPr>
              <p:nvPr/>
            </p:nvSpPr>
            <p:spPr bwMode="auto">
              <a:xfrm>
                <a:off x="5307" y="2753"/>
                <a:ext cx="48"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55" name="Text Box 25"/>
            <p:cNvSpPr txBox="1">
              <a:spLocks noChangeArrowheads="1"/>
            </p:cNvSpPr>
            <p:nvPr/>
          </p:nvSpPr>
          <p:spPr bwMode="auto">
            <a:xfrm>
              <a:off x="6750050" y="3467169"/>
              <a:ext cx="1200150" cy="361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a:latin typeface="Times New Roman" pitchFamily="18" charset="0"/>
                </a:rPr>
                <a:t>传播路径</a:t>
              </a:r>
              <a:endParaRPr lang="zh-CN" altLang="en-US">
                <a:latin typeface="Tahoma" pitchFamily="34" charset="0"/>
              </a:endParaRPr>
            </a:p>
          </p:txBody>
        </p:sp>
        <p:sp>
          <p:nvSpPr>
            <p:cNvPr id="6156" name="Text Box 26"/>
            <p:cNvSpPr txBox="1">
              <a:spLocks noChangeArrowheads="1"/>
            </p:cNvSpPr>
            <p:nvPr/>
          </p:nvSpPr>
          <p:spPr bwMode="auto">
            <a:xfrm>
              <a:off x="5630932" y="5251450"/>
              <a:ext cx="2185918" cy="43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b="1">
                  <a:latin typeface="Times New Roman" pitchFamily="18" charset="0"/>
                </a:rPr>
                <a:t>天波传播方式</a:t>
              </a:r>
            </a:p>
            <a:p>
              <a:pPr algn="ctr" eaLnBrk="1" hangingPunct="1"/>
              <a:endParaRPr lang="en-US" altLang="zh-CN">
                <a:latin typeface="Tahoma" pitchFamily="34" charset="0"/>
              </a:endParaRPr>
            </a:p>
          </p:txBody>
        </p:sp>
        <p:cxnSp>
          <p:nvCxnSpPr>
            <p:cNvPr id="6157" name="直接连接符 61"/>
            <p:cNvCxnSpPr>
              <a:cxnSpLocks noChangeShapeType="1"/>
            </p:cNvCxnSpPr>
            <p:nvPr/>
          </p:nvCxnSpPr>
          <p:spPr bwMode="auto">
            <a:xfrm rot="5400000">
              <a:off x="7253288" y="467360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58" name="直接连接符 62"/>
            <p:cNvCxnSpPr>
              <a:cxnSpLocks noChangeShapeType="1"/>
            </p:cNvCxnSpPr>
            <p:nvPr/>
          </p:nvCxnSpPr>
          <p:spPr bwMode="auto">
            <a:xfrm rot="5400000">
              <a:off x="7372350" y="476250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59" name="直接连接符 63"/>
            <p:cNvCxnSpPr>
              <a:cxnSpLocks noChangeShapeType="1"/>
            </p:cNvCxnSpPr>
            <p:nvPr/>
          </p:nvCxnSpPr>
          <p:spPr bwMode="auto">
            <a:xfrm rot="5400000">
              <a:off x="6775450" y="45402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0" name="直接连接符 64"/>
            <p:cNvCxnSpPr>
              <a:cxnSpLocks noChangeShapeType="1"/>
            </p:cNvCxnSpPr>
            <p:nvPr/>
          </p:nvCxnSpPr>
          <p:spPr bwMode="auto">
            <a:xfrm rot="5400000">
              <a:off x="7116762" y="4597402"/>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1" name="直接连接符 65"/>
            <p:cNvCxnSpPr>
              <a:cxnSpLocks noChangeShapeType="1"/>
            </p:cNvCxnSpPr>
            <p:nvPr/>
          </p:nvCxnSpPr>
          <p:spPr bwMode="auto">
            <a:xfrm rot="5400000">
              <a:off x="6938962" y="4568826"/>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2" name="直接连接符 66"/>
            <p:cNvCxnSpPr>
              <a:cxnSpLocks noChangeShapeType="1"/>
            </p:cNvCxnSpPr>
            <p:nvPr/>
          </p:nvCxnSpPr>
          <p:spPr bwMode="auto">
            <a:xfrm rot="5400000">
              <a:off x="5767388" y="485140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3" name="直接连接符 67"/>
            <p:cNvCxnSpPr>
              <a:cxnSpLocks noChangeShapeType="1"/>
            </p:cNvCxnSpPr>
            <p:nvPr/>
          </p:nvCxnSpPr>
          <p:spPr bwMode="auto">
            <a:xfrm rot="5400000">
              <a:off x="6610352" y="4540250"/>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4" name="直接连接符 68"/>
            <p:cNvCxnSpPr>
              <a:cxnSpLocks noChangeShapeType="1"/>
            </p:cNvCxnSpPr>
            <p:nvPr/>
          </p:nvCxnSpPr>
          <p:spPr bwMode="auto">
            <a:xfrm rot="5400000">
              <a:off x="5945188" y="4732338"/>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5" name="直接连接符 69"/>
            <p:cNvCxnSpPr>
              <a:cxnSpLocks noChangeShapeType="1"/>
            </p:cNvCxnSpPr>
            <p:nvPr/>
          </p:nvCxnSpPr>
          <p:spPr bwMode="auto">
            <a:xfrm rot="5400000">
              <a:off x="6281742" y="4598988"/>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6" name="直接连接符 70"/>
            <p:cNvCxnSpPr>
              <a:cxnSpLocks noChangeShapeType="1"/>
            </p:cNvCxnSpPr>
            <p:nvPr/>
          </p:nvCxnSpPr>
          <p:spPr bwMode="auto">
            <a:xfrm rot="5400000">
              <a:off x="6108700" y="4675186"/>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7" name="直接连接符 71"/>
            <p:cNvCxnSpPr>
              <a:cxnSpLocks noChangeShapeType="1"/>
            </p:cNvCxnSpPr>
            <p:nvPr/>
          </p:nvCxnSpPr>
          <p:spPr bwMode="auto">
            <a:xfrm rot="5400000">
              <a:off x="6438900" y="4568826"/>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8" name="直接连接符 72"/>
            <p:cNvCxnSpPr>
              <a:cxnSpLocks noChangeShapeType="1"/>
            </p:cNvCxnSpPr>
            <p:nvPr/>
          </p:nvCxnSpPr>
          <p:spPr bwMode="auto">
            <a:xfrm rot="5400000">
              <a:off x="7505700" y="4849814"/>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69" name="直接连接符 73"/>
            <p:cNvCxnSpPr>
              <a:cxnSpLocks noChangeShapeType="1"/>
            </p:cNvCxnSpPr>
            <p:nvPr/>
          </p:nvCxnSpPr>
          <p:spPr bwMode="auto">
            <a:xfrm rot="5400000">
              <a:off x="7623175" y="4926012"/>
              <a:ext cx="133350" cy="444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6152" name="矩形 80"/>
          <p:cNvSpPr>
            <a:spLocks noChangeArrowheads="1"/>
          </p:cNvSpPr>
          <p:nvPr/>
        </p:nvSpPr>
        <p:spPr bwMode="auto">
          <a:xfrm>
            <a:off x="73342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无线信道</a:t>
            </a:r>
            <a:endParaRPr lang="en-US" altLang="zh-CN" sz="2400">
              <a:solidFill>
                <a:srgbClr val="555555"/>
              </a:solidFill>
              <a:latin typeface="微软雅黑" pitchFamily="34" charset="-122"/>
              <a:ea typeface="华文细黑" pitchFamily="2" charset="-122"/>
            </a:endParaRPr>
          </a:p>
        </p:txBody>
      </p:sp>
      <p:sp>
        <p:nvSpPr>
          <p:cNvPr id="59" name="矩形 58"/>
          <p:cNvSpPr/>
          <p:nvPr/>
        </p:nvSpPr>
        <p:spPr>
          <a:xfrm>
            <a:off x="482600" y="361950"/>
            <a:ext cx="3600450" cy="584200"/>
          </a:xfrm>
          <a:prstGeom prst="rect">
            <a:avLst/>
          </a:prstGeom>
          <a:solidFill>
            <a:schemeClr val="bg2">
              <a:lumMod val="10000"/>
              <a:lumOff val="90000"/>
            </a:schemeClr>
          </a:solidFill>
          <a:ln>
            <a:solidFill>
              <a:schemeClr val="bg2">
                <a:lumMod val="10000"/>
                <a:lumOff val="90000"/>
              </a:schemeClr>
            </a:solidFill>
          </a:ln>
          <a:effectLst>
            <a:outerShdw blurRad="50800" dist="38100" dir="5400000" algn="t" rotWithShape="0">
              <a:prstClr val="black">
                <a:alpha val="40000"/>
              </a:prstClr>
            </a:outerShdw>
          </a:effectLst>
        </p:spPr>
        <p:txBody>
          <a:bodyPr>
            <a:spAutoFit/>
          </a:bodyPr>
          <a:lstStyle/>
          <a:p>
            <a:pPr marL="342900" lvl="1" indent="-342900">
              <a:spcBef>
                <a:spcPct val="20000"/>
              </a:spcBef>
              <a:buClr>
                <a:srgbClr val="FF0000"/>
              </a:buClr>
              <a:buSzPct val="65000"/>
              <a:buFont typeface="Wingdings" pitchFamily="2" charset="2"/>
              <a:buChar char="n"/>
              <a:defRPr/>
            </a:pPr>
            <a:r>
              <a:rPr lang="zh-CN" altLang="en-US" sz="2800" kern="0" dirty="0">
                <a:solidFill>
                  <a:srgbClr val="000000"/>
                </a:solidFill>
                <a:latin typeface="微软雅黑" pitchFamily="34" charset="-122"/>
                <a:ea typeface="微软雅黑" pitchFamily="34" charset="-122"/>
              </a:rPr>
              <a:t>电磁波的传播方式</a:t>
            </a:r>
            <a:r>
              <a:rPr lang="zh-CN" altLang="en-US" sz="3200" b="1" kern="0" dirty="0">
                <a:solidFill>
                  <a:srgbClr val="000000"/>
                </a:solidFill>
                <a:latin typeface="华文中宋" pitchFamily="2" charset="-122"/>
                <a:ea typeface="华文中宋" pitchFamily="2" charset="-122"/>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791DBF8-8594-4115-85F2-76CF49AFE564}" type="slidenum">
              <a:rPr lang="en-US" altLang="zh-CN" smtClean="0">
                <a:latin typeface="Tahoma" pitchFamily="34" charset="0"/>
              </a:rPr>
              <a:pPr eaLnBrk="1" hangingPunct="1"/>
              <a:t>8</a:t>
            </a:fld>
            <a:endParaRPr lang="en-US" altLang="zh-CN" smtClean="0">
              <a:latin typeface="Tahoma" pitchFamily="34" charset="0"/>
            </a:endParaRPr>
          </a:p>
        </p:txBody>
      </p:sp>
      <p:sp>
        <p:nvSpPr>
          <p:cNvPr id="53" name="矩形 52"/>
          <p:cNvSpPr/>
          <p:nvPr/>
        </p:nvSpPr>
        <p:spPr bwMode="auto">
          <a:xfrm>
            <a:off x="473075" y="1435100"/>
            <a:ext cx="815975" cy="2444750"/>
          </a:xfrm>
          <a:prstGeom prst="rect">
            <a:avLst/>
          </a:prstGeom>
          <a:solidFill>
            <a:srgbClr val="E4E4E4"/>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a:lstStyle/>
          <a:p>
            <a:pPr eaLnBrk="0" hangingPunct="0">
              <a:defRPr/>
            </a:pPr>
            <a:endParaRPr lang="zh-CN" altLang="en-US">
              <a:ea typeface="宋体" pitchFamily="2" charset="-122"/>
            </a:endParaRPr>
          </a:p>
        </p:txBody>
      </p:sp>
      <p:grpSp>
        <p:nvGrpSpPr>
          <p:cNvPr id="7172" name="Group 3"/>
          <p:cNvGrpSpPr>
            <a:grpSpLocks/>
          </p:cNvGrpSpPr>
          <p:nvPr/>
        </p:nvGrpSpPr>
        <p:grpSpPr bwMode="auto">
          <a:xfrm>
            <a:off x="4794250" y="1339850"/>
            <a:ext cx="3527425" cy="3776663"/>
            <a:chOff x="3858" y="10249"/>
            <a:chExt cx="4289" cy="4679"/>
          </a:xfrm>
        </p:grpSpPr>
        <p:grpSp>
          <p:nvGrpSpPr>
            <p:cNvPr id="7180" name="Group 4"/>
            <p:cNvGrpSpPr>
              <a:grpSpLocks/>
            </p:cNvGrpSpPr>
            <p:nvPr/>
          </p:nvGrpSpPr>
          <p:grpSpPr bwMode="auto">
            <a:xfrm>
              <a:off x="3858" y="10249"/>
              <a:ext cx="4289" cy="4679"/>
              <a:chOff x="3858" y="10249"/>
              <a:chExt cx="4289" cy="4679"/>
            </a:xfrm>
          </p:grpSpPr>
          <p:sp>
            <p:nvSpPr>
              <p:cNvPr id="7182" name="Line 5"/>
              <p:cNvSpPr>
                <a:spLocks noChangeShapeType="1"/>
              </p:cNvSpPr>
              <p:nvPr/>
            </p:nvSpPr>
            <p:spPr bwMode="auto">
              <a:xfrm>
                <a:off x="4471" y="10953"/>
                <a:ext cx="28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183" name="Group 6"/>
              <p:cNvGrpSpPr>
                <a:grpSpLocks/>
              </p:cNvGrpSpPr>
              <p:nvPr/>
            </p:nvGrpSpPr>
            <p:grpSpPr bwMode="auto">
              <a:xfrm>
                <a:off x="3858" y="10249"/>
                <a:ext cx="4289" cy="4679"/>
                <a:chOff x="3858" y="10249"/>
                <a:chExt cx="4289" cy="4679"/>
              </a:xfrm>
            </p:grpSpPr>
            <p:sp>
              <p:nvSpPr>
                <p:cNvPr id="7184" name="Text Box 7"/>
                <p:cNvSpPr txBox="1">
                  <a:spLocks noChangeArrowheads="1"/>
                </p:cNvSpPr>
                <p:nvPr/>
              </p:nvSpPr>
              <p:spPr bwMode="auto">
                <a:xfrm>
                  <a:off x="6347" y="10578"/>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1600" b="1" i="1">
                      <a:latin typeface="Times New Roman" pitchFamily="18" charset="0"/>
                    </a:rPr>
                    <a:t>d</a:t>
                  </a:r>
                  <a:endParaRPr lang="en-US" altLang="zh-CN" sz="1600" b="1">
                    <a:latin typeface="Tahoma" pitchFamily="34" charset="0"/>
                  </a:endParaRPr>
                </a:p>
              </p:txBody>
            </p:sp>
            <p:sp>
              <p:nvSpPr>
                <p:cNvPr id="7185" name="Text Box 8"/>
                <p:cNvSpPr txBox="1">
                  <a:spLocks noChangeArrowheads="1"/>
                </p:cNvSpPr>
                <p:nvPr/>
              </p:nvSpPr>
              <p:spPr bwMode="auto">
                <a:xfrm>
                  <a:off x="5057" y="10578"/>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1600" b="1" i="1">
                      <a:latin typeface="Times New Roman" pitchFamily="18" charset="0"/>
                    </a:rPr>
                    <a:t>d</a:t>
                  </a:r>
                  <a:endParaRPr lang="en-US" altLang="zh-CN" sz="1600" b="1">
                    <a:latin typeface="Tahoma" pitchFamily="34" charset="0"/>
                  </a:endParaRPr>
                </a:p>
              </p:txBody>
            </p:sp>
            <p:grpSp>
              <p:nvGrpSpPr>
                <p:cNvPr id="7186" name="Group 9"/>
                <p:cNvGrpSpPr>
                  <a:grpSpLocks/>
                </p:cNvGrpSpPr>
                <p:nvPr/>
              </p:nvGrpSpPr>
              <p:grpSpPr bwMode="auto">
                <a:xfrm>
                  <a:off x="3858" y="10249"/>
                  <a:ext cx="4289" cy="4679"/>
                  <a:chOff x="3858" y="10249"/>
                  <a:chExt cx="4289" cy="4679"/>
                </a:xfrm>
              </p:grpSpPr>
              <p:sp>
                <p:nvSpPr>
                  <p:cNvPr id="7187" name="Text Box 10"/>
                  <p:cNvSpPr txBox="1">
                    <a:spLocks noChangeArrowheads="1"/>
                  </p:cNvSpPr>
                  <p:nvPr/>
                </p:nvSpPr>
                <p:spPr bwMode="auto">
                  <a:xfrm>
                    <a:off x="4321" y="11043"/>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b="1" i="1">
                        <a:solidFill>
                          <a:srgbClr val="FF0000"/>
                        </a:solidFill>
                        <a:latin typeface="Times New Roman" pitchFamily="18" charset="0"/>
                      </a:rPr>
                      <a:t>h</a:t>
                    </a:r>
                    <a:endParaRPr lang="en-US" altLang="zh-CN" b="1">
                      <a:solidFill>
                        <a:srgbClr val="FF0000"/>
                      </a:solidFill>
                      <a:latin typeface="Tahoma" pitchFamily="34" charset="0"/>
                    </a:endParaRPr>
                  </a:p>
                </p:txBody>
              </p:sp>
              <p:grpSp>
                <p:nvGrpSpPr>
                  <p:cNvPr id="7188" name="Group 11"/>
                  <p:cNvGrpSpPr>
                    <a:grpSpLocks/>
                  </p:cNvGrpSpPr>
                  <p:nvPr/>
                </p:nvGrpSpPr>
                <p:grpSpPr bwMode="auto">
                  <a:xfrm>
                    <a:off x="3858" y="10249"/>
                    <a:ext cx="4289" cy="4679"/>
                    <a:chOff x="3858" y="10249"/>
                    <a:chExt cx="4289" cy="4679"/>
                  </a:xfrm>
                </p:grpSpPr>
                <p:grpSp>
                  <p:nvGrpSpPr>
                    <p:cNvPr id="7189" name="Group 12"/>
                    <p:cNvGrpSpPr>
                      <a:grpSpLocks/>
                    </p:cNvGrpSpPr>
                    <p:nvPr/>
                  </p:nvGrpSpPr>
                  <p:grpSpPr bwMode="auto">
                    <a:xfrm>
                      <a:off x="3858" y="10249"/>
                      <a:ext cx="4289" cy="4679"/>
                      <a:chOff x="3858" y="10249"/>
                      <a:chExt cx="4289" cy="4679"/>
                    </a:xfrm>
                  </p:grpSpPr>
                  <p:grpSp>
                    <p:nvGrpSpPr>
                      <p:cNvPr id="7191" name="Group 13"/>
                      <p:cNvGrpSpPr>
                        <a:grpSpLocks/>
                      </p:cNvGrpSpPr>
                      <p:nvPr/>
                    </p:nvGrpSpPr>
                    <p:grpSpPr bwMode="auto">
                      <a:xfrm>
                        <a:off x="3858" y="10249"/>
                        <a:ext cx="4289" cy="4679"/>
                        <a:chOff x="3858" y="10249"/>
                        <a:chExt cx="4289" cy="4679"/>
                      </a:xfrm>
                    </p:grpSpPr>
                    <p:sp>
                      <p:nvSpPr>
                        <p:cNvPr id="7195" name="Line 14"/>
                        <p:cNvSpPr>
                          <a:spLocks noChangeShapeType="1"/>
                        </p:cNvSpPr>
                        <p:nvPr/>
                      </p:nvSpPr>
                      <p:spPr bwMode="auto">
                        <a:xfrm flipV="1">
                          <a:off x="4471" y="10728"/>
                          <a:ext cx="0"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Line 15"/>
                        <p:cNvSpPr>
                          <a:spLocks noChangeShapeType="1"/>
                        </p:cNvSpPr>
                        <p:nvPr/>
                      </p:nvSpPr>
                      <p:spPr bwMode="auto">
                        <a:xfrm flipV="1">
                          <a:off x="7247" y="10728"/>
                          <a:ext cx="0"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Line 16"/>
                        <p:cNvSpPr>
                          <a:spLocks noChangeShapeType="1"/>
                        </p:cNvSpPr>
                        <p:nvPr/>
                      </p:nvSpPr>
                      <p:spPr bwMode="auto">
                        <a:xfrm flipV="1">
                          <a:off x="5941" y="10728"/>
                          <a:ext cx="0"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98" name="Group 17"/>
                        <p:cNvGrpSpPr>
                          <a:grpSpLocks/>
                        </p:cNvGrpSpPr>
                        <p:nvPr/>
                      </p:nvGrpSpPr>
                      <p:grpSpPr bwMode="auto">
                        <a:xfrm>
                          <a:off x="3858" y="10249"/>
                          <a:ext cx="4289" cy="4679"/>
                          <a:chOff x="3858" y="10249"/>
                          <a:chExt cx="4289" cy="4679"/>
                        </a:xfrm>
                      </p:grpSpPr>
                      <p:sp>
                        <p:nvSpPr>
                          <p:cNvPr id="7199" name="Line 18"/>
                          <p:cNvSpPr>
                            <a:spLocks noChangeShapeType="1"/>
                          </p:cNvSpPr>
                          <p:nvPr/>
                        </p:nvSpPr>
                        <p:spPr bwMode="auto">
                          <a:xfrm flipH="1" flipV="1">
                            <a:off x="6675" y="10818"/>
                            <a:ext cx="55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00" name="Oval 19"/>
                          <p:cNvSpPr>
                            <a:spLocks noChangeArrowheads="1"/>
                          </p:cNvSpPr>
                          <p:nvPr/>
                        </p:nvSpPr>
                        <p:spPr bwMode="auto">
                          <a:xfrm>
                            <a:off x="3963" y="10995"/>
                            <a:ext cx="3944" cy="3858"/>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nvGrpSpPr>
                          <p:cNvPr id="7201" name="Group 20"/>
                          <p:cNvGrpSpPr>
                            <a:grpSpLocks/>
                          </p:cNvGrpSpPr>
                          <p:nvPr/>
                        </p:nvGrpSpPr>
                        <p:grpSpPr bwMode="auto">
                          <a:xfrm>
                            <a:off x="3858" y="10249"/>
                            <a:ext cx="4289" cy="4679"/>
                            <a:chOff x="3858" y="10249"/>
                            <a:chExt cx="4289" cy="4679"/>
                          </a:xfrm>
                        </p:grpSpPr>
                        <p:grpSp>
                          <p:nvGrpSpPr>
                            <p:cNvPr id="7202" name="Group 21"/>
                            <p:cNvGrpSpPr>
                              <a:grpSpLocks/>
                            </p:cNvGrpSpPr>
                            <p:nvPr/>
                          </p:nvGrpSpPr>
                          <p:grpSpPr bwMode="auto">
                            <a:xfrm flipH="1">
                              <a:off x="6932" y="10974"/>
                              <a:ext cx="330" cy="360"/>
                              <a:chOff x="4520" y="2704"/>
                              <a:chExt cx="360" cy="420"/>
                            </a:xfrm>
                          </p:grpSpPr>
                          <p:sp>
                            <p:nvSpPr>
                              <p:cNvPr id="7218" name="Line 22"/>
                              <p:cNvSpPr>
                                <a:spLocks noChangeShapeType="1"/>
                              </p:cNvSpPr>
                              <p:nvPr/>
                            </p:nvSpPr>
                            <p:spPr bwMode="auto">
                              <a:xfrm flipH="1" flipV="1">
                                <a:off x="4520" y="2704"/>
                                <a:ext cx="240" cy="4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9" name="Line 23"/>
                              <p:cNvSpPr>
                                <a:spLocks noChangeShapeType="1"/>
                              </p:cNvSpPr>
                              <p:nvPr/>
                            </p:nvSpPr>
                            <p:spPr bwMode="auto">
                              <a:xfrm>
                                <a:off x="4520" y="2704"/>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03" name="Line 24"/>
                            <p:cNvSpPr>
                              <a:spLocks noChangeShapeType="1"/>
                            </p:cNvSpPr>
                            <p:nvPr/>
                          </p:nvSpPr>
                          <p:spPr bwMode="auto">
                            <a:xfrm flipH="1">
                              <a:off x="4826" y="11319"/>
                              <a:ext cx="1160" cy="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04" name="Line 25"/>
                            <p:cNvSpPr>
                              <a:spLocks noChangeShapeType="1"/>
                            </p:cNvSpPr>
                            <p:nvPr/>
                          </p:nvSpPr>
                          <p:spPr bwMode="auto">
                            <a:xfrm>
                              <a:off x="6410" y="11319"/>
                              <a:ext cx="5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05" name="Group 26"/>
                            <p:cNvGrpSpPr>
                              <a:grpSpLocks/>
                            </p:cNvGrpSpPr>
                            <p:nvPr/>
                          </p:nvGrpSpPr>
                          <p:grpSpPr bwMode="auto">
                            <a:xfrm>
                              <a:off x="4472" y="10974"/>
                              <a:ext cx="360" cy="420"/>
                              <a:chOff x="4520" y="2704"/>
                              <a:chExt cx="360" cy="420"/>
                            </a:xfrm>
                          </p:grpSpPr>
                          <p:sp>
                            <p:nvSpPr>
                              <p:cNvPr id="7216" name="Line 27"/>
                              <p:cNvSpPr>
                                <a:spLocks noChangeShapeType="1"/>
                              </p:cNvSpPr>
                              <p:nvPr/>
                            </p:nvSpPr>
                            <p:spPr bwMode="auto">
                              <a:xfrm flipH="1" flipV="1">
                                <a:off x="4520" y="2704"/>
                                <a:ext cx="240" cy="4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7" name="Line 28"/>
                              <p:cNvSpPr>
                                <a:spLocks noChangeShapeType="1"/>
                              </p:cNvSpPr>
                              <p:nvPr/>
                            </p:nvSpPr>
                            <p:spPr bwMode="auto">
                              <a:xfrm>
                                <a:off x="4520" y="2704"/>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06" name="Text Box 29"/>
                            <p:cNvSpPr txBox="1">
                              <a:spLocks noChangeArrowheads="1"/>
                            </p:cNvSpPr>
                            <p:nvPr/>
                          </p:nvSpPr>
                          <p:spPr bwMode="auto">
                            <a:xfrm>
                              <a:off x="7120" y="11020"/>
                              <a:ext cx="798"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1400" b="1">
                                  <a:latin typeface="Times New Roman" pitchFamily="18" charset="0"/>
                                </a:rPr>
                                <a:t>接收</a:t>
                              </a:r>
                              <a:endParaRPr lang="en-US" altLang="zh-CN" sz="1400" b="1">
                                <a:latin typeface="Times New Roman" pitchFamily="18" charset="0"/>
                              </a:endParaRPr>
                            </a:p>
                            <a:p>
                              <a:pPr algn="just" eaLnBrk="1" hangingPunct="1"/>
                              <a:r>
                                <a:rPr lang="zh-CN" altLang="en-US" sz="1400" b="1">
                                  <a:latin typeface="Times New Roman" pitchFamily="18" charset="0"/>
                                </a:rPr>
                                <a:t>天线</a:t>
                              </a:r>
                              <a:endParaRPr lang="zh-CN" altLang="en-US" sz="1400" b="1">
                                <a:latin typeface="Tahoma" pitchFamily="34" charset="0"/>
                              </a:endParaRPr>
                            </a:p>
                          </p:txBody>
                        </p:sp>
                        <p:sp>
                          <p:nvSpPr>
                            <p:cNvPr id="7207" name="Text Box 30"/>
                            <p:cNvSpPr txBox="1">
                              <a:spLocks noChangeArrowheads="1"/>
                            </p:cNvSpPr>
                            <p:nvPr/>
                          </p:nvSpPr>
                          <p:spPr bwMode="auto">
                            <a:xfrm>
                              <a:off x="4310" y="11459"/>
                              <a:ext cx="7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1400" b="1">
                                  <a:latin typeface="Times New Roman" pitchFamily="18" charset="0"/>
                                </a:rPr>
                                <a:t>发射</a:t>
                              </a:r>
                              <a:endParaRPr lang="en-US" altLang="zh-CN" sz="1400" b="1">
                                <a:latin typeface="Times New Roman" pitchFamily="18" charset="0"/>
                              </a:endParaRPr>
                            </a:p>
                            <a:p>
                              <a:pPr algn="just" eaLnBrk="1" hangingPunct="1"/>
                              <a:r>
                                <a:rPr lang="zh-CN" altLang="en-US" sz="1400" b="1">
                                  <a:latin typeface="Times New Roman" pitchFamily="18" charset="0"/>
                                </a:rPr>
                                <a:t>天线</a:t>
                              </a:r>
                              <a:endParaRPr lang="zh-CN" altLang="en-US" sz="1400" b="1">
                                <a:latin typeface="Tahoma" pitchFamily="34" charset="0"/>
                              </a:endParaRPr>
                            </a:p>
                          </p:txBody>
                        </p:sp>
                        <p:sp>
                          <p:nvSpPr>
                            <p:cNvPr id="7208" name="Text Box 31"/>
                            <p:cNvSpPr txBox="1">
                              <a:spLocks noChangeArrowheads="1"/>
                            </p:cNvSpPr>
                            <p:nvPr/>
                          </p:nvSpPr>
                          <p:spPr bwMode="auto">
                            <a:xfrm>
                              <a:off x="6751" y="10249"/>
                              <a:ext cx="1396"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1600" b="1">
                                  <a:latin typeface="Times New Roman" pitchFamily="18" charset="0"/>
                                </a:rPr>
                                <a:t>传播途径</a:t>
                              </a:r>
                              <a:endParaRPr lang="zh-CN" altLang="en-US" sz="1600" b="1">
                                <a:latin typeface="Tahoma" pitchFamily="34" charset="0"/>
                              </a:endParaRPr>
                            </a:p>
                          </p:txBody>
                        </p:sp>
                        <p:sp>
                          <p:nvSpPr>
                            <p:cNvPr id="7209" name="Text Box 32"/>
                            <p:cNvSpPr txBox="1">
                              <a:spLocks noChangeArrowheads="1"/>
                            </p:cNvSpPr>
                            <p:nvPr/>
                          </p:nvSpPr>
                          <p:spPr bwMode="auto">
                            <a:xfrm>
                              <a:off x="6018" y="11103"/>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sz="1600" b="1" i="1">
                                  <a:latin typeface="Times New Roman" pitchFamily="18" charset="0"/>
                                </a:rPr>
                                <a:t>D</a:t>
                              </a:r>
                              <a:endParaRPr lang="en-US" altLang="zh-CN" sz="1600" b="1">
                                <a:latin typeface="Tahoma" pitchFamily="34" charset="0"/>
                              </a:endParaRPr>
                            </a:p>
                          </p:txBody>
                        </p:sp>
                        <p:sp>
                          <p:nvSpPr>
                            <p:cNvPr id="7210" name="Line 34"/>
                            <p:cNvSpPr>
                              <a:spLocks noChangeShapeType="1"/>
                            </p:cNvSpPr>
                            <p:nvPr/>
                          </p:nvSpPr>
                          <p:spPr bwMode="auto">
                            <a:xfrm flipH="1" flipV="1">
                              <a:off x="4502" y="10818"/>
                              <a:ext cx="5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11" name="Line 35"/>
                            <p:cNvSpPr>
                              <a:spLocks noChangeShapeType="1"/>
                            </p:cNvSpPr>
                            <p:nvPr/>
                          </p:nvSpPr>
                          <p:spPr bwMode="auto">
                            <a:xfrm flipH="1">
                              <a:off x="6752" y="10638"/>
                              <a:ext cx="390" cy="2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2" name="Line 36"/>
                            <p:cNvSpPr>
                              <a:spLocks noChangeShapeType="1"/>
                            </p:cNvSpPr>
                            <p:nvPr/>
                          </p:nvSpPr>
                          <p:spPr bwMode="auto">
                            <a:xfrm flipH="1" flipV="1">
                              <a:off x="5958" y="10818"/>
                              <a:ext cx="49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13" name="Line 37"/>
                            <p:cNvSpPr>
                              <a:spLocks noChangeShapeType="1"/>
                            </p:cNvSpPr>
                            <p:nvPr/>
                          </p:nvSpPr>
                          <p:spPr bwMode="auto">
                            <a:xfrm flipV="1">
                              <a:off x="5418" y="10818"/>
                              <a:ext cx="49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14" name="Rectangle 38"/>
                            <p:cNvSpPr>
                              <a:spLocks noChangeArrowheads="1"/>
                            </p:cNvSpPr>
                            <p:nvPr/>
                          </p:nvSpPr>
                          <p:spPr bwMode="auto">
                            <a:xfrm>
                              <a:off x="3858" y="12783"/>
                              <a:ext cx="4138" cy="21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7215" name="Text Box 39"/>
                            <p:cNvSpPr txBox="1">
                              <a:spLocks noChangeArrowheads="1"/>
                            </p:cNvSpPr>
                            <p:nvPr/>
                          </p:nvSpPr>
                          <p:spPr bwMode="auto">
                            <a:xfrm>
                              <a:off x="5034" y="11789"/>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b="1" i="1">
                                  <a:latin typeface="Times New Roman" pitchFamily="18" charset="0"/>
                                </a:rPr>
                                <a:t>r</a:t>
                              </a:r>
                              <a:endParaRPr lang="en-US" altLang="zh-CN" b="1">
                                <a:latin typeface="Tahoma" pitchFamily="34" charset="0"/>
                              </a:endParaRPr>
                            </a:p>
                          </p:txBody>
                        </p:sp>
                      </p:grpSp>
                    </p:grpSp>
                  </p:grpSp>
                  <p:grpSp>
                    <p:nvGrpSpPr>
                      <p:cNvPr id="7192" name="Group 40"/>
                      <p:cNvGrpSpPr>
                        <a:grpSpLocks/>
                      </p:cNvGrpSpPr>
                      <p:nvPr/>
                    </p:nvGrpSpPr>
                    <p:grpSpPr bwMode="auto">
                      <a:xfrm>
                        <a:off x="4770" y="11010"/>
                        <a:ext cx="1186" cy="1764"/>
                        <a:chOff x="4948" y="2172"/>
                        <a:chExt cx="1186" cy="2005"/>
                      </a:xfrm>
                    </p:grpSpPr>
                    <p:sp>
                      <p:nvSpPr>
                        <p:cNvPr id="7193" name="Line 41"/>
                        <p:cNvSpPr>
                          <a:spLocks noChangeShapeType="1"/>
                        </p:cNvSpPr>
                        <p:nvPr/>
                      </p:nvSpPr>
                      <p:spPr bwMode="auto">
                        <a:xfrm>
                          <a:off x="4948" y="2511"/>
                          <a:ext cx="1186" cy="1666"/>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94" name="Line 42"/>
                        <p:cNvSpPr>
                          <a:spLocks noChangeShapeType="1"/>
                        </p:cNvSpPr>
                        <p:nvPr/>
                      </p:nvSpPr>
                      <p:spPr bwMode="auto">
                        <a:xfrm flipV="1">
                          <a:off x="6134" y="2172"/>
                          <a:ext cx="0" cy="19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7190" name="Text Box 43"/>
                    <p:cNvSpPr txBox="1">
                      <a:spLocks noChangeArrowheads="1"/>
                    </p:cNvSpPr>
                    <p:nvPr/>
                  </p:nvSpPr>
                  <p:spPr bwMode="auto">
                    <a:xfrm>
                      <a:off x="5893" y="11823"/>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en-US" altLang="zh-CN" b="1" i="1">
                          <a:latin typeface="Times New Roman" pitchFamily="18" charset="0"/>
                        </a:rPr>
                        <a:t>r</a:t>
                      </a:r>
                      <a:endParaRPr lang="en-US" altLang="zh-CN" b="1">
                        <a:latin typeface="Tahoma" pitchFamily="34" charset="0"/>
                      </a:endParaRPr>
                    </a:p>
                  </p:txBody>
                </p:sp>
              </p:grpSp>
            </p:grpSp>
          </p:grpSp>
        </p:grpSp>
        <p:sp>
          <p:nvSpPr>
            <p:cNvPr id="7181" name="Text Box 44"/>
            <p:cNvSpPr txBox="1">
              <a:spLocks noChangeArrowheads="1"/>
            </p:cNvSpPr>
            <p:nvPr/>
          </p:nvSpPr>
          <p:spPr bwMode="auto">
            <a:xfrm>
              <a:off x="4379" y="12915"/>
              <a:ext cx="333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a:latin typeface="Times New Roman" pitchFamily="18" charset="0"/>
                </a:rPr>
                <a:t>视线传播方式</a:t>
              </a:r>
              <a:endParaRPr lang="zh-CN" altLang="en-US" sz="2000" b="1">
                <a:latin typeface="Tahoma" pitchFamily="34" charset="0"/>
              </a:endParaRPr>
            </a:p>
          </p:txBody>
        </p:sp>
      </p:grpSp>
      <p:sp>
        <p:nvSpPr>
          <p:cNvPr id="5" name="Rectangle 2"/>
          <p:cNvSpPr txBox="1">
            <a:spLocks noChangeArrowheads="1"/>
          </p:cNvSpPr>
          <p:nvPr/>
        </p:nvSpPr>
        <p:spPr bwMode="auto">
          <a:xfrm>
            <a:off x="400050" y="1346200"/>
            <a:ext cx="4311650" cy="2711450"/>
          </a:xfrm>
          <a:prstGeom prst="rect">
            <a:avLst/>
          </a:prstGeom>
          <a:noFill/>
          <a:ln w="9525">
            <a:noFill/>
            <a:miter lim="800000"/>
            <a:headEnd/>
            <a:tailEnd/>
          </a:ln>
        </p:spPr>
        <p:txBody>
          <a:bodyPr/>
          <a:lstStyle/>
          <a:p>
            <a:pPr marL="228600" indent="-228600">
              <a:lnSpc>
                <a:spcPct val="120000"/>
              </a:lnSpc>
              <a:spcBef>
                <a:spcPct val="20000"/>
              </a:spcBef>
              <a:buClr>
                <a:schemeClr val="accent2"/>
              </a:buClr>
              <a:buSzPct val="55000"/>
              <a:defRPr/>
            </a:pPr>
            <a:r>
              <a:rPr lang="zh-CN" altLang="en-US" sz="2400" b="1" kern="0" dirty="0">
                <a:latin typeface="+mn-lt"/>
                <a:ea typeface="+mn-ea"/>
              </a:rPr>
              <a:t> </a:t>
            </a:r>
            <a:r>
              <a:rPr lang="zh-CN" altLang="en-US" sz="2400" kern="0" dirty="0">
                <a:latin typeface="Arial" pitchFamily="34" charset="0"/>
                <a:ea typeface="华文中宋" pitchFamily="2" charset="-122"/>
                <a:cs typeface="Arial" pitchFamily="34" charset="0"/>
              </a:rPr>
              <a:t>频率： </a:t>
            </a:r>
            <a:r>
              <a:rPr lang="en-US" altLang="zh-CN" sz="2400" kern="0" dirty="0">
                <a:latin typeface="Arial" pitchFamily="34" charset="0"/>
                <a:ea typeface="华文中宋" pitchFamily="2" charset="-122"/>
                <a:cs typeface="Arial" pitchFamily="34" charset="0"/>
              </a:rPr>
              <a:t>&gt; 30 MHz</a:t>
            </a:r>
          </a:p>
          <a:p>
            <a:pPr marL="228600" indent="-228600">
              <a:lnSpc>
                <a:spcPct val="120000"/>
              </a:lnSpc>
              <a:spcBef>
                <a:spcPct val="20000"/>
              </a:spcBef>
              <a:buClr>
                <a:schemeClr val="accent2"/>
              </a:buClr>
              <a:buSzPct val="55000"/>
              <a:defRPr/>
            </a:pPr>
            <a:r>
              <a:rPr lang="zh-CN" altLang="en-US" sz="2400" kern="0" dirty="0">
                <a:latin typeface="Arial" pitchFamily="34" charset="0"/>
                <a:ea typeface="华文中宋" pitchFamily="2" charset="-122"/>
                <a:cs typeface="Arial" pitchFamily="34" charset="0"/>
              </a:rPr>
              <a:t> 特性：直线传播、穿透电离层</a:t>
            </a:r>
            <a:endParaRPr lang="en-US" altLang="zh-CN" sz="2400" kern="0" dirty="0">
              <a:latin typeface="Arial" pitchFamily="34" charset="0"/>
              <a:ea typeface="华文中宋" pitchFamily="2" charset="-122"/>
              <a:cs typeface="Arial" pitchFamily="34" charset="0"/>
            </a:endParaRPr>
          </a:p>
          <a:p>
            <a:pPr marL="228600" indent="-228600">
              <a:lnSpc>
                <a:spcPct val="120000"/>
              </a:lnSpc>
              <a:spcBef>
                <a:spcPct val="20000"/>
              </a:spcBef>
              <a:buClr>
                <a:schemeClr val="accent2"/>
              </a:buClr>
              <a:buSzPct val="55000"/>
              <a:defRPr/>
            </a:pPr>
            <a:r>
              <a:rPr lang="zh-CN" altLang="en-US" sz="2400" kern="0" dirty="0">
                <a:latin typeface="Arial" pitchFamily="34" charset="0"/>
                <a:ea typeface="华文中宋" pitchFamily="2" charset="-122"/>
                <a:cs typeface="Arial" pitchFamily="34" charset="0"/>
              </a:rPr>
              <a:t> 用途：卫星和外太空通信</a:t>
            </a:r>
            <a:endParaRPr lang="en-US" altLang="zh-CN" sz="2400" kern="0" dirty="0">
              <a:latin typeface="Arial" pitchFamily="34" charset="0"/>
              <a:ea typeface="华文中宋" pitchFamily="2" charset="-122"/>
              <a:cs typeface="Arial" pitchFamily="34" charset="0"/>
            </a:endParaRPr>
          </a:p>
          <a:p>
            <a:pPr marL="228600" indent="-228600">
              <a:lnSpc>
                <a:spcPct val="120000"/>
              </a:lnSpc>
              <a:spcBef>
                <a:spcPct val="20000"/>
              </a:spcBef>
              <a:buClr>
                <a:schemeClr val="accent2"/>
              </a:buClr>
              <a:buSzPct val="55000"/>
              <a:defRPr/>
            </a:pPr>
            <a:r>
              <a:rPr lang="zh-CN" altLang="en-US" sz="2400" kern="0" dirty="0">
                <a:latin typeface="Arial" pitchFamily="34" charset="0"/>
                <a:ea typeface="华文中宋" pitchFamily="2" charset="-122"/>
                <a:cs typeface="Arial" pitchFamily="34" charset="0"/>
              </a:rPr>
              <a:t>            超短波及微波通信</a:t>
            </a:r>
            <a:endParaRPr lang="en-US" altLang="zh-CN" sz="2400" kern="0" dirty="0">
              <a:latin typeface="Arial" pitchFamily="34" charset="0"/>
              <a:ea typeface="华文中宋" pitchFamily="2" charset="-122"/>
              <a:cs typeface="Arial" pitchFamily="34" charset="0"/>
            </a:endParaRPr>
          </a:p>
          <a:p>
            <a:pPr marL="228600" indent="-228600">
              <a:spcBef>
                <a:spcPct val="20000"/>
              </a:spcBef>
              <a:buClr>
                <a:schemeClr val="accent2"/>
              </a:buClr>
              <a:buSzPct val="55000"/>
              <a:defRPr/>
            </a:pPr>
            <a:r>
              <a:rPr lang="zh-CN" altLang="en-US" sz="2400" kern="0" dirty="0">
                <a:latin typeface="Arial" pitchFamily="34" charset="0"/>
                <a:ea typeface="华文中宋" pitchFamily="2" charset="-122"/>
                <a:cs typeface="Arial" pitchFamily="34" charset="0"/>
              </a:rPr>
              <a:t> 距离：与天线高度有关</a:t>
            </a:r>
            <a:endParaRPr lang="en-US" altLang="zh-CN" sz="2400" kern="0" dirty="0">
              <a:latin typeface="Arial" pitchFamily="34" charset="0"/>
              <a:ea typeface="华文中宋" pitchFamily="2" charset="-122"/>
              <a:cs typeface="Arial" pitchFamily="34" charset="0"/>
            </a:endParaRPr>
          </a:p>
          <a:p>
            <a:pPr marL="228600" indent="-228600">
              <a:spcBef>
                <a:spcPct val="20000"/>
              </a:spcBef>
              <a:buClr>
                <a:schemeClr val="accent2"/>
              </a:buClr>
              <a:buSzPct val="55000"/>
              <a:defRPr/>
            </a:pPr>
            <a:endParaRPr lang="en-US" altLang="zh-CN" sz="2400" b="1" kern="0" dirty="0">
              <a:latin typeface="楷体_GB2312" pitchFamily="49" charset="-122"/>
              <a:ea typeface="+mn-ea"/>
            </a:endParaRPr>
          </a:p>
          <a:p>
            <a:pPr marL="228600" indent="-228600">
              <a:spcBef>
                <a:spcPct val="20000"/>
              </a:spcBef>
              <a:buClr>
                <a:schemeClr val="accent2"/>
              </a:buClr>
              <a:buSzPct val="55000"/>
              <a:defRPr/>
            </a:pPr>
            <a:endParaRPr lang="en-US" altLang="zh-CN" sz="2400" b="1" kern="0" dirty="0">
              <a:latin typeface="楷体_GB2312" pitchFamily="49" charset="-122"/>
              <a:ea typeface="+mn-ea"/>
            </a:endParaRPr>
          </a:p>
          <a:p>
            <a:pPr marL="228600" indent="-228600">
              <a:spcBef>
                <a:spcPct val="20000"/>
              </a:spcBef>
              <a:buClr>
                <a:schemeClr val="accent2"/>
              </a:buClr>
              <a:buSzPct val="55000"/>
              <a:defRPr/>
            </a:pPr>
            <a:r>
              <a:rPr lang="zh-CN" altLang="en-US" sz="2000" kern="0" dirty="0">
                <a:latin typeface="+mn-lt"/>
                <a:ea typeface="+mn-ea"/>
              </a:rPr>
              <a:t>  </a:t>
            </a:r>
            <a:endParaRPr lang="zh-CN" altLang="en-US" sz="2000" kern="0" dirty="0">
              <a:latin typeface="Arial" pitchFamily="34" charset="0"/>
              <a:ea typeface="华文中宋" pitchFamily="2" charset="-122"/>
              <a:cs typeface="Arial" pitchFamily="34" charset="0"/>
            </a:endParaRPr>
          </a:p>
        </p:txBody>
      </p:sp>
      <p:sp>
        <p:nvSpPr>
          <p:cNvPr id="7174" name="矩形 47"/>
          <p:cNvSpPr>
            <a:spLocks noChangeArrowheads="1"/>
          </p:cNvSpPr>
          <p:nvPr/>
        </p:nvSpPr>
        <p:spPr bwMode="auto">
          <a:xfrm>
            <a:off x="639763" y="368300"/>
            <a:ext cx="3490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C00000"/>
              </a:buClr>
              <a:buSzPct val="55000"/>
              <a:buFont typeface="Wingdings" pitchFamily="2" charset="2"/>
              <a:buChar char="r"/>
            </a:pPr>
            <a:r>
              <a:rPr lang="zh-CN" altLang="en-US" sz="2800" b="1">
                <a:latin typeface="黑体" pitchFamily="2" charset="-122"/>
                <a:ea typeface="黑体" pitchFamily="2" charset="-122"/>
              </a:rPr>
              <a:t> 视线传播 </a:t>
            </a:r>
            <a:r>
              <a:rPr lang="en-US" altLang="zh-CN" sz="2000">
                <a:solidFill>
                  <a:srgbClr val="003399"/>
                </a:solidFill>
                <a:ea typeface="黑体" pitchFamily="2" charset="-122"/>
                <a:cs typeface="Arial" charset="0"/>
              </a:rPr>
              <a:t>line-of-sight</a:t>
            </a:r>
            <a:endParaRPr lang="zh-CN" altLang="en-US" sz="2000">
              <a:solidFill>
                <a:srgbClr val="003399"/>
              </a:solidFill>
              <a:ea typeface="微软雅黑" pitchFamily="34" charset="-122"/>
              <a:cs typeface="Arial" charset="0"/>
            </a:endParaRPr>
          </a:p>
        </p:txBody>
      </p:sp>
      <p:sp>
        <p:nvSpPr>
          <p:cNvPr id="7175" name="矩形 49"/>
          <p:cNvSpPr>
            <a:spLocks noChangeArrowheads="1"/>
          </p:cNvSpPr>
          <p:nvPr/>
        </p:nvSpPr>
        <p:spPr bwMode="auto">
          <a:xfrm>
            <a:off x="7334250" y="52228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a:solidFill>
                  <a:srgbClr val="555555"/>
                </a:solidFill>
                <a:latin typeface="微软雅黑" pitchFamily="34" charset="-122"/>
                <a:ea typeface="华文细黑" pitchFamily="2" charset="-122"/>
              </a:rPr>
              <a:t>无线信道</a:t>
            </a:r>
            <a:endParaRPr lang="en-US" altLang="zh-CN" sz="2400">
              <a:solidFill>
                <a:srgbClr val="555555"/>
              </a:solidFill>
              <a:latin typeface="微软雅黑" pitchFamily="34" charset="-122"/>
              <a:ea typeface="华文细黑" pitchFamily="2" charset="-122"/>
            </a:endParaRPr>
          </a:p>
        </p:txBody>
      </p:sp>
      <p:sp>
        <p:nvSpPr>
          <p:cNvPr id="7176" name="矩形 51"/>
          <p:cNvSpPr>
            <a:spLocks noChangeArrowheads="1"/>
          </p:cNvSpPr>
          <p:nvPr/>
        </p:nvSpPr>
        <p:spPr bwMode="auto">
          <a:xfrm>
            <a:off x="488950" y="5035550"/>
            <a:ext cx="386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400" i="1">
                <a:solidFill>
                  <a:srgbClr val="000000"/>
                </a:solidFill>
                <a:ea typeface="华文中宋" pitchFamily="2" charset="-122"/>
                <a:cs typeface="Arial" charset="0"/>
              </a:rPr>
              <a:t>D</a:t>
            </a:r>
            <a:r>
              <a:rPr lang="en-US" altLang="zh-CN" sz="2400">
                <a:solidFill>
                  <a:srgbClr val="000000"/>
                </a:solidFill>
                <a:ea typeface="华文中宋" pitchFamily="2" charset="-122"/>
                <a:cs typeface="Arial" charset="0"/>
              </a:rPr>
              <a:t> </a:t>
            </a:r>
            <a:r>
              <a:rPr lang="zh-CN" altLang="en-US" sz="2400">
                <a:solidFill>
                  <a:srgbClr val="000000"/>
                </a:solidFill>
                <a:ea typeface="华文中宋" pitchFamily="2" charset="-122"/>
                <a:cs typeface="Arial" charset="0"/>
              </a:rPr>
              <a:t>为收发天线间距离</a:t>
            </a:r>
            <a:r>
              <a:rPr lang="en-US" altLang="zh-CN" sz="2400">
                <a:solidFill>
                  <a:srgbClr val="000000"/>
                </a:solidFill>
                <a:ea typeface="华文中宋" pitchFamily="2" charset="-122"/>
                <a:cs typeface="Arial" charset="0"/>
              </a:rPr>
              <a:t>(km)</a:t>
            </a:r>
            <a:endParaRPr lang="zh-CN" altLang="en-US">
              <a:ea typeface="华文中宋" pitchFamily="2" charset="-122"/>
              <a:cs typeface="Arial" charset="0"/>
            </a:endParaRPr>
          </a:p>
        </p:txBody>
      </p:sp>
      <p:sp>
        <p:nvSpPr>
          <p:cNvPr id="56" name="矩形 55"/>
          <p:cNvSpPr/>
          <p:nvPr/>
        </p:nvSpPr>
        <p:spPr>
          <a:xfrm>
            <a:off x="5194300" y="4303713"/>
            <a:ext cx="3111500" cy="1570037"/>
          </a:xfrm>
          <a:prstGeom prst="rect">
            <a:avLst/>
          </a:prstGeom>
          <a:ln>
            <a:solidFill>
              <a:srgbClr val="9999FF"/>
            </a:solidFill>
            <a:prstDash val="lgDash"/>
          </a:ln>
        </p:spPr>
        <p:txBody>
          <a:bodyPr>
            <a:spAutoFit/>
          </a:bodyPr>
          <a:lstStyle/>
          <a:p>
            <a:pPr eaLnBrk="0" hangingPunct="0">
              <a:defRPr/>
            </a:pPr>
            <a:r>
              <a:rPr lang="zh-CN" altLang="en-US" sz="2400" b="1" kern="0" dirty="0">
                <a:solidFill>
                  <a:srgbClr val="003399"/>
                </a:solidFill>
                <a:latin typeface="黑体" pitchFamily="2" charset="-122"/>
                <a:ea typeface="黑体" pitchFamily="2" charset="-122"/>
              </a:rPr>
              <a:t>   </a:t>
            </a:r>
            <a:r>
              <a:rPr lang="zh-CN" altLang="en-US" sz="2400" b="1" kern="0" dirty="0">
                <a:solidFill>
                  <a:srgbClr val="000000"/>
                </a:solidFill>
                <a:latin typeface="Times New Roman"/>
                <a:ea typeface="楷体_GB2312"/>
              </a:rPr>
              <a:t>设收发天线的架设高度均为</a:t>
            </a:r>
            <a:r>
              <a:rPr lang="en-US" sz="2400" kern="0" dirty="0">
                <a:solidFill>
                  <a:srgbClr val="003399"/>
                </a:solidFill>
                <a:latin typeface="Arial" pitchFamily="34" charset="0"/>
                <a:ea typeface="楷体_GB2312"/>
                <a:cs typeface="Arial" pitchFamily="34" charset="0"/>
              </a:rPr>
              <a:t>40 m</a:t>
            </a:r>
            <a:r>
              <a:rPr lang="zh-CN" altLang="en-US" sz="2400" b="1" kern="0" dirty="0">
                <a:solidFill>
                  <a:srgbClr val="000000"/>
                </a:solidFill>
                <a:latin typeface="Times New Roman"/>
                <a:ea typeface="楷体_GB2312"/>
              </a:rPr>
              <a:t>，则最远通信距离为：</a:t>
            </a:r>
            <a:endParaRPr lang="en-US" altLang="zh-CN" sz="2400" b="1" kern="0" dirty="0">
              <a:solidFill>
                <a:srgbClr val="000000"/>
              </a:solidFill>
              <a:latin typeface="Times New Roman"/>
              <a:ea typeface="楷体_GB2312"/>
            </a:endParaRPr>
          </a:p>
          <a:p>
            <a:pPr eaLnBrk="0" hangingPunct="0">
              <a:defRPr/>
            </a:pPr>
            <a:r>
              <a:rPr lang="en-US" sz="2400" b="1" kern="0" dirty="0">
                <a:solidFill>
                  <a:srgbClr val="000000"/>
                </a:solidFill>
                <a:latin typeface="Times New Roman"/>
                <a:ea typeface="楷体_GB2312"/>
              </a:rPr>
              <a:t>         </a:t>
            </a:r>
            <a:r>
              <a:rPr lang="en-US" sz="2400" dirty="0">
                <a:solidFill>
                  <a:srgbClr val="003399"/>
                </a:solidFill>
                <a:latin typeface="Arial" pitchFamily="34" charset="0"/>
                <a:ea typeface="宋体" pitchFamily="2" charset="-122"/>
                <a:cs typeface="Arial" pitchFamily="34" charset="0"/>
              </a:rPr>
              <a:t>D = 44.7 km</a:t>
            </a:r>
            <a:endParaRPr lang="zh-CN" altLang="en-US" sz="2400" dirty="0">
              <a:solidFill>
                <a:srgbClr val="003399"/>
              </a:solidFill>
              <a:latin typeface="Arial" pitchFamily="34" charset="0"/>
              <a:ea typeface="宋体" pitchFamily="2" charset="-122"/>
              <a:cs typeface="Arial" pitchFamily="34" charset="0"/>
            </a:endParaRPr>
          </a:p>
        </p:txBody>
      </p:sp>
      <p:graphicFrame>
        <p:nvGraphicFramePr>
          <p:cNvPr id="7178" name="Object 54"/>
          <p:cNvGraphicFramePr>
            <a:graphicFrameLocks noChangeAspect="1"/>
          </p:cNvGraphicFramePr>
          <p:nvPr/>
        </p:nvGraphicFramePr>
        <p:xfrm>
          <a:off x="1377950" y="4013200"/>
          <a:ext cx="2432050" cy="933450"/>
        </p:xfrm>
        <a:graphic>
          <a:graphicData uri="http://schemas.openxmlformats.org/presentationml/2006/ole">
            <mc:AlternateContent xmlns:mc="http://schemas.openxmlformats.org/markup-compatibility/2006">
              <mc:Choice xmlns:v="urn:schemas-microsoft-com:vml" Requires="v">
                <p:oleObj spid="_x0000_s7222" name="公式" r:id="rId3" imgW="1091726" imgH="418918" progId="Equation.3">
                  <p:embed/>
                </p:oleObj>
              </mc:Choice>
              <mc:Fallback>
                <p:oleObj name="公式" r:id="rId3" imgW="1091726" imgH="418918"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950" y="4013200"/>
                        <a:ext cx="2432050" cy="933450"/>
                      </a:xfrm>
                      <a:prstGeom prst="rect">
                        <a:avLst/>
                      </a:prstGeom>
                      <a:noFill/>
                      <a:ln w="38100" cmpd="dbl">
                        <a:solidFill>
                          <a:srgbClr val="99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5C5C99"/>
                              </a:outerShdw>
                            </a:effectLst>
                          </a14:hiddenEffects>
                        </a:ext>
                      </a:extLst>
                    </p:spPr>
                  </p:pic>
                </p:oleObj>
              </mc:Fallback>
            </mc:AlternateContent>
          </a:graphicData>
        </a:graphic>
      </p:graphicFrame>
      <p:sp>
        <p:nvSpPr>
          <p:cNvPr id="59" name="矩形 58"/>
          <p:cNvSpPr/>
          <p:nvPr/>
        </p:nvSpPr>
        <p:spPr>
          <a:xfrm>
            <a:off x="4348163" y="3894138"/>
            <a:ext cx="800100" cy="461962"/>
          </a:xfrm>
          <a:prstGeom prst="rect">
            <a:avLst/>
          </a:prstGeom>
          <a:solidFill>
            <a:schemeClr val="accent3"/>
          </a:solidFill>
        </p:spPr>
        <p:txBody>
          <a:bodyPr wrap="none">
            <a:spAutoFit/>
          </a:bodyPr>
          <a:lstStyle/>
          <a:p>
            <a:pPr eaLnBrk="0" hangingPunct="0">
              <a:defRPr/>
            </a:pPr>
            <a:r>
              <a:rPr lang="zh-CN" altLang="en-US" sz="2400" kern="0" dirty="0">
                <a:solidFill>
                  <a:srgbClr val="003399"/>
                </a:solidFill>
                <a:latin typeface="微软雅黑" pitchFamily="34" charset="-122"/>
                <a:ea typeface="微软雅黑" pitchFamily="34" charset="-122"/>
              </a:rPr>
              <a:t>例如</a:t>
            </a:r>
            <a:endParaRPr lang="zh-CN" altLang="en-US"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06EFF01-1BFF-4F63-9E97-C1C089C6B271}" type="slidenum">
              <a:rPr lang="en-US" altLang="zh-CN" smtClean="0">
                <a:latin typeface="Tahoma" pitchFamily="34" charset="0"/>
              </a:rPr>
              <a:pPr eaLnBrk="1" hangingPunct="1"/>
              <a:t>9</a:t>
            </a:fld>
            <a:endParaRPr lang="en-US" altLang="zh-CN" smtClean="0">
              <a:latin typeface="Tahoma" pitchFamily="34" charset="0"/>
            </a:endParaRPr>
          </a:p>
        </p:txBody>
      </p:sp>
      <p:sp>
        <p:nvSpPr>
          <p:cNvPr id="5" name="Rectangle 2"/>
          <p:cNvSpPr txBox="1">
            <a:spLocks noChangeArrowheads="1"/>
          </p:cNvSpPr>
          <p:nvPr/>
        </p:nvSpPr>
        <p:spPr bwMode="auto">
          <a:xfrm>
            <a:off x="2139950" y="2767013"/>
            <a:ext cx="5627688" cy="1987550"/>
          </a:xfrm>
          <a:prstGeom prst="rect">
            <a:avLst/>
          </a:prstGeom>
          <a:solidFill>
            <a:schemeClr val="bg2">
              <a:lumMod val="10000"/>
              <a:lumOff val="90000"/>
            </a:schemeClr>
          </a:solidFill>
          <a:ln w="9525">
            <a:noFill/>
            <a:miter lim="800000"/>
            <a:headEnd/>
            <a:tailEnd/>
          </a:ln>
          <a:effectLst>
            <a:outerShdw blurRad="50800" dist="38100" dir="5400000" algn="t" rotWithShape="0">
              <a:prstClr val="black">
                <a:alpha val="40000"/>
              </a:prstClr>
            </a:outerShdw>
          </a:effectLst>
        </p:spPr>
        <p:txBody>
          <a:bodyPr/>
          <a:lstStyle/>
          <a:p>
            <a:pPr marL="685800" lvl="1" indent="-228600">
              <a:lnSpc>
                <a:spcPct val="150000"/>
              </a:lnSpc>
              <a:spcBef>
                <a:spcPct val="20000"/>
              </a:spcBef>
              <a:buClr>
                <a:srgbClr val="0000CC"/>
              </a:buClr>
              <a:buSzPct val="55000"/>
              <a:buFont typeface="Wingdings" pitchFamily="2" charset="2"/>
              <a:buChar char="u"/>
              <a:defRPr/>
            </a:pPr>
            <a:r>
              <a:rPr lang="zh-CN" altLang="en-US" sz="2400" kern="0" dirty="0">
                <a:latin typeface="华文中宋" pitchFamily="2" charset="-122"/>
                <a:ea typeface="华文中宋" pitchFamily="2" charset="-122"/>
              </a:rPr>
              <a:t> 微波中继（微波接力）</a:t>
            </a:r>
          </a:p>
          <a:p>
            <a:pPr marL="685800" lvl="1" indent="-228600">
              <a:lnSpc>
                <a:spcPts val="3500"/>
              </a:lnSpc>
              <a:spcBef>
                <a:spcPct val="20000"/>
              </a:spcBef>
              <a:buClr>
                <a:srgbClr val="0000CC"/>
              </a:buClr>
              <a:buSzPct val="55000"/>
              <a:buFont typeface="Wingdings" pitchFamily="2" charset="2"/>
              <a:buChar char="u"/>
              <a:defRPr/>
            </a:pPr>
            <a:r>
              <a:rPr lang="zh-CN" altLang="en-US" sz="2400" kern="0" dirty="0">
                <a:latin typeface="华文中宋" pitchFamily="2" charset="-122"/>
                <a:ea typeface="华文中宋" pitchFamily="2" charset="-122"/>
              </a:rPr>
              <a:t> 卫星中继（静止卫星、移动卫星）</a:t>
            </a:r>
          </a:p>
          <a:p>
            <a:pPr marL="685800" lvl="1" indent="-228600">
              <a:lnSpc>
                <a:spcPts val="3500"/>
              </a:lnSpc>
              <a:spcBef>
                <a:spcPct val="20000"/>
              </a:spcBef>
              <a:buClr>
                <a:srgbClr val="0000CC"/>
              </a:buClr>
              <a:buSzPct val="55000"/>
              <a:buFont typeface="Wingdings" pitchFamily="2" charset="2"/>
              <a:buChar char="u"/>
              <a:defRPr/>
            </a:pPr>
            <a:r>
              <a:rPr lang="zh-CN" altLang="en-US" sz="2400" kern="0" dirty="0">
                <a:latin typeface="华文中宋" pitchFamily="2" charset="-122"/>
                <a:ea typeface="华文中宋" pitchFamily="2" charset="-122"/>
              </a:rPr>
              <a:t> 平流层通信</a:t>
            </a:r>
          </a:p>
        </p:txBody>
      </p:sp>
      <p:sp>
        <p:nvSpPr>
          <p:cNvPr id="10" name="AutoShape 5"/>
          <p:cNvSpPr>
            <a:spLocks noChangeArrowheads="1"/>
          </p:cNvSpPr>
          <p:nvPr/>
        </p:nvSpPr>
        <p:spPr bwMode="auto">
          <a:xfrm>
            <a:off x="266700" y="309563"/>
            <a:ext cx="1822450" cy="1349375"/>
          </a:xfrm>
          <a:prstGeom prst="cloudCallout">
            <a:avLst>
              <a:gd name="adj1" fmla="val 58539"/>
              <a:gd name="adj2" fmla="val 63127"/>
            </a:avLst>
          </a:prstGeom>
          <a:solidFill>
            <a:schemeClr val="bg2">
              <a:lumMod val="10000"/>
              <a:lumOff val="90000"/>
            </a:schemeClr>
          </a:solidFill>
          <a:ln w="3175">
            <a:solidFill>
              <a:schemeClr val="bg2"/>
            </a:solidFill>
            <a:round/>
            <a:headEnd/>
            <a:tailEnd/>
          </a:ln>
          <a:effectLst/>
        </p:spPr>
        <p:txBody>
          <a:bodyPr/>
          <a:lstStyle/>
          <a:p>
            <a:pPr eaLnBrk="0" hangingPunct="0">
              <a:defRPr/>
            </a:pPr>
            <a:r>
              <a:rPr lang="en-US" altLang="zh-CN" sz="2800" dirty="0">
                <a:solidFill>
                  <a:schemeClr val="hlink"/>
                </a:solidFill>
                <a:effectLst>
                  <a:outerShdw blurRad="38100" dist="38100" dir="2700000" algn="tl">
                    <a:srgbClr val="000000"/>
                  </a:outerShdw>
                </a:effectLst>
                <a:ea typeface="宋体" pitchFamily="2" charset="-122"/>
                <a:cs typeface="Arial" charset="0"/>
              </a:rPr>
              <a:t> Q</a:t>
            </a:r>
            <a:r>
              <a:rPr lang="en-US" altLang="zh-CN" sz="2800" dirty="0">
                <a:solidFill>
                  <a:srgbClr val="8D8D8D"/>
                </a:solidFill>
                <a:effectLst>
                  <a:outerShdw blurRad="38100" dist="38100" dir="2700000" algn="tl">
                    <a:srgbClr val="000000"/>
                  </a:outerShdw>
                </a:effectLst>
                <a:ea typeface="宋体" pitchFamily="2" charset="-122"/>
                <a:cs typeface="Arial" charset="0"/>
              </a:rPr>
              <a:t>&amp;</a:t>
            </a:r>
            <a:r>
              <a:rPr lang="en-US" altLang="zh-CN" sz="2800" dirty="0">
                <a:solidFill>
                  <a:schemeClr val="hlink"/>
                </a:solidFill>
                <a:effectLst>
                  <a:outerShdw blurRad="38100" dist="38100" dir="2700000" algn="tl">
                    <a:srgbClr val="000000"/>
                  </a:outerShdw>
                </a:effectLst>
                <a:ea typeface="宋体" pitchFamily="2" charset="-122"/>
                <a:cs typeface="Arial" charset="0"/>
              </a:rPr>
              <a:t>A</a:t>
            </a:r>
            <a:endParaRPr lang="zh-CN" altLang="en-US" sz="2800" dirty="0">
              <a:solidFill>
                <a:schemeClr val="hlink"/>
              </a:solidFill>
              <a:ea typeface="宋体" pitchFamily="2" charset="-122"/>
              <a:cs typeface="Arial" charset="0"/>
            </a:endParaRPr>
          </a:p>
        </p:txBody>
      </p:sp>
      <p:sp>
        <p:nvSpPr>
          <p:cNvPr id="11" name="Rectangle 4"/>
          <p:cNvSpPr>
            <a:spLocks noChangeArrowheads="1"/>
          </p:cNvSpPr>
          <p:nvPr/>
        </p:nvSpPr>
        <p:spPr bwMode="auto">
          <a:xfrm>
            <a:off x="2178050" y="1789113"/>
            <a:ext cx="5454650" cy="771525"/>
          </a:xfrm>
          <a:prstGeom prst="rect">
            <a:avLst/>
          </a:prstGeom>
          <a:noFill/>
          <a:ln w="38100" cmpd="dbl">
            <a:solidFill>
              <a:srgbClr val="9999FF"/>
            </a:solidFill>
            <a:miter lim="800000"/>
            <a:headEnd/>
            <a:tailEnd/>
          </a:ln>
        </p:spPr>
        <p:txBody>
          <a:bodyPr>
            <a:spAutoFit/>
          </a:bodyPr>
          <a:lstStyle/>
          <a:p>
            <a:pPr marL="228600" indent="-228600">
              <a:lnSpc>
                <a:spcPct val="150000"/>
              </a:lnSpc>
              <a:spcBef>
                <a:spcPct val="20000"/>
              </a:spcBef>
              <a:spcAft>
                <a:spcPts val="600"/>
              </a:spcAft>
              <a:buClr>
                <a:schemeClr val="folHlink"/>
              </a:buClr>
              <a:buSzPct val="50000"/>
              <a:defRPr/>
            </a:pPr>
            <a:r>
              <a:rPr lang="en-US" altLang="zh-CN" sz="2800" dirty="0">
                <a:solidFill>
                  <a:srgbClr val="000099"/>
                </a:solidFill>
                <a:ea typeface="宋体" pitchFamily="2" charset="-122"/>
              </a:rPr>
              <a:t> </a:t>
            </a:r>
            <a:r>
              <a:rPr lang="zh-CN" altLang="en-US" sz="2800" kern="0" dirty="0">
                <a:latin typeface="黑体" pitchFamily="2" charset="-122"/>
                <a:ea typeface="黑体" pitchFamily="2" charset="-122"/>
              </a:rPr>
              <a:t>增大视线传播距离的其他途径</a:t>
            </a:r>
            <a:r>
              <a:rPr lang="zh-CN" altLang="en-US" sz="2800" b="1" kern="0" dirty="0">
                <a:solidFill>
                  <a:srgbClr val="FF0000"/>
                </a:solidFill>
                <a:latin typeface="黑体" pitchFamily="2" charset="-122"/>
                <a:ea typeface="黑体" pitchFamily="2" charset="-122"/>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隶书"/>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11436</TotalTime>
  <Words>3295</Words>
  <Application>Microsoft Office PowerPoint</Application>
  <PresentationFormat>全屏显示(4:3)</PresentationFormat>
  <Paragraphs>676</Paragraphs>
  <Slides>59</Slides>
  <Notes>18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59</vt:i4>
      </vt:variant>
    </vt:vector>
  </HeadingPairs>
  <TitlesOfParts>
    <vt:vector size="81" baseType="lpstr">
      <vt:lpstr>Arial</vt:lpstr>
      <vt:lpstr>宋体</vt:lpstr>
      <vt:lpstr>Times New Roman</vt:lpstr>
      <vt:lpstr>隶书</vt:lpstr>
      <vt:lpstr>楷体_GB2312</vt:lpstr>
      <vt:lpstr>Wingdings</vt:lpstr>
      <vt:lpstr>Tahoma</vt:lpstr>
      <vt:lpstr>微软雅黑</vt:lpstr>
      <vt:lpstr>Arial Unicode MS</vt:lpstr>
      <vt:lpstr>华文中宋</vt:lpstr>
      <vt:lpstr>黑体</vt:lpstr>
      <vt:lpstr>华文细黑</vt:lpstr>
      <vt:lpstr>Symbol</vt:lpstr>
      <vt:lpstr>仿宋_GB2312</vt:lpstr>
      <vt:lpstr>Cambria Math</vt:lpstr>
      <vt:lpstr>幼圆</vt:lpstr>
      <vt:lpstr>1_Blends</vt:lpstr>
      <vt:lpstr>Visio</vt:lpstr>
      <vt:lpstr>公式</vt:lpstr>
      <vt:lpstr>Equation</vt:lpstr>
      <vt:lpstr>MathType 6.0 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多径衰落和频率弥散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Xidian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通信原理</dc:title>
  <dc:creator>ph</dc:creator>
  <cp:lastModifiedBy>penghong</cp:lastModifiedBy>
  <cp:revision>687</cp:revision>
  <cp:lastPrinted>2016-10-12T07:12:21Z</cp:lastPrinted>
  <dcterms:created xsi:type="dcterms:W3CDTF">2005-12-13T08:40:34Z</dcterms:created>
  <dcterms:modified xsi:type="dcterms:W3CDTF">2019-09-24T12:56:53Z</dcterms:modified>
</cp:coreProperties>
</file>